
<file path=[Content_Types].xml><?xml version="1.0" encoding="utf-8"?>
<Types xmlns="http://schemas.openxmlformats.org/package/2006/content-types">
  <Default Extension="xml" ContentType="application/xml"/>
  <Default Extension="jpeg" ContentType="image/jpeg"/>
  <Default Extension="tiff" ContentType="image/tiff"/>
  <Default Extension="jpg" ContentType="image/jpeg"/>
  <Default Extension="rels" ContentType="application/vnd.openxmlformats-package.relationships+xml"/>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5" r:id="rId2"/>
  </p:sldMasterIdLst>
  <p:notesMasterIdLst>
    <p:notesMasterId r:id="rId22"/>
  </p:notesMasterIdLst>
  <p:sldIdLst>
    <p:sldId id="323" r:id="rId3"/>
    <p:sldId id="347" r:id="rId4"/>
    <p:sldId id="360" r:id="rId5"/>
    <p:sldId id="367" r:id="rId6"/>
    <p:sldId id="368" r:id="rId7"/>
    <p:sldId id="353" r:id="rId8"/>
    <p:sldId id="369" r:id="rId9"/>
    <p:sldId id="358" r:id="rId10"/>
    <p:sldId id="359" r:id="rId11"/>
    <p:sldId id="357" r:id="rId12"/>
    <p:sldId id="371" r:id="rId13"/>
    <p:sldId id="355" r:id="rId14"/>
    <p:sldId id="373" r:id="rId15"/>
    <p:sldId id="374" r:id="rId16"/>
    <p:sldId id="375" r:id="rId17"/>
    <p:sldId id="349" r:id="rId18"/>
    <p:sldId id="377" r:id="rId19"/>
    <p:sldId id="378" r:id="rId20"/>
    <p:sldId id="370"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gray"/>
  <p:clrMru>
    <a:srgbClr val="1B6689"/>
    <a:srgbClr val="BDDAE5"/>
    <a:srgbClr val="015378"/>
    <a:srgbClr val="578BA5"/>
    <a:srgbClr val="FF9300"/>
    <a:srgbClr val="FFD579"/>
    <a:srgbClr val="8DAFC1"/>
    <a:srgbClr val="3E7CB4"/>
    <a:srgbClr val="F4B29C"/>
    <a:srgbClr val="11589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302"/>
    <p:restoredTop sz="97026" autoAdjust="0"/>
  </p:normalViewPr>
  <p:slideViewPr>
    <p:cSldViewPr snapToGrid="0" snapToObjects="1">
      <p:cViewPr varScale="1">
        <p:scale>
          <a:sx n="108" d="100"/>
          <a:sy n="108" d="100"/>
        </p:scale>
        <p:origin x="192" y="3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E48895D-AC12-254F-A45F-F2A22FECBB9A}" type="datetimeFigureOut">
              <a:rPr lang="en-US" smtClean="0"/>
              <a:t>2/1/19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3488159-C6F9-C64B-B5CD-943CAECAA07C}" type="slidenum">
              <a:rPr lang="en-US" smtClean="0"/>
              <a:t>‹#›</a:t>
            </a:fld>
            <a:endParaRPr lang="en-US"/>
          </a:p>
        </p:txBody>
      </p:sp>
    </p:spTree>
    <p:extLst>
      <p:ext uri="{BB962C8B-B14F-4D97-AF65-F5344CB8AC3E}">
        <p14:creationId xmlns:p14="http://schemas.microsoft.com/office/powerpoint/2010/main" val="244273936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63488159-C6F9-C64B-B5CD-943CAECAA07C}" type="slidenum">
              <a:rPr lang="en-US" smtClean="0"/>
              <a:t>1</a:t>
            </a:fld>
            <a:endParaRPr lang="en-US"/>
          </a:p>
        </p:txBody>
      </p:sp>
    </p:spTree>
    <p:extLst>
      <p:ext uri="{BB962C8B-B14F-4D97-AF65-F5344CB8AC3E}">
        <p14:creationId xmlns:p14="http://schemas.microsoft.com/office/powerpoint/2010/main" val="275901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spcAft>
                <a:spcPts val="1800"/>
              </a:spcAft>
              <a:buNone/>
            </a:pPr>
            <a:endParaRPr lang="en-US" sz="1200" dirty="0">
              <a:solidFill>
                <a:schemeClr val="accent1">
                  <a:lumMod val="75000"/>
                </a:schemeClr>
              </a:solidFill>
              <a:latin typeface="Gill Sans MT"/>
              <a:cs typeface="Gill Sans MT"/>
            </a:endParaRPr>
          </a:p>
        </p:txBody>
      </p:sp>
      <p:sp>
        <p:nvSpPr>
          <p:cNvPr id="4" name="Slide Number Placeholder 3"/>
          <p:cNvSpPr>
            <a:spLocks noGrp="1"/>
          </p:cNvSpPr>
          <p:nvPr>
            <p:ph type="sldNum" sz="quarter" idx="10"/>
          </p:nvPr>
        </p:nvSpPr>
        <p:spPr/>
        <p:txBody>
          <a:bodyPr/>
          <a:lstStyle/>
          <a:p>
            <a:pPr>
              <a:defRPr/>
            </a:pPr>
            <a:fld id="{3BEEEBA9-1D86-4CA1-9A7A-6ADE2444998C}" type="slidenum">
              <a:rPr lang="en-US" smtClean="0"/>
              <a:pPr>
                <a:defRPr/>
              </a:pPr>
              <a:t>19</a:t>
            </a:fld>
            <a:endParaRPr lang="en-US"/>
          </a:p>
        </p:txBody>
      </p:sp>
    </p:spTree>
    <p:extLst>
      <p:ext uri="{BB962C8B-B14F-4D97-AF65-F5344CB8AC3E}">
        <p14:creationId xmlns:p14="http://schemas.microsoft.com/office/powerpoint/2010/main" val="2767751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spcAft>
                <a:spcPts val="1800"/>
              </a:spcAft>
              <a:buNone/>
            </a:pPr>
            <a:endParaRPr lang="en-US" sz="1200" dirty="0">
              <a:solidFill>
                <a:schemeClr val="accent1">
                  <a:lumMod val="75000"/>
                </a:schemeClr>
              </a:solidFill>
              <a:latin typeface="Gill Sans MT"/>
              <a:cs typeface="Gill Sans MT"/>
            </a:endParaRPr>
          </a:p>
        </p:txBody>
      </p:sp>
      <p:sp>
        <p:nvSpPr>
          <p:cNvPr id="4" name="Slide Number Placeholder 3"/>
          <p:cNvSpPr>
            <a:spLocks noGrp="1"/>
          </p:cNvSpPr>
          <p:nvPr>
            <p:ph type="sldNum" sz="quarter" idx="10"/>
          </p:nvPr>
        </p:nvSpPr>
        <p:spPr/>
        <p:txBody>
          <a:bodyPr/>
          <a:lstStyle/>
          <a:p>
            <a:pPr>
              <a:defRPr/>
            </a:pPr>
            <a:fld id="{3BEEEBA9-1D86-4CA1-9A7A-6ADE2444998C}" type="slidenum">
              <a:rPr lang="en-US" smtClean="0"/>
              <a:pPr>
                <a:defRPr/>
              </a:pPr>
              <a:t>2</a:t>
            </a:fld>
            <a:endParaRPr lang="en-US"/>
          </a:p>
        </p:txBody>
      </p:sp>
    </p:spTree>
    <p:extLst>
      <p:ext uri="{BB962C8B-B14F-4D97-AF65-F5344CB8AC3E}">
        <p14:creationId xmlns:p14="http://schemas.microsoft.com/office/powerpoint/2010/main" val="818822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spcAft>
                <a:spcPts val="1800"/>
              </a:spcAft>
              <a:buNone/>
            </a:pPr>
            <a:endParaRPr lang="en-US" sz="1200" dirty="0">
              <a:solidFill>
                <a:schemeClr val="accent1">
                  <a:lumMod val="75000"/>
                </a:schemeClr>
              </a:solidFill>
              <a:latin typeface="Gill Sans MT"/>
              <a:cs typeface="Gill Sans MT"/>
            </a:endParaRPr>
          </a:p>
        </p:txBody>
      </p:sp>
      <p:sp>
        <p:nvSpPr>
          <p:cNvPr id="4" name="Slide Number Placeholder 3"/>
          <p:cNvSpPr>
            <a:spLocks noGrp="1"/>
          </p:cNvSpPr>
          <p:nvPr>
            <p:ph type="sldNum" sz="quarter" idx="10"/>
          </p:nvPr>
        </p:nvSpPr>
        <p:spPr/>
        <p:txBody>
          <a:bodyPr/>
          <a:lstStyle/>
          <a:p>
            <a:pPr>
              <a:defRPr/>
            </a:pPr>
            <a:fld id="{3BEEEBA9-1D86-4CA1-9A7A-6ADE2444998C}" type="slidenum">
              <a:rPr lang="en-US" smtClean="0"/>
              <a:pPr>
                <a:defRPr/>
              </a:pPr>
              <a:t>3</a:t>
            </a:fld>
            <a:endParaRPr lang="en-US"/>
          </a:p>
        </p:txBody>
      </p:sp>
    </p:spTree>
    <p:extLst>
      <p:ext uri="{BB962C8B-B14F-4D97-AF65-F5344CB8AC3E}">
        <p14:creationId xmlns:p14="http://schemas.microsoft.com/office/powerpoint/2010/main" val="2759993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spcAft>
                <a:spcPts val="1800"/>
              </a:spcAft>
              <a:buNone/>
            </a:pPr>
            <a:r>
              <a:rPr lang="en-US" sz="1200" dirty="0">
                <a:solidFill>
                  <a:schemeClr val="accent1">
                    <a:lumMod val="75000"/>
                  </a:schemeClr>
                </a:solidFill>
                <a:latin typeface="Gill Sans MT"/>
                <a:cs typeface="Gill Sans MT"/>
              </a:rPr>
              <a:t>Some</a:t>
            </a:r>
            <a:r>
              <a:rPr lang="en-US" sz="1200" baseline="0" dirty="0">
                <a:solidFill>
                  <a:schemeClr val="accent1">
                    <a:lumMod val="75000"/>
                  </a:schemeClr>
                </a:solidFill>
                <a:latin typeface="Gill Sans MT"/>
                <a:cs typeface="Gill Sans MT"/>
              </a:rPr>
              <a:t> strategies related to different aspects of direct oversight over surface water diversions.</a:t>
            </a:r>
            <a:endParaRPr lang="en-US" sz="1200" dirty="0">
              <a:solidFill>
                <a:schemeClr val="accent1">
                  <a:lumMod val="75000"/>
                </a:schemeClr>
              </a:solidFill>
              <a:latin typeface="Gill Sans MT"/>
              <a:cs typeface="Gill Sans MT"/>
            </a:endParaRPr>
          </a:p>
        </p:txBody>
      </p:sp>
      <p:sp>
        <p:nvSpPr>
          <p:cNvPr id="4" name="Slide Number Placeholder 3"/>
          <p:cNvSpPr>
            <a:spLocks noGrp="1"/>
          </p:cNvSpPr>
          <p:nvPr>
            <p:ph type="sldNum" sz="quarter" idx="10"/>
          </p:nvPr>
        </p:nvSpPr>
        <p:spPr/>
        <p:txBody>
          <a:bodyPr/>
          <a:lstStyle/>
          <a:p>
            <a:pPr>
              <a:defRPr/>
            </a:pPr>
            <a:fld id="{3BEEEBA9-1D86-4CA1-9A7A-6ADE2444998C}" type="slidenum">
              <a:rPr lang="en-US" smtClean="0"/>
              <a:pPr>
                <a:defRPr/>
              </a:pPr>
              <a:t>4</a:t>
            </a:fld>
            <a:endParaRPr lang="en-US"/>
          </a:p>
        </p:txBody>
      </p:sp>
    </p:spTree>
    <p:extLst>
      <p:ext uri="{BB962C8B-B14F-4D97-AF65-F5344CB8AC3E}">
        <p14:creationId xmlns:p14="http://schemas.microsoft.com/office/powerpoint/2010/main" val="1096326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488159-C6F9-C64B-B5CD-943CAECAA07C}" type="slidenum">
              <a:rPr lang="en-US" smtClean="0"/>
              <a:t>6</a:t>
            </a:fld>
            <a:endParaRPr lang="en-US"/>
          </a:p>
        </p:txBody>
      </p:sp>
    </p:spTree>
    <p:extLst>
      <p:ext uri="{BB962C8B-B14F-4D97-AF65-F5344CB8AC3E}">
        <p14:creationId xmlns:p14="http://schemas.microsoft.com/office/powerpoint/2010/main" val="1585926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spcAft>
                <a:spcPts val="1800"/>
              </a:spcAft>
              <a:buNone/>
            </a:pPr>
            <a:endParaRPr lang="en-US" sz="1200" dirty="0">
              <a:solidFill>
                <a:schemeClr val="accent1">
                  <a:lumMod val="75000"/>
                </a:schemeClr>
              </a:solidFill>
              <a:latin typeface="Gill Sans MT"/>
              <a:cs typeface="Gill Sans MT"/>
            </a:endParaRPr>
          </a:p>
        </p:txBody>
      </p:sp>
      <p:sp>
        <p:nvSpPr>
          <p:cNvPr id="4" name="Slide Number Placeholder 3"/>
          <p:cNvSpPr>
            <a:spLocks noGrp="1"/>
          </p:cNvSpPr>
          <p:nvPr>
            <p:ph type="sldNum" sz="quarter" idx="10"/>
          </p:nvPr>
        </p:nvSpPr>
        <p:spPr/>
        <p:txBody>
          <a:bodyPr/>
          <a:lstStyle/>
          <a:p>
            <a:pPr>
              <a:defRPr/>
            </a:pPr>
            <a:fld id="{3BEEEBA9-1D86-4CA1-9A7A-6ADE2444998C}" type="slidenum">
              <a:rPr lang="en-US" smtClean="0"/>
              <a:pPr>
                <a:defRPr/>
              </a:pPr>
              <a:t>7</a:t>
            </a:fld>
            <a:endParaRPr lang="en-US"/>
          </a:p>
        </p:txBody>
      </p:sp>
    </p:spTree>
    <p:extLst>
      <p:ext uri="{BB962C8B-B14F-4D97-AF65-F5344CB8AC3E}">
        <p14:creationId xmlns:p14="http://schemas.microsoft.com/office/powerpoint/2010/main" val="901479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III.  </a:t>
            </a:r>
            <a:r>
              <a:rPr lang="en-US" dirty="0">
                <a:solidFill>
                  <a:srgbClr val="FF0000"/>
                </a:solidFill>
              </a:rPr>
              <a:t>ADRIANA</a:t>
            </a:r>
            <a:endParaRPr lang="en-US" dirty="0"/>
          </a:p>
          <a:p>
            <a:endParaRPr lang="en-US" dirty="0"/>
          </a:p>
        </p:txBody>
      </p:sp>
      <p:sp>
        <p:nvSpPr>
          <p:cNvPr id="4" name="Slide Number Placeholder 3"/>
          <p:cNvSpPr>
            <a:spLocks noGrp="1"/>
          </p:cNvSpPr>
          <p:nvPr>
            <p:ph type="sldNum" sz="quarter" idx="5"/>
          </p:nvPr>
        </p:nvSpPr>
        <p:spPr/>
        <p:txBody>
          <a:bodyPr/>
          <a:lstStyle/>
          <a:p>
            <a:fld id="{63488159-C6F9-C64B-B5CD-943CAECAA07C}" type="slidenum">
              <a:rPr lang="en-US" smtClean="0"/>
              <a:t>8</a:t>
            </a:fld>
            <a:endParaRPr lang="en-US"/>
          </a:p>
        </p:txBody>
      </p:sp>
    </p:spTree>
    <p:extLst>
      <p:ext uri="{BB962C8B-B14F-4D97-AF65-F5344CB8AC3E}">
        <p14:creationId xmlns:p14="http://schemas.microsoft.com/office/powerpoint/2010/main" val="7015539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III.  </a:t>
            </a:r>
            <a:r>
              <a:rPr lang="en-US" dirty="0">
                <a:solidFill>
                  <a:srgbClr val="FF0000"/>
                </a:solidFill>
              </a:rPr>
              <a:t>ADRIANA</a:t>
            </a:r>
            <a:endParaRPr lang="en-US" dirty="0"/>
          </a:p>
          <a:p>
            <a:endParaRPr lang="en-US" dirty="0"/>
          </a:p>
        </p:txBody>
      </p:sp>
      <p:sp>
        <p:nvSpPr>
          <p:cNvPr id="4" name="Slide Number Placeholder 3"/>
          <p:cNvSpPr>
            <a:spLocks noGrp="1"/>
          </p:cNvSpPr>
          <p:nvPr>
            <p:ph type="sldNum" sz="quarter" idx="5"/>
          </p:nvPr>
        </p:nvSpPr>
        <p:spPr/>
        <p:txBody>
          <a:bodyPr/>
          <a:lstStyle/>
          <a:p>
            <a:fld id="{63488159-C6F9-C64B-B5CD-943CAECAA07C}" type="slidenum">
              <a:rPr lang="en-US" smtClean="0"/>
              <a:t>9</a:t>
            </a:fld>
            <a:endParaRPr lang="en-US"/>
          </a:p>
        </p:txBody>
      </p:sp>
    </p:spTree>
    <p:extLst>
      <p:ext uri="{BB962C8B-B14F-4D97-AF65-F5344CB8AC3E}">
        <p14:creationId xmlns:p14="http://schemas.microsoft.com/office/powerpoint/2010/main" val="21455895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III.  </a:t>
            </a:r>
            <a:r>
              <a:rPr lang="en-US" dirty="0">
                <a:solidFill>
                  <a:srgbClr val="FF0000"/>
                </a:solidFill>
              </a:rPr>
              <a:t>ADRIANA</a:t>
            </a:r>
            <a:endParaRPr lang="en-US" dirty="0"/>
          </a:p>
          <a:p>
            <a:endParaRPr lang="en-US" dirty="0"/>
          </a:p>
        </p:txBody>
      </p:sp>
      <p:sp>
        <p:nvSpPr>
          <p:cNvPr id="4" name="Slide Number Placeholder 3"/>
          <p:cNvSpPr>
            <a:spLocks noGrp="1"/>
          </p:cNvSpPr>
          <p:nvPr>
            <p:ph type="sldNum" sz="quarter" idx="5"/>
          </p:nvPr>
        </p:nvSpPr>
        <p:spPr/>
        <p:txBody>
          <a:bodyPr/>
          <a:lstStyle/>
          <a:p>
            <a:fld id="{63488159-C6F9-C64B-B5CD-943CAECAA07C}" type="slidenum">
              <a:rPr lang="en-US" smtClean="0"/>
              <a:t>10</a:t>
            </a:fld>
            <a:endParaRPr lang="en-US"/>
          </a:p>
        </p:txBody>
      </p:sp>
    </p:spTree>
    <p:extLst>
      <p:ext uri="{BB962C8B-B14F-4D97-AF65-F5344CB8AC3E}">
        <p14:creationId xmlns:p14="http://schemas.microsoft.com/office/powerpoint/2010/main" val="2443152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D5335D2-8EB3-B541-AFBA-2E5CDC1318E6}" type="datetimeFigureOut">
              <a:rPr lang="en-US" smtClean="0"/>
              <a:t>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1BB04E-4843-E448-9E9C-33566F532115}" type="slidenum">
              <a:rPr lang="en-US" smtClean="0"/>
              <a:t>‹#›</a:t>
            </a:fld>
            <a:endParaRPr lang="en-US"/>
          </a:p>
        </p:txBody>
      </p:sp>
    </p:spTree>
    <p:extLst>
      <p:ext uri="{BB962C8B-B14F-4D97-AF65-F5344CB8AC3E}">
        <p14:creationId xmlns:p14="http://schemas.microsoft.com/office/powerpoint/2010/main" val="32849743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5335D2-8EB3-B541-AFBA-2E5CDC1318E6}" type="datetimeFigureOut">
              <a:rPr lang="en-US" smtClean="0"/>
              <a:t>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1BB04E-4843-E448-9E9C-33566F532115}" type="slidenum">
              <a:rPr lang="en-US" smtClean="0"/>
              <a:t>‹#›</a:t>
            </a:fld>
            <a:endParaRPr lang="en-US"/>
          </a:p>
        </p:txBody>
      </p:sp>
    </p:spTree>
    <p:extLst>
      <p:ext uri="{BB962C8B-B14F-4D97-AF65-F5344CB8AC3E}">
        <p14:creationId xmlns:p14="http://schemas.microsoft.com/office/powerpoint/2010/main" val="1594780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5335D2-8EB3-B541-AFBA-2E5CDC1318E6}" type="datetimeFigureOut">
              <a:rPr lang="en-US" smtClean="0"/>
              <a:t>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1BB04E-4843-E448-9E9C-33566F532115}" type="slidenum">
              <a:rPr lang="en-US" smtClean="0"/>
              <a:t>‹#›</a:t>
            </a:fld>
            <a:endParaRPr lang="en-US"/>
          </a:p>
        </p:txBody>
      </p:sp>
    </p:spTree>
    <p:extLst>
      <p:ext uri="{BB962C8B-B14F-4D97-AF65-F5344CB8AC3E}">
        <p14:creationId xmlns:p14="http://schemas.microsoft.com/office/powerpoint/2010/main" val="12827853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01F9CA3-105E-4857-9057-6DB6197DA786}" type="datetimeFigureOut">
              <a:rPr lang="en-US" smtClean="0"/>
              <a:t>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extLst>
      <p:ext uri="{BB962C8B-B14F-4D97-AF65-F5344CB8AC3E}">
        <p14:creationId xmlns:p14="http://schemas.microsoft.com/office/powerpoint/2010/main" val="38348312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1F9CA3-105E-4857-9057-6DB6197DA786}" type="datetimeFigureOut">
              <a:rPr lang="en-US" smtClean="0"/>
              <a:t>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extLst>
      <p:ext uri="{BB962C8B-B14F-4D97-AF65-F5344CB8AC3E}">
        <p14:creationId xmlns:p14="http://schemas.microsoft.com/office/powerpoint/2010/main" val="16598390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01F9CA3-105E-4857-9057-6DB6197DA786}" type="datetimeFigureOut">
              <a:rPr lang="en-US" smtClean="0"/>
              <a:t>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extLst>
      <p:ext uri="{BB962C8B-B14F-4D97-AF65-F5344CB8AC3E}">
        <p14:creationId xmlns:p14="http://schemas.microsoft.com/office/powerpoint/2010/main" val="15239540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01F9CA3-105E-4857-9057-6DB6197DA786}" type="datetimeFigureOut">
              <a:rPr lang="en-US" smtClean="0"/>
              <a:t>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5CE407-6216-4202-80E4-A30DC2F709B2}" type="slidenum">
              <a:rPr lang="en-US" smtClean="0"/>
              <a:t>‹#›</a:t>
            </a:fld>
            <a:endParaRPr lang="en-US"/>
          </a:p>
        </p:txBody>
      </p:sp>
    </p:spTree>
    <p:extLst>
      <p:ext uri="{BB962C8B-B14F-4D97-AF65-F5344CB8AC3E}">
        <p14:creationId xmlns:p14="http://schemas.microsoft.com/office/powerpoint/2010/main" val="32582536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01F9CA3-105E-4857-9057-6DB6197DA786}" type="datetimeFigureOut">
              <a:rPr lang="en-US" smtClean="0"/>
              <a:t>2/1/19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5CE407-6216-4202-80E4-A30DC2F709B2}" type="slidenum">
              <a:rPr lang="en-US" smtClean="0"/>
              <a:t>‹#›</a:t>
            </a:fld>
            <a:endParaRPr lang="en-US"/>
          </a:p>
        </p:txBody>
      </p:sp>
    </p:spTree>
    <p:extLst>
      <p:ext uri="{BB962C8B-B14F-4D97-AF65-F5344CB8AC3E}">
        <p14:creationId xmlns:p14="http://schemas.microsoft.com/office/powerpoint/2010/main" val="6768810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01F9CA3-105E-4857-9057-6DB6197DA786}" type="datetimeFigureOut">
              <a:rPr lang="en-US" smtClean="0"/>
              <a:t>2/1/19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5CE407-6216-4202-80E4-A30DC2F709B2}" type="slidenum">
              <a:rPr lang="en-US" smtClean="0"/>
              <a:t>‹#›</a:t>
            </a:fld>
            <a:endParaRPr lang="en-US"/>
          </a:p>
        </p:txBody>
      </p:sp>
    </p:spTree>
    <p:extLst>
      <p:ext uri="{BB962C8B-B14F-4D97-AF65-F5344CB8AC3E}">
        <p14:creationId xmlns:p14="http://schemas.microsoft.com/office/powerpoint/2010/main" val="16385559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1F9CA3-105E-4857-9057-6DB6197DA786}" type="datetimeFigureOut">
              <a:rPr lang="en-US" smtClean="0"/>
              <a:t>2/1/19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5CE407-6216-4202-80E4-A30DC2F709B2}" type="slidenum">
              <a:rPr lang="en-US" smtClean="0"/>
              <a:t>‹#›</a:t>
            </a:fld>
            <a:endParaRPr lang="en-US"/>
          </a:p>
        </p:txBody>
      </p:sp>
    </p:spTree>
    <p:extLst>
      <p:ext uri="{BB962C8B-B14F-4D97-AF65-F5344CB8AC3E}">
        <p14:creationId xmlns:p14="http://schemas.microsoft.com/office/powerpoint/2010/main" val="33701232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01F9CA3-105E-4857-9057-6DB6197DA786}" type="datetimeFigureOut">
              <a:rPr lang="en-US" smtClean="0"/>
              <a:t>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5CE407-6216-4202-80E4-A30DC2F709B2}" type="slidenum">
              <a:rPr lang="en-US" smtClean="0"/>
              <a:t>‹#›</a:t>
            </a:fld>
            <a:endParaRPr lang="en-US"/>
          </a:p>
        </p:txBody>
      </p:sp>
    </p:spTree>
    <p:extLst>
      <p:ext uri="{BB962C8B-B14F-4D97-AF65-F5344CB8AC3E}">
        <p14:creationId xmlns:p14="http://schemas.microsoft.com/office/powerpoint/2010/main" val="1326508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5335D2-8EB3-B541-AFBA-2E5CDC1318E6}" type="datetimeFigureOut">
              <a:rPr lang="en-US" smtClean="0"/>
              <a:t>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1BB04E-4843-E448-9E9C-33566F532115}" type="slidenum">
              <a:rPr lang="en-US" smtClean="0"/>
              <a:t>‹#›</a:t>
            </a:fld>
            <a:endParaRPr lang="en-US"/>
          </a:p>
        </p:txBody>
      </p:sp>
    </p:spTree>
    <p:extLst>
      <p:ext uri="{BB962C8B-B14F-4D97-AF65-F5344CB8AC3E}">
        <p14:creationId xmlns:p14="http://schemas.microsoft.com/office/powerpoint/2010/main" val="13276086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01F9CA3-105E-4857-9057-6DB6197DA786}" type="datetimeFigureOut">
              <a:rPr lang="en-US" smtClean="0"/>
              <a:t>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5CE407-6216-4202-80E4-A30DC2F709B2}" type="slidenum">
              <a:rPr lang="en-US" smtClean="0"/>
              <a:t>‹#›</a:t>
            </a:fld>
            <a:endParaRPr lang="en-US"/>
          </a:p>
        </p:txBody>
      </p:sp>
    </p:spTree>
    <p:extLst>
      <p:ext uri="{BB962C8B-B14F-4D97-AF65-F5344CB8AC3E}">
        <p14:creationId xmlns:p14="http://schemas.microsoft.com/office/powerpoint/2010/main" val="30649664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1F9CA3-105E-4857-9057-6DB6197DA786}" type="datetimeFigureOut">
              <a:rPr lang="en-US" smtClean="0"/>
              <a:t>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extLst>
      <p:ext uri="{BB962C8B-B14F-4D97-AF65-F5344CB8AC3E}">
        <p14:creationId xmlns:p14="http://schemas.microsoft.com/office/powerpoint/2010/main" val="24411012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1F9CA3-105E-4857-9057-6DB6197DA786}" type="datetimeFigureOut">
              <a:rPr lang="en-US" smtClean="0"/>
              <a:t>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extLst>
      <p:ext uri="{BB962C8B-B14F-4D97-AF65-F5344CB8AC3E}">
        <p14:creationId xmlns:p14="http://schemas.microsoft.com/office/powerpoint/2010/main" val="1426804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5335D2-8EB3-B541-AFBA-2E5CDC1318E6}" type="datetimeFigureOut">
              <a:rPr lang="en-US" smtClean="0"/>
              <a:t>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1BB04E-4843-E448-9E9C-33566F532115}" type="slidenum">
              <a:rPr lang="en-US" smtClean="0"/>
              <a:t>‹#›</a:t>
            </a:fld>
            <a:endParaRPr lang="en-US"/>
          </a:p>
        </p:txBody>
      </p:sp>
    </p:spTree>
    <p:extLst>
      <p:ext uri="{BB962C8B-B14F-4D97-AF65-F5344CB8AC3E}">
        <p14:creationId xmlns:p14="http://schemas.microsoft.com/office/powerpoint/2010/main" val="3399049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D5335D2-8EB3-B541-AFBA-2E5CDC1318E6}" type="datetimeFigureOut">
              <a:rPr lang="en-US" smtClean="0"/>
              <a:t>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1BB04E-4843-E448-9E9C-33566F532115}" type="slidenum">
              <a:rPr lang="en-US" smtClean="0"/>
              <a:t>‹#›</a:t>
            </a:fld>
            <a:endParaRPr lang="en-US"/>
          </a:p>
        </p:txBody>
      </p:sp>
    </p:spTree>
    <p:extLst>
      <p:ext uri="{BB962C8B-B14F-4D97-AF65-F5344CB8AC3E}">
        <p14:creationId xmlns:p14="http://schemas.microsoft.com/office/powerpoint/2010/main" val="3574069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D5335D2-8EB3-B541-AFBA-2E5CDC1318E6}" type="datetimeFigureOut">
              <a:rPr lang="en-US" smtClean="0"/>
              <a:t>2/1/19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1BB04E-4843-E448-9E9C-33566F532115}" type="slidenum">
              <a:rPr lang="en-US" smtClean="0"/>
              <a:t>‹#›</a:t>
            </a:fld>
            <a:endParaRPr lang="en-US"/>
          </a:p>
        </p:txBody>
      </p:sp>
    </p:spTree>
    <p:extLst>
      <p:ext uri="{BB962C8B-B14F-4D97-AF65-F5344CB8AC3E}">
        <p14:creationId xmlns:p14="http://schemas.microsoft.com/office/powerpoint/2010/main" val="2976473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5335D2-8EB3-B541-AFBA-2E5CDC1318E6}" type="datetimeFigureOut">
              <a:rPr lang="en-US" smtClean="0"/>
              <a:t>2/1/19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1BB04E-4843-E448-9E9C-33566F532115}" type="slidenum">
              <a:rPr lang="en-US" smtClean="0"/>
              <a:t>‹#›</a:t>
            </a:fld>
            <a:endParaRPr lang="en-US"/>
          </a:p>
        </p:txBody>
      </p:sp>
    </p:spTree>
    <p:extLst>
      <p:ext uri="{BB962C8B-B14F-4D97-AF65-F5344CB8AC3E}">
        <p14:creationId xmlns:p14="http://schemas.microsoft.com/office/powerpoint/2010/main" val="3133641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5335D2-8EB3-B541-AFBA-2E5CDC1318E6}" type="datetimeFigureOut">
              <a:rPr lang="en-US" smtClean="0"/>
              <a:t>2/1/19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1BB04E-4843-E448-9E9C-33566F532115}" type="slidenum">
              <a:rPr lang="en-US" smtClean="0"/>
              <a:t>‹#›</a:t>
            </a:fld>
            <a:endParaRPr lang="en-US"/>
          </a:p>
        </p:txBody>
      </p:sp>
    </p:spTree>
    <p:extLst>
      <p:ext uri="{BB962C8B-B14F-4D97-AF65-F5344CB8AC3E}">
        <p14:creationId xmlns:p14="http://schemas.microsoft.com/office/powerpoint/2010/main" val="651967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5335D2-8EB3-B541-AFBA-2E5CDC1318E6}" type="datetimeFigureOut">
              <a:rPr lang="en-US" smtClean="0"/>
              <a:t>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1BB04E-4843-E448-9E9C-33566F532115}" type="slidenum">
              <a:rPr lang="en-US" smtClean="0"/>
              <a:t>‹#›</a:t>
            </a:fld>
            <a:endParaRPr lang="en-US"/>
          </a:p>
        </p:txBody>
      </p:sp>
    </p:spTree>
    <p:extLst>
      <p:ext uri="{BB962C8B-B14F-4D97-AF65-F5344CB8AC3E}">
        <p14:creationId xmlns:p14="http://schemas.microsoft.com/office/powerpoint/2010/main" val="2115781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5335D2-8EB3-B541-AFBA-2E5CDC1318E6}" type="datetimeFigureOut">
              <a:rPr lang="en-US" smtClean="0"/>
              <a:t>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1BB04E-4843-E448-9E9C-33566F532115}" type="slidenum">
              <a:rPr lang="en-US" smtClean="0"/>
              <a:t>‹#›</a:t>
            </a:fld>
            <a:endParaRPr lang="en-US"/>
          </a:p>
        </p:txBody>
      </p:sp>
    </p:spTree>
    <p:extLst>
      <p:ext uri="{BB962C8B-B14F-4D97-AF65-F5344CB8AC3E}">
        <p14:creationId xmlns:p14="http://schemas.microsoft.com/office/powerpoint/2010/main" val="154939187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w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2"/>
          <p:cNvPicPr>
            <a:picLocks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2590800" y="1419225"/>
            <a:ext cx="6565900" cy="5451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5335D2-8EB3-B541-AFBA-2E5CDC1318E6}" type="datetimeFigureOut">
              <a:rPr lang="en-US" smtClean="0"/>
              <a:t>2/1/19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1BB04E-4843-E448-9E9C-33566F532115}" type="slidenum">
              <a:rPr lang="en-US" smtClean="0"/>
              <a:t>‹#›</a:t>
            </a:fld>
            <a:endParaRPr lang="en-US"/>
          </a:p>
        </p:txBody>
      </p:sp>
    </p:spTree>
    <p:extLst>
      <p:ext uri="{BB962C8B-B14F-4D97-AF65-F5344CB8AC3E}">
        <p14:creationId xmlns:p14="http://schemas.microsoft.com/office/powerpoint/2010/main" val="2176361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1F9CA3-105E-4857-9057-6DB6197DA786}" type="datetimeFigureOut">
              <a:rPr lang="en-US" smtClean="0"/>
              <a:t>2/1/19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5CE407-6216-4202-80E4-A30DC2F709B2}" type="slidenum">
              <a:rPr lang="en-US" smtClean="0"/>
              <a:t>‹#›</a:t>
            </a:fld>
            <a:endParaRPr lang="en-US"/>
          </a:p>
        </p:txBody>
      </p:sp>
    </p:spTree>
    <p:extLst>
      <p:ext uri="{BB962C8B-B14F-4D97-AF65-F5344CB8AC3E}">
        <p14:creationId xmlns:p14="http://schemas.microsoft.com/office/powerpoint/2010/main" val="395274384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png"/><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18.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3.png"/><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4.png"/><Relationship Id="rId1" Type="http://schemas.openxmlformats.org/officeDocument/2006/relationships/slideLayout" Target="../slideLayouts/slideLayout18.xml"/><Relationship Id="rId2"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4.png"/><Relationship Id="rId1" Type="http://schemas.openxmlformats.org/officeDocument/2006/relationships/slideLayout" Target="../slideLayouts/slideLayout18.xml"/><Relationship Id="rId2"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14.png"/><Relationship Id="rId1" Type="http://schemas.openxmlformats.org/officeDocument/2006/relationships/slideLayout" Target="../slideLayouts/slideLayout18.xml"/><Relationship Id="rId2"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14.png"/><Relationship Id="rId1" Type="http://schemas.openxmlformats.org/officeDocument/2006/relationships/slideLayout" Target="../slideLayouts/slideLayout18.xml"/><Relationship Id="rId2"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3.tiff"/><Relationship Id="rId3" Type="http://schemas.openxmlformats.org/officeDocument/2006/relationships/image" Target="../media/image24.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png"/><Relationship Id="rId1" Type="http://schemas.openxmlformats.org/officeDocument/2006/relationships/slideLayout" Target="../slideLayouts/slideLayout18.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18.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C31316C-9639-CB49-B015-7DAE73497C8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7" name="Picture 6" descr="CLEE_colorLogo chop chopped"/>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7697" t="5889" r="7066" b="20833"/>
          <a:stretch/>
        </p:blipFill>
        <p:spPr bwMode="auto">
          <a:xfrm>
            <a:off x="7760262" y="5971922"/>
            <a:ext cx="1273260" cy="771579"/>
          </a:xfrm>
          <a:prstGeom prst="rect">
            <a:avLst/>
          </a:prstGeom>
          <a:noFill/>
          <a:ln w="9525">
            <a:solidFill>
              <a:srgbClr val="015378"/>
            </a:solidFill>
            <a:miter lim="800000"/>
            <a:headEnd/>
            <a:tailEnd/>
          </a:ln>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xmlns="" id="{BCFD35D4-0C4A-3D47-B17A-E3F18F299DEF}"/>
              </a:ext>
            </a:extLst>
          </p:cNvPr>
          <p:cNvSpPr/>
          <p:nvPr/>
        </p:nvSpPr>
        <p:spPr>
          <a:xfrm>
            <a:off x="0" y="3941066"/>
            <a:ext cx="9144000" cy="344271"/>
          </a:xfrm>
          <a:prstGeom prst="rect">
            <a:avLst/>
          </a:prstGeom>
          <a:solidFill>
            <a:schemeClr val="bg1">
              <a:alpha val="3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2"/>
          <p:cNvSpPr txBox="1">
            <a:spLocks noChangeArrowheads="1"/>
          </p:cNvSpPr>
          <p:nvPr/>
        </p:nvSpPr>
        <p:spPr>
          <a:xfrm>
            <a:off x="442762" y="1332525"/>
            <a:ext cx="8701239" cy="1993984"/>
          </a:xfrm>
          <a:prstGeom prst="rect">
            <a:avLst/>
          </a:prstGeom>
          <a:noFill/>
          <a:effectLst/>
        </p:spPr>
        <p:txBody>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algn="l">
              <a:spcBef>
                <a:spcPts val="2400"/>
              </a:spcBef>
            </a:pPr>
            <a:r>
              <a:rPr lang="en-US" sz="3200" b="1" dirty="0">
                <a:solidFill>
                  <a:schemeClr val="bg1"/>
                </a:solidFill>
                <a:latin typeface="Gill Sans MT" panose="020B0502020104020203" pitchFamily="34" charset="77"/>
                <a:cs typeface="Arial" panose="020B0604020202020204" pitchFamily="34" charset="0"/>
              </a:rPr>
              <a:t>BUILDING A STRONG FOUNDATION:</a:t>
            </a:r>
            <a:endParaRPr lang="en-US" sz="3200" dirty="0">
              <a:solidFill>
                <a:schemeClr val="bg1"/>
              </a:solidFill>
              <a:latin typeface="Gill Sans MT" panose="020B0502020104020203" pitchFamily="34" charset="77"/>
              <a:cs typeface="Arial" panose="020B0604020202020204" pitchFamily="34" charset="0"/>
            </a:endParaRPr>
          </a:p>
          <a:p>
            <a:pPr algn="l">
              <a:spcBef>
                <a:spcPts val="1200"/>
              </a:spcBef>
            </a:pPr>
            <a:r>
              <a:rPr lang="en-US" sz="3200" dirty="0">
                <a:solidFill>
                  <a:schemeClr val="bg1"/>
                </a:solidFill>
                <a:latin typeface="Gill Sans MT" panose="020B0502020104020203" pitchFamily="34" charset="77"/>
                <a:cs typeface="Arial" panose="020B0604020202020204" pitchFamily="34" charset="0"/>
              </a:rPr>
              <a:t>How GSA Structure Affects Transparency, Representation, and Participation</a:t>
            </a:r>
            <a:endParaRPr lang="en-US" sz="4000" b="1" dirty="0">
              <a:solidFill>
                <a:schemeClr val="bg1"/>
              </a:solidFill>
              <a:latin typeface="Gill Sans MT" panose="020B0502020104020203" pitchFamily="34" charset="77"/>
              <a:cs typeface="Arial" panose="020B0604020202020204" pitchFamily="34" charset="0"/>
            </a:endParaRPr>
          </a:p>
        </p:txBody>
      </p:sp>
      <p:sp>
        <p:nvSpPr>
          <p:cNvPr id="15" name="TextBox 14">
            <a:extLst>
              <a:ext uri="{FF2B5EF4-FFF2-40B4-BE49-F238E27FC236}">
                <a16:creationId xmlns:a16="http://schemas.microsoft.com/office/drawing/2014/main" xmlns="" id="{AED8D34E-230A-A44D-9B04-11D091098C24}"/>
              </a:ext>
            </a:extLst>
          </p:cNvPr>
          <p:cNvSpPr txBox="1"/>
          <p:nvPr/>
        </p:nvSpPr>
        <p:spPr>
          <a:xfrm>
            <a:off x="442762" y="4515510"/>
            <a:ext cx="1142428" cy="954107"/>
          </a:xfrm>
          <a:prstGeom prst="rect">
            <a:avLst/>
          </a:prstGeom>
          <a:noFill/>
        </p:spPr>
        <p:txBody>
          <a:bodyPr wrap="square" rtlCol="0">
            <a:spAutoFit/>
          </a:bodyPr>
          <a:lstStyle/>
          <a:p>
            <a:pPr>
              <a:tabLst>
                <a:tab pos="1654175" algn="l"/>
              </a:tabLst>
            </a:pPr>
            <a:r>
              <a:rPr lang="en-US" sz="1400" b="1" dirty="0">
                <a:solidFill>
                  <a:schemeClr val="bg1"/>
                </a:solidFill>
                <a:latin typeface="Gill Sans MT" panose="020B0502020104020203" pitchFamily="34" charset="77"/>
                <a:cs typeface="Arial Narrow" panose="020B0604020202020204" pitchFamily="34" charset="0"/>
              </a:rPr>
              <a:t>Moderator:</a:t>
            </a:r>
          </a:p>
          <a:p>
            <a:pPr>
              <a:tabLst>
                <a:tab pos="1654175" algn="l"/>
              </a:tabLst>
            </a:pPr>
            <a:endParaRPr lang="en-US" sz="1400" b="1" dirty="0">
              <a:solidFill>
                <a:schemeClr val="bg1"/>
              </a:solidFill>
              <a:latin typeface="Gill Sans MT" panose="020B0502020104020203" pitchFamily="34" charset="77"/>
              <a:cs typeface="Arial Narrow" panose="020B0604020202020204" pitchFamily="34" charset="0"/>
            </a:endParaRPr>
          </a:p>
          <a:p>
            <a:pPr>
              <a:tabLst>
                <a:tab pos="1654175" algn="l"/>
              </a:tabLst>
            </a:pPr>
            <a:endParaRPr lang="en-US" sz="1400" b="1" dirty="0">
              <a:solidFill>
                <a:schemeClr val="bg1"/>
              </a:solidFill>
              <a:latin typeface="Gill Sans MT" panose="020B0502020104020203" pitchFamily="34" charset="77"/>
              <a:cs typeface="Arial Narrow" panose="020B0604020202020204" pitchFamily="34" charset="0"/>
            </a:endParaRPr>
          </a:p>
          <a:p>
            <a:pPr>
              <a:tabLst>
                <a:tab pos="1654175" algn="l"/>
              </a:tabLst>
            </a:pPr>
            <a:r>
              <a:rPr lang="en-US" sz="1400" b="1" dirty="0">
                <a:solidFill>
                  <a:schemeClr val="bg1"/>
                </a:solidFill>
                <a:latin typeface="Gill Sans MT" panose="020B0502020104020203" pitchFamily="34" charset="77"/>
                <a:cs typeface="Arial Narrow" panose="020B0604020202020204" pitchFamily="34" charset="0"/>
              </a:rPr>
              <a:t>Panelists:</a:t>
            </a:r>
          </a:p>
        </p:txBody>
      </p:sp>
      <p:sp>
        <p:nvSpPr>
          <p:cNvPr id="14" name="TextBox 13">
            <a:extLst>
              <a:ext uri="{FF2B5EF4-FFF2-40B4-BE49-F238E27FC236}">
                <a16:creationId xmlns:a16="http://schemas.microsoft.com/office/drawing/2014/main" xmlns="" id="{353DBD44-4611-934D-A485-F5A05EBFFCAD}"/>
              </a:ext>
            </a:extLst>
          </p:cNvPr>
          <p:cNvSpPr txBox="1"/>
          <p:nvPr/>
        </p:nvSpPr>
        <p:spPr>
          <a:xfrm>
            <a:off x="1674789" y="4515510"/>
            <a:ext cx="7469211" cy="1523494"/>
          </a:xfrm>
          <a:prstGeom prst="rect">
            <a:avLst/>
          </a:prstGeom>
          <a:noFill/>
        </p:spPr>
        <p:txBody>
          <a:bodyPr wrap="square" rtlCol="0">
            <a:spAutoFit/>
          </a:bodyPr>
          <a:lstStyle/>
          <a:p>
            <a:pPr>
              <a:tabLst>
                <a:tab pos="1711325" algn="l"/>
              </a:tabLst>
            </a:pPr>
            <a:r>
              <a:rPr lang="en-US" sz="1400" dirty="0">
                <a:solidFill>
                  <a:schemeClr val="bg1"/>
                </a:solidFill>
                <a:latin typeface="Gill Sans MT" panose="020B0502020104020203" pitchFamily="34" charset="77"/>
                <a:cs typeface="Arial Narrow" panose="020B0604020202020204" pitchFamily="34" charset="0"/>
              </a:rPr>
              <a:t>Nell Green Nylen</a:t>
            </a:r>
            <a:r>
              <a:rPr lang="en-US" sz="1400" dirty="0">
                <a:solidFill>
                  <a:schemeClr val="bg1"/>
                </a:solidFill>
                <a:latin typeface="Gill Sans MT" panose="020B0502020104020203" pitchFamily="34" charset="77"/>
                <a:cs typeface="Arial" panose="020B0604020202020204" pitchFamily="34" charset="0"/>
              </a:rPr>
              <a:t>	</a:t>
            </a:r>
            <a:r>
              <a:rPr lang="en-US" sz="1300" i="1" dirty="0">
                <a:solidFill>
                  <a:schemeClr val="bg1"/>
                </a:solidFill>
                <a:latin typeface="Gill Sans MT" panose="020B0502020104020203" pitchFamily="34" charset="77"/>
                <a:cs typeface="Arial Narrow" panose="020B0604020202020204" pitchFamily="34" charset="0"/>
              </a:rPr>
              <a:t>Wheeler Water Institute, Center for Law, Energy &amp; the Environment (CLEE)</a:t>
            </a:r>
            <a:br>
              <a:rPr lang="en-US" sz="1300" i="1" dirty="0">
                <a:solidFill>
                  <a:schemeClr val="bg1"/>
                </a:solidFill>
                <a:latin typeface="Gill Sans MT" panose="020B0502020104020203" pitchFamily="34" charset="77"/>
                <a:cs typeface="Arial Narrow" panose="020B0604020202020204" pitchFamily="34" charset="0"/>
              </a:rPr>
            </a:br>
            <a:r>
              <a:rPr lang="en-US" sz="1300" i="1" dirty="0">
                <a:solidFill>
                  <a:schemeClr val="bg1"/>
                </a:solidFill>
                <a:latin typeface="Gill Sans MT" panose="020B0502020104020203" pitchFamily="34" charset="77"/>
                <a:cs typeface="Arial Narrow" panose="020B0604020202020204" pitchFamily="34" charset="0"/>
              </a:rPr>
              <a:t>	at Berkeley Law</a:t>
            </a:r>
          </a:p>
          <a:p>
            <a:pPr>
              <a:tabLst>
                <a:tab pos="1711325" algn="l"/>
              </a:tabLst>
            </a:pPr>
            <a:endParaRPr lang="en-US" sz="1400" dirty="0">
              <a:solidFill>
                <a:schemeClr val="bg1"/>
              </a:solidFill>
              <a:latin typeface="Gill Sans MT" panose="020B0502020104020203" pitchFamily="34" charset="77"/>
              <a:cs typeface="Arial" panose="020B0604020202020204" pitchFamily="34" charset="0"/>
            </a:endParaRPr>
          </a:p>
          <a:p>
            <a:pPr>
              <a:spcAft>
                <a:spcPts val="600"/>
              </a:spcAft>
              <a:tabLst>
                <a:tab pos="1711325" algn="l"/>
              </a:tabLst>
            </a:pPr>
            <a:r>
              <a:rPr lang="en-US" sz="1400" dirty="0">
                <a:solidFill>
                  <a:schemeClr val="bg1"/>
                </a:solidFill>
                <a:latin typeface="Gill Sans MT" panose="020B0502020104020203" pitchFamily="34" charset="77"/>
                <a:cs typeface="Arial Narrow" panose="020B0604020202020204" pitchFamily="34" charset="0"/>
              </a:rPr>
              <a:t>Paul Gosselin</a:t>
            </a:r>
            <a:r>
              <a:rPr lang="en-US" sz="1400" dirty="0">
                <a:solidFill>
                  <a:schemeClr val="bg1"/>
                </a:solidFill>
                <a:latin typeface="Gill Sans MT" panose="020B0502020104020203" pitchFamily="34" charset="77"/>
                <a:cs typeface="Arial" panose="020B0604020202020204" pitchFamily="34" charset="0"/>
              </a:rPr>
              <a:t>	</a:t>
            </a:r>
            <a:r>
              <a:rPr lang="en-US" sz="1300" i="1" dirty="0">
                <a:solidFill>
                  <a:schemeClr val="bg1"/>
                </a:solidFill>
                <a:latin typeface="Gill Sans MT" panose="020B0502020104020203" pitchFamily="34" charset="77"/>
                <a:cs typeface="Arial Narrow" panose="020B0604020202020204" pitchFamily="34" charset="0"/>
              </a:rPr>
              <a:t>Butte County Department of Water and Resource Conservation</a:t>
            </a:r>
          </a:p>
          <a:p>
            <a:pPr>
              <a:spcAft>
                <a:spcPts val="600"/>
              </a:spcAft>
              <a:tabLst>
                <a:tab pos="1711325" algn="l"/>
              </a:tabLst>
            </a:pPr>
            <a:r>
              <a:rPr lang="en-US" sz="1400" dirty="0">
                <a:solidFill>
                  <a:schemeClr val="bg1"/>
                </a:solidFill>
                <a:latin typeface="Gill Sans MT" panose="020B0502020104020203" pitchFamily="34" charset="77"/>
                <a:cs typeface="Arial Narrow" panose="020B0604020202020204" pitchFamily="34" charset="0"/>
              </a:rPr>
              <a:t>Nicole </a:t>
            </a:r>
            <a:r>
              <a:rPr lang="en-US" sz="1400" dirty="0" err="1">
                <a:solidFill>
                  <a:schemeClr val="bg1"/>
                </a:solidFill>
                <a:latin typeface="Gill Sans MT" panose="020B0502020104020203" pitchFamily="34" charset="77"/>
                <a:cs typeface="Arial Narrow" panose="020B0604020202020204" pitchFamily="34" charset="0"/>
              </a:rPr>
              <a:t>Kuenzi</a:t>
            </a:r>
            <a:r>
              <a:rPr lang="en-US" sz="1400" dirty="0">
                <a:solidFill>
                  <a:schemeClr val="bg1"/>
                </a:solidFill>
                <a:latin typeface="Gill Sans MT" panose="020B0502020104020203" pitchFamily="34" charset="77"/>
                <a:cs typeface="Arial" panose="020B0604020202020204" pitchFamily="34" charset="0"/>
              </a:rPr>
              <a:t>	</a:t>
            </a:r>
            <a:r>
              <a:rPr lang="en-US" sz="1300" i="1" dirty="0">
                <a:solidFill>
                  <a:schemeClr val="bg1"/>
                </a:solidFill>
                <a:latin typeface="Gill Sans MT" panose="020B0502020104020203" pitchFamily="34" charset="77"/>
                <a:cs typeface="Arial Narrow" panose="020B0604020202020204" pitchFamily="34" charset="0"/>
              </a:rPr>
              <a:t>State Water Resources Control Board</a:t>
            </a:r>
          </a:p>
          <a:p>
            <a:pPr>
              <a:tabLst>
                <a:tab pos="1711325" algn="l"/>
              </a:tabLst>
            </a:pPr>
            <a:r>
              <a:rPr lang="en-US" sz="1400" dirty="0">
                <a:solidFill>
                  <a:schemeClr val="bg1"/>
                </a:solidFill>
                <a:latin typeface="Gill Sans MT" panose="020B0502020104020203" pitchFamily="34" charset="77"/>
                <a:cs typeface="Arial Narrow" panose="020B0604020202020204" pitchFamily="34" charset="0"/>
              </a:rPr>
              <a:t>Adriana Renteria </a:t>
            </a:r>
            <a:r>
              <a:rPr lang="en-US" sz="1400" dirty="0">
                <a:solidFill>
                  <a:schemeClr val="bg1"/>
                </a:solidFill>
                <a:latin typeface="Gill Sans MT" panose="020B0502020104020203" pitchFamily="34" charset="77"/>
                <a:cs typeface="Arial" panose="020B0604020202020204" pitchFamily="34" charset="0"/>
              </a:rPr>
              <a:t>	</a:t>
            </a:r>
            <a:r>
              <a:rPr lang="en-US" sz="1300" i="1" dirty="0">
                <a:solidFill>
                  <a:schemeClr val="bg1"/>
                </a:solidFill>
                <a:latin typeface="Gill Sans MT" panose="020B0502020104020203" pitchFamily="34" charset="77"/>
                <a:cs typeface="Arial Narrow" panose="020B0604020202020204" pitchFamily="34" charset="0"/>
              </a:rPr>
              <a:t>Community Water Center</a:t>
            </a:r>
            <a:r>
              <a:rPr lang="en-US" sz="1300" dirty="0">
                <a:solidFill>
                  <a:schemeClr val="bg1"/>
                </a:solidFill>
                <a:latin typeface="Gill Sans MT" panose="020B0502020104020203" pitchFamily="34" charset="77"/>
                <a:cs typeface="Arial Narrow" panose="020B0604020202020204" pitchFamily="34" charset="0"/>
              </a:rPr>
              <a:t> </a:t>
            </a:r>
          </a:p>
        </p:txBody>
      </p:sp>
      <p:sp>
        <p:nvSpPr>
          <p:cNvPr id="2" name="TextBox 1">
            <a:extLst>
              <a:ext uri="{FF2B5EF4-FFF2-40B4-BE49-F238E27FC236}">
                <a16:creationId xmlns:a16="http://schemas.microsoft.com/office/drawing/2014/main" xmlns="" id="{3269D939-CA9D-B642-A148-2E2FECBAE3F3}"/>
              </a:ext>
            </a:extLst>
          </p:cNvPr>
          <p:cNvSpPr txBox="1"/>
          <p:nvPr/>
        </p:nvSpPr>
        <p:spPr>
          <a:xfrm>
            <a:off x="442762" y="3959313"/>
            <a:ext cx="8701238" cy="307777"/>
          </a:xfrm>
          <a:prstGeom prst="rect">
            <a:avLst/>
          </a:prstGeom>
          <a:noFill/>
        </p:spPr>
        <p:txBody>
          <a:bodyPr wrap="square" rtlCol="0">
            <a:spAutoFit/>
          </a:bodyPr>
          <a:lstStyle/>
          <a:p>
            <a:pPr>
              <a:spcAft>
                <a:spcPts val="600"/>
              </a:spcAft>
              <a:tabLst>
                <a:tab pos="8167688" algn="r"/>
              </a:tabLst>
            </a:pPr>
            <a:r>
              <a:rPr lang="en-US" sz="1400" dirty="0">
                <a:solidFill>
                  <a:srgbClr val="015378"/>
                </a:solidFill>
                <a:latin typeface="Gill Sans MT" panose="020B0502020104020203" pitchFamily="34" charset="77"/>
                <a:cs typeface="Arial" panose="020B0604020202020204" pitchFamily="34" charset="0"/>
              </a:rPr>
              <a:t>CALIFORNIA WATER LAW SYMPOSIUM, PANEL 6</a:t>
            </a:r>
            <a:r>
              <a:rPr lang="en-US" sz="1400" dirty="0">
                <a:solidFill>
                  <a:srgbClr val="015378"/>
                </a:solidFill>
                <a:latin typeface="Gill Sans MT Condensed" panose="020B0506020104020203" pitchFamily="34" charset="77"/>
                <a:cs typeface="Arial" panose="020B0604020202020204" pitchFamily="34" charset="0"/>
              </a:rPr>
              <a:t>	</a:t>
            </a:r>
            <a:r>
              <a:rPr lang="en-US" sz="1400" dirty="0">
                <a:solidFill>
                  <a:srgbClr val="015378"/>
                </a:solidFill>
                <a:latin typeface="Gill Sans MT" panose="020B0502020104020203" pitchFamily="34" charset="77"/>
                <a:cs typeface="Arial" panose="020B0604020202020204" pitchFamily="34" charset="0"/>
              </a:rPr>
              <a:t>FEBRUARY 2, 2019</a:t>
            </a:r>
            <a:endParaRPr lang="en-US" sz="1400" dirty="0">
              <a:solidFill>
                <a:srgbClr val="015378"/>
              </a:solidFill>
              <a:latin typeface="Gill Sans MT Condensed" panose="020B0506020104020203" pitchFamily="34" charset="77"/>
              <a:cs typeface="Arial" panose="020B0604020202020204" pitchFamily="34" charset="0"/>
            </a:endParaRPr>
          </a:p>
        </p:txBody>
      </p:sp>
    </p:spTree>
    <p:extLst>
      <p:ext uri="{BB962C8B-B14F-4D97-AF65-F5344CB8AC3E}">
        <p14:creationId xmlns:p14="http://schemas.microsoft.com/office/powerpoint/2010/main" val="10057190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AB417894-B0B8-904C-8A2C-F9BAAC2D250A}"/>
              </a:ext>
            </a:extLst>
          </p:cNvPr>
          <p:cNvGrpSpPr/>
          <p:nvPr/>
        </p:nvGrpSpPr>
        <p:grpSpPr>
          <a:xfrm>
            <a:off x="2415077" y="2336053"/>
            <a:ext cx="6213522" cy="4012781"/>
            <a:chOff x="7557" y="468535"/>
            <a:chExt cx="8214486" cy="5305032"/>
          </a:xfrm>
        </p:grpSpPr>
        <p:pic>
          <p:nvPicPr>
            <p:cNvPr id="5" name="Picture 4">
              <a:extLst>
                <a:ext uri="{FF2B5EF4-FFF2-40B4-BE49-F238E27FC236}">
                  <a16:creationId xmlns:a16="http://schemas.microsoft.com/office/drawing/2014/main" xmlns="" id="{F24A44A5-C7DD-7246-A4AB-841EBE6DE0D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5570" y="536549"/>
              <a:ext cx="8146473" cy="5237018"/>
            </a:xfrm>
            <a:prstGeom prst="rect">
              <a:avLst/>
            </a:prstGeom>
          </p:spPr>
        </p:pic>
        <p:sp>
          <p:nvSpPr>
            <p:cNvPr id="7" name="Freeform 6">
              <a:extLst>
                <a:ext uri="{FF2B5EF4-FFF2-40B4-BE49-F238E27FC236}">
                  <a16:creationId xmlns:a16="http://schemas.microsoft.com/office/drawing/2014/main" xmlns="" id="{AE95C18A-33D6-CA46-A1BB-31FA83EBD8E6}"/>
                </a:ext>
              </a:extLst>
            </p:cNvPr>
            <p:cNvSpPr/>
            <p:nvPr/>
          </p:nvSpPr>
          <p:spPr>
            <a:xfrm>
              <a:off x="7557" y="468536"/>
              <a:ext cx="2259550" cy="226710"/>
            </a:xfrm>
            <a:custGeom>
              <a:avLst/>
              <a:gdLst>
                <a:gd name="connsiteX0" fmla="*/ 60456 w 2259550"/>
                <a:gd name="connsiteY0" fmla="*/ 143583 h 226710"/>
                <a:gd name="connsiteX1" fmla="*/ 2259550 w 2259550"/>
                <a:gd name="connsiteY1" fmla="*/ 128469 h 226710"/>
                <a:gd name="connsiteX2" fmla="*/ 1987498 w 2259550"/>
                <a:gd name="connsiteY2" fmla="*/ 0 h 226710"/>
                <a:gd name="connsiteX3" fmla="*/ 15114 w 2259550"/>
                <a:gd name="connsiteY3" fmla="*/ 22671 h 226710"/>
                <a:gd name="connsiteX4" fmla="*/ 0 w 2259550"/>
                <a:gd name="connsiteY4" fmla="*/ 226710 h 226710"/>
                <a:gd name="connsiteX5" fmla="*/ 60456 w 2259550"/>
                <a:gd name="connsiteY5" fmla="*/ 143583 h 22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9550" h="226710">
                  <a:moveTo>
                    <a:pt x="60456" y="143583"/>
                  </a:moveTo>
                  <a:lnTo>
                    <a:pt x="2259550" y="128469"/>
                  </a:lnTo>
                  <a:lnTo>
                    <a:pt x="1987498" y="0"/>
                  </a:lnTo>
                  <a:lnTo>
                    <a:pt x="15114" y="22671"/>
                  </a:lnTo>
                  <a:lnTo>
                    <a:pt x="0" y="226710"/>
                  </a:lnTo>
                  <a:lnTo>
                    <a:pt x="60456" y="143583"/>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029A8C3B-039A-2E4F-BAC0-F6248FCAEB17}"/>
                </a:ext>
              </a:extLst>
            </p:cNvPr>
            <p:cNvSpPr/>
            <p:nvPr/>
          </p:nvSpPr>
          <p:spPr>
            <a:xfrm>
              <a:off x="2954797" y="468535"/>
              <a:ext cx="3166393" cy="1057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10" name="Picture 9">
            <a:extLst>
              <a:ext uri="{FF2B5EF4-FFF2-40B4-BE49-F238E27FC236}">
                <a16:creationId xmlns:a16="http://schemas.microsoft.com/office/drawing/2014/main" xmlns="" id="{58D542D6-7DDA-954F-9502-1929EF45F5D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1460"/>
          <a:stretch/>
        </p:blipFill>
        <p:spPr>
          <a:xfrm>
            <a:off x="721233" y="1090828"/>
            <a:ext cx="2617445" cy="2103433"/>
          </a:xfrm>
          <a:prstGeom prst="rect">
            <a:avLst/>
          </a:prstGeom>
          <a:ln w="3175">
            <a:solidFill>
              <a:srgbClr val="1B6689"/>
            </a:solidFill>
          </a:ln>
          <a:effectLst>
            <a:outerShdw dist="38100" dir="2700000" sx="102000" sy="102000" algn="tl" rotWithShape="0">
              <a:schemeClr val="bg1"/>
            </a:outerShdw>
          </a:effectLst>
        </p:spPr>
      </p:pic>
      <p:sp>
        <p:nvSpPr>
          <p:cNvPr id="14" name="Vertical Text Placeholder 2">
            <a:extLst>
              <a:ext uri="{FF2B5EF4-FFF2-40B4-BE49-F238E27FC236}">
                <a16:creationId xmlns:a16="http://schemas.microsoft.com/office/drawing/2014/main" xmlns="" id="{491CD67D-DB83-7440-970E-6BDE0DBBEEE8}"/>
              </a:ext>
            </a:extLst>
          </p:cNvPr>
          <p:cNvSpPr txBox="1">
            <a:spLocks/>
          </p:cNvSpPr>
          <p:nvPr/>
        </p:nvSpPr>
        <p:spPr>
          <a:xfrm>
            <a:off x="625439" y="316949"/>
            <a:ext cx="2713240" cy="70501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2200" b="1" dirty="0">
                <a:solidFill>
                  <a:srgbClr val="015378"/>
                </a:solidFill>
                <a:latin typeface="Gill Sans MT"/>
                <a:cs typeface="Gill Sans MT"/>
              </a:rPr>
              <a:t>Tule </a:t>
            </a:r>
            <a:r>
              <a:rPr lang="en-US" sz="2200" b="1" dirty="0" err="1">
                <a:solidFill>
                  <a:srgbClr val="015378"/>
                </a:solidFill>
                <a:latin typeface="Gill Sans MT"/>
                <a:cs typeface="Gill Sans MT"/>
              </a:rPr>
              <a:t>Subbasin</a:t>
            </a:r>
            <a:endParaRPr lang="en-US" sz="2200" b="1" dirty="0">
              <a:solidFill>
                <a:srgbClr val="015378"/>
              </a:solidFill>
              <a:latin typeface="Gill Sans MT"/>
              <a:cs typeface="Gill Sans MT"/>
            </a:endParaRPr>
          </a:p>
          <a:p>
            <a:pPr marL="0" indent="0">
              <a:spcBef>
                <a:spcPts val="0"/>
              </a:spcBef>
              <a:buNone/>
            </a:pPr>
            <a:r>
              <a:rPr lang="en-US" sz="1600" dirty="0">
                <a:solidFill>
                  <a:srgbClr val="015378">
                    <a:alpha val="58000"/>
                  </a:srgbClr>
                </a:solidFill>
                <a:latin typeface="Gill Sans MT"/>
                <a:cs typeface="Gill Sans MT"/>
              </a:rPr>
              <a:t>San Joaquin Valley Basin </a:t>
            </a:r>
          </a:p>
        </p:txBody>
      </p:sp>
      <p:sp>
        <p:nvSpPr>
          <p:cNvPr id="15" name="Vertical Text Placeholder 2">
            <a:extLst>
              <a:ext uri="{FF2B5EF4-FFF2-40B4-BE49-F238E27FC236}">
                <a16:creationId xmlns:a16="http://schemas.microsoft.com/office/drawing/2014/main" xmlns="" id="{CAF43426-BBF0-CC49-8A01-AF1BFB487578}"/>
              </a:ext>
            </a:extLst>
          </p:cNvPr>
          <p:cNvSpPr txBox="1">
            <a:spLocks/>
          </p:cNvSpPr>
          <p:nvPr/>
        </p:nvSpPr>
        <p:spPr>
          <a:xfrm>
            <a:off x="5582397" y="1923314"/>
            <a:ext cx="3071831" cy="43846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spcBef>
                <a:spcPts val="0"/>
              </a:spcBef>
              <a:spcAft>
                <a:spcPts val="1800"/>
              </a:spcAft>
              <a:buNone/>
            </a:pPr>
            <a:r>
              <a:rPr lang="en-US" sz="2200" b="1" dirty="0">
                <a:solidFill>
                  <a:srgbClr val="015378"/>
                </a:solidFill>
                <a:latin typeface="Gill Sans MT"/>
                <a:cs typeface="Gill Sans MT"/>
              </a:rPr>
              <a:t>GSAs in Tule </a:t>
            </a:r>
            <a:r>
              <a:rPr lang="en-US" sz="2200" b="1" dirty="0" err="1">
                <a:solidFill>
                  <a:srgbClr val="015378"/>
                </a:solidFill>
                <a:latin typeface="Gill Sans MT"/>
                <a:cs typeface="Gill Sans MT"/>
              </a:rPr>
              <a:t>Subbasin</a:t>
            </a:r>
            <a:endParaRPr lang="en-US" sz="2200" b="1" dirty="0">
              <a:solidFill>
                <a:srgbClr val="015378"/>
              </a:solidFill>
              <a:latin typeface="Gill Sans MT"/>
              <a:cs typeface="Gill Sans MT"/>
            </a:endParaRPr>
          </a:p>
        </p:txBody>
      </p:sp>
    </p:spTree>
    <p:extLst>
      <p:ext uri="{BB962C8B-B14F-4D97-AF65-F5344CB8AC3E}">
        <p14:creationId xmlns:p14="http://schemas.microsoft.com/office/powerpoint/2010/main" val="41017283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Vertical Text Placeholder 2">
            <a:extLst>
              <a:ext uri="{FF2B5EF4-FFF2-40B4-BE49-F238E27FC236}">
                <a16:creationId xmlns:a16="http://schemas.microsoft.com/office/drawing/2014/main" xmlns="" id="{1A3F3BB6-3EE8-6A4C-A4F4-88488E69F4BD}"/>
              </a:ext>
            </a:extLst>
          </p:cNvPr>
          <p:cNvSpPr txBox="1">
            <a:spLocks/>
          </p:cNvSpPr>
          <p:nvPr/>
        </p:nvSpPr>
        <p:spPr>
          <a:xfrm>
            <a:off x="1050319" y="311957"/>
            <a:ext cx="7256070" cy="70501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US" sz="2200" b="1" dirty="0">
                <a:solidFill>
                  <a:srgbClr val="015378"/>
                </a:solidFill>
                <a:latin typeface="Gill Sans MT"/>
                <a:cs typeface="Gill Sans MT"/>
              </a:rPr>
              <a:t>Sacramento Valley </a:t>
            </a:r>
            <a:r>
              <a:rPr lang="en-US" sz="2200" b="1" dirty="0" err="1">
                <a:solidFill>
                  <a:srgbClr val="015378"/>
                </a:solidFill>
                <a:latin typeface="Gill Sans MT"/>
                <a:cs typeface="Gill Sans MT"/>
              </a:rPr>
              <a:t>Subbasins</a:t>
            </a:r>
            <a:r>
              <a:rPr lang="en-US" sz="2200" b="1" dirty="0">
                <a:solidFill>
                  <a:srgbClr val="015378"/>
                </a:solidFill>
                <a:latin typeface="Gill Sans MT"/>
                <a:cs typeface="Gill Sans MT"/>
              </a:rPr>
              <a:t> in Butte County</a:t>
            </a:r>
            <a:endParaRPr lang="en-US" sz="2200" dirty="0">
              <a:solidFill>
                <a:srgbClr val="015378">
                  <a:alpha val="58000"/>
                </a:srgbClr>
              </a:solidFill>
              <a:latin typeface="Gill Sans MT"/>
              <a:cs typeface="Gill Sans MT"/>
            </a:endParaRPr>
          </a:p>
        </p:txBody>
      </p:sp>
      <p:sp>
        <p:nvSpPr>
          <p:cNvPr id="16" name="AutoShape 3">
            <a:extLst>
              <a:ext uri="{FF2B5EF4-FFF2-40B4-BE49-F238E27FC236}">
                <a16:creationId xmlns:a16="http://schemas.microsoft.com/office/drawing/2014/main" xmlns="" id="{F66DC06A-2521-C843-8F0A-4F6D5D6C0CFB}"/>
              </a:ext>
            </a:extLst>
          </p:cNvPr>
          <p:cNvSpPr>
            <a:spLocks noChangeAspect="1" noChangeArrowheads="1" noTextEdit="1"/>
          </p:cNvSpPr>
          <p:nvPr/>
        </p:nvSpPr>
        <p:spPr bwMode="auto">
          <a:xfrm>
            <a:off x="2227634" y="1118681"/>
            <a:ext cx="3931920" cy="5212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xmlns="" id="{34B14471-8197-764F-88FD-DFC63956CE42}"/>
              </a:ext>
            </a:extLst>
          </p:cNvPr>
          <p:cNvPicPr>
            <a:picLocks noChangeAspect="1"/>
          </p:cNvPicPr>
          <p:nvPr/>
        </p:nvPicPr>
        <p:blipFill>
          <a:blip r:embed="rId2"/>
          <a:stretch>
            <a:fillRect/>
          </a:stretch>
        </p:blipFill>
        <p:spPr>
          <a:xfrm>
            <a:off x="2081233" y="804763"/>
            <a:ext cx="5194242" cy="5669771"/>
          </a:xfrm>
          <a:prstGeom prst="rect">
            <a:avLst/>
          </a:prstGeom>
        </p:spPr>
      </p:pic>
      <p:pic>
        <p:nvPicPr>
          <p:cNvPr id="9" name="Picture 8">
            <a:extLst>
              <a:ext uri="{FF2B5EF4-FFF2-40B4-BE49-F238E27FC236}">
                <a16:creationId xmlns:a16="http://schemas.microsoft.com/office/drawing/2014/main" xmlns="" id="{E13016C5-0D4F-CC4B-A61D-DE02FDA5F46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06389" y="6089250"/>
            <a:ext cx="754330" cy="678896"/>
          </a:xfrm>
          <a:prstGeom prst="rect">
            <a:avLst/>
          </a:prstGeom>
        </p:spPr>
      </p:pic>
    </p:spTree>
    <p:extLst>
      <p:ext uri="{BB962C8B-B14F-4D97-AF65-F5344CB8AC3E}">
        <p14:creationId xmlns:p14="http://schemas.microsoft.com/office/powerpoint/2010/main" val="2494072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DC790CFE-83FA-0D47-A145-4574BC47BA40}"/>
              </a:ext>
            </a:extLst>
          </p:cNvPr>
          <p:cNvPicPr>
            <a:picLocks noChangeAspect="1"/>
          </p:cNvPicPr>
          <p:nvPr/>
        </p:nvPicPr>
        <p:blipFill>
          <a:blip r:embed="rId2"/>
          <a:stretch>
            <a:fillRect/>
          </a:stretch>
        </p:blipFill>
        <p:spPr>
          <a:xfrm>
            <a:off x="964214" y="1180600"/>
            <a:ext cx="3573760" cy="4838758"/>
          </a:xfrm>
          <a:prstGeom prst="rect">
            <a:avLst/>
          </a:prstGeom>
          <a:ln w="3175">
            <a:solidFill>
              <a:srgbClr val="1B6689"/>
            </a:solidFill>
          </a:ln>
          <a:effectLst>
            <a:outerShdw dist="38100" dir="2700000" sx="102000" sy="102000" algn="tl" rotWithShape="0">
              <a:schemeClr val="bg1"/>
            </a:outerShdw>
          </a:effectLst>
        </p:spPr>
      </p:pic>
      <p:sp>
        <p:nvSpPr>
          <p:cNvPr id="12" name="Vertical Text Placeholder 2">
            <a:extLst>
              <a:ext uri="{FF2B5EF4-FFF2-40B4-BE49-F238E27FC236}">
                <a16:creationId xmlns:a16="http://schemas.microsoft.com/office/drawing/2014/main" xmlns="" id="{1A3F3BB6-3EE8-6A4C-A4F4-88488E69F4BD}"/>
              </a:ext>
            </a:extLst>
          </p:cNvPr>
          <p:cNvSpPr txBox="1">
            <a:spLocks/>
          </p:cNvSpPr>
          <p:nvPr/>
        </p:nvSpPr>
        <p:spPr>
          <a:xfrm>
            <a:off x="530173" y="311957"/>
            <a:ext cx="8064153" cy="70501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US" sz="2200" b="1" dirty="0">
                <a:solidFill>
                  <a:srgbClr val="015378"/>
                </a:solidFill>
                <a:latin typeface="Gill Sans MT"/>
                <a:cs typeface="Gill Sans MT"/>
              </a:rPr>
              <a:t>GSAs in Butte County </a:t>
            </a:r>
            <a:r>
              <a:rPr lang="en-US" sz="2200" b="1" dirty="0" err="1">
                <a:solidFill>
                  <a:srgbClr val="015378"/>
                </a:solidFill>
                <a:latin typeface="Gill Sans MT"/>
                <a:cs typeface="Gill Sans MT"/>
              </a:rPr>
              <a:t>Subbasins</a:t>
            </a:r>
            <a:r>
              <a:rPr lang="en-US" sz="2200" b="1" dirty="0">
                <a:solidFill>
                  <a:srgbClr val="015378"/>
                </a:solidFill>
                <a:latin typeface="Gill Sans MT"/>
                <a:cs typeface="Gill Sans MT"/>
              </a:rPr>
              <a:t/>
            </a:r>
            <a:br>
              <a:rPr lang="en-US" sz="2200" b="1" dirty="0">
                <a:solidFill>
                  <a:srgbClr val="015378"/>
                </a:solidFill>
                <a:latin typeface="Gill Sans MT"/>
                <a:cs typeface="Gill Sans MT"/>
              </a:rPr>
            </a:br>
            <a:r>
              <a:rPr lang="en-US" sz="1600" dirty="0">
                <a:solidFill>
                  <a:srgbClr val="015378">
                    <a:alpha val="58000"/>
                  </a:srgbClr>
                </a:solidFill>
                <a:latin typeface="Gill Sans MT"/>
                <a:cs typeface="Gill Sans MT"/>
              </a:rPr>
              <a:t>and proposed basin boundary modifications </a:t>
            </a:r>
          </a:p>
          <a:p>
            <a:pPr marL="0" indent="0">
              <a:spcBef>
                <a:spcPts val="0"/>
              </a:spcBef>
              <a:buNone/>
            </a:pPr>
            <a:endParaRPr lang="en-US" sz="2200" dirty="0">
              <a:solidFill>
                <a:srgbClr val="015378">
                  <a:alpha val="58000"/>
                </a:srgbClr>
              </a:solidFill>
              <a:latin typeface="Gill Sans MT"/>
              <a:cs typeface="Gill Sans MT"/>
            </a:endParaRPr>
          </a:p>
        </p:txBody>
      </p:sp>
      <p:pic>
        <p:nvPicPr>
          <p:cNvPr id="17" name="Picture 5">
            <a:extLst>
              <a:ext uri="{FF2B5EF4-FFF2-40B4-BE49-F238E27FC236}">
                <a16:creationId xmlns:a16="http://schemas.microsoft.com/office/drawing/2014/main" xmlns="" id="{77EEB15F-E9C5-5241-88DF-A4DC1DB4E876}"/>
              </a:ext>
            </a:extLst>
          </p:cNvPr>
          <p:cNvPicPr>
            <a:picLocks noChangeAspect="1" noChangeArrowheads="1"/>
          </p:cNvPicPr>
          <p:nvPr/>
        </p:nvPicPr>
        <p:blipFill>
          <a:blip r:embed="rId3">
            <a:alphaModFix/>
            <a:extLst>
              <a:ext uri="{28A0092B-C50C-407E-A947-70E740481C1C}">
                <a14:useLocalDpi xmlns:a14="http://schemas.microsoft.com/office/drawing/2010/main"/>
              </a:ext>
            </a:extLst>
          </a:blip>
          <a:srcRect/>
          <a:stretch>
            <a:fillRect/>
          </a:stretch>
        </p:blipFill>
        <p:spPr bwMode="auto">
          <a:xfrm>
            <a:off x="4684476" y="1369535"/>
            <a:ext cx="3696511" cy="4899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xmlns="" id="{0AE394B8-9836-E847-B160-21696429370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306389" y="6089250"/>
            <a:ext cx="754330" cy="678896"/>
          </a:xfrm>
          <a:prstGeom prst="rect">
            <a:avLst/>
          </a:prstGeom>
        </p:spPr>
      </p:pic>
    </p:spTree>
    <p:extLst>
      <p:ext uri="{BB962C8B-B14F-4D97-AF65-F5344CB8AC3E}">
        <p14:creationId xmlns:p14="http://schemas.microsoft.com/office/powerpoint/2010/main" val="41475388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5ADD702-2404-794A-8682-8EAF8F69CD0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708215" y="1260886"/>
            <a:ext cx="3840480" cy="4646104"/>
          </a:xfrm>
          <a:prstGeom prst="rect">
            <a:avLst/>
          </a:prstGeom>
        </p:spPr>
      </p:pic>
      <p:pic>
        <p:nvPicPr>
          <p:cNvPr id="3" name="Picture 2">
            <a:extLst>
              <a:ext uri="{FF2B5EF4-FFF2-40B4-BE49-F238E27FC236}">
                <a16:creationId xmlns:a16="http://schemas.microsoft.com/office/drawing/2014/main" xmlns="" id="{72F56411-3129-AA42-BD4F-A1887027B9B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3777" y="1243550"/>
            <a:ext cx="3844178" cy="4663440"/>
          </a:xfrm>
          <a:prstGeom prst="rect">
            <a:avLst/>
          </a:prstGeom>
        </p:spPr>
      </p:pic>
      <p:pic>
        <p:nvPicPr>
          <p:cNvPr id="7" name="Picture 6">
            <a:extLst>
              <a:ext uri="{FF2B5EF4-FFF2-40B4-BE49-F238E27FC236}">
                <a16:creationId xmlns:a16="http://schemas.microsoft.com/office/drawing/2014/main" xmlns="" id="{5BA055EE-2EE8-B34E-973C-3F9F0E041AA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306389" y="6089250"/>
            <a:ext cx="754330" cy="678896"/>
          </a:xfrm>
          <a:prstGeom prst="rect">
            <a:avLst/>
          </a:prstGeom>
        </p:spPr>
      </p:pic>
      <p:sp>
        <p:nvSpPr>
          <p:cNvPr id="8" name="Vertical Text Placeholder 2">
            <a:extLst>
              <a:ext uri="{FF2B5EF4-FFF2-40B4-BE49-F238E27FC236}">
                <a16:creationId xmlns:a16="http://schemas.microsoft.com/office/drawing/2014/main" xmlns="" id="{72DFFB28-B13A-2D4D-A3ED-94DD086830E9}"/>
              </a:ext>
            </a:extLst>
          </p:cNvPr>
          <p:cNvSpPr txBox="1">
            <a:spLocks/>
          </p:cNvSpPr>
          <p:nvPr/>
        </p:nvSpPr>
        <p:spPr>
          <a:xfrm>
            <a:off x="884518" y="538534"/>
            <a:ext cx="3023935" cy="70501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US" sz="2200" b="1" dirty="0">
                <a:solidFill>
                  <a:srgbClr val="015378"/>
                </a:solidFill>
                <a:latin typeface="Gill Sans MT"/>
                <a:cs typeface="Gill Sans MT"/>
              </a:rPr>
              <a:t>West Butte </a:t>
            </a:r>
            <a:r>
              <a:rPr lang="en-US" sz="2200" b="1" dirty="0" err="1">
                <a:solidFill>
                  <a:srgbClr val="015378"/>
                </a:solidFill>
                <a:latin typeface="Gill Sans MT"/>
                <a:cs typeface="Gill Sans MT"/>
              </a:rPr>
              <a:t>Subbasin</a:t>
            </a:r>
            <a:endParaRPr lang="en-US" sz="2200" dirty="0">
              <a:solidFill>
                <a:srgbClr val="015378">
                  <a:alpha val="58000"/>
                </a:srgbClr>
              </a:solidFill>
              <a:latin typeface="Gill Sans MT"/>
              <a:cs typeface="Gill Sans MT"/>
            </a:endParaRPr>
          </a:p>
        </p:txBody>
      </p:sp>
      <p:sp>
        <p:nvSpPr>
          <p:cNvPr id="9" name="Vertical Text Placeholder 2">
            <a:extLst>
              <a:ext uri="{FF2B5EF4-FFF2-40B4-BE49-F238E27FC236}">
                <a16:creationId xmlns:a16="http://schemas.microsoft.com/office/drawing/2014/main" xmlns="" id="{D7D0E14C-16B1-0649-A0DC-8F1E3AC3441D}"/>
              </a:ext>
            </a:extLst>
          </p:cNvPr>
          <p:cNvSpPr txBox="1">
            <a:spLocks/>
          </p:cNvSpPr>
          <p:nvPr/>
        </p:nvSpPr>
        <p:spPr>
          <a:xfrm>
            <a:off x="4888727" y="538534"/>
            <a:ext cx="3023935" cy="70501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US" sz="2200" b="1" dirty="0">
                <a:solidFill>
                  <a:srgbClr val="015378"/>
                </a:solidFill>
                <a:latin typeface="Gill Sans MT"/>
                <a:cs typeface="Gill Sans MT"/>
              </a:rPr>
              <a:t>East Butte </a:t>
            </a:r>
            <a:r>
              <a:rPr lang="en-US" sz="2200" b="1" dirty="0" err="1">
                <a:solidFill>
                  <a:srgbClr val="015378"/>
                </a:solidFill>
                <a:latin typeface="Gill Sans MT"/>
                <a:cs typeface="Gill Sans MT"/>
              </a:rPr>
              <a:t>Subbasin</a:t>
            </a:r>
            <a:endParaRPr lang="en-US" sz="2200" dirty="0">
              <a:solidFill>
                <a:srgbClr val="015378">
                  <a:alpha val="58000"/>
                </a:srgbClr>
              </a:solidFill>
              <a:latin typeface="Gill Sans MT"/>
              <a:cs typeface="Gill Sans MT"/>
            </a:endParaRPr>
          </a:p>
        </p:txBody>
      </p:sp>
    </p:spTree>
    <p:extLst>
      <p:ext uri="{BB962C8B-B14F-4D97-AF65-F5344CB8AC3E}">
        <p14:creationId xmlns:p14="http://schemas.microsoft.com/office/powerpoint/2010/main" val="11796128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xmlns="" id="{009454FA-1B3B-384F-BE5B-D8B51419376D}"/>
              </a:ext>
            </a:extLst>
          </p:cNvPr>
          <p:cNvGrpSpPr>
            <a:grpSpLocks noChangeAspect="1"/>
          </p:cNvGrpSpPr>
          <p:nvPr/>
        </p:nvGrpSpPr>
        <p:grpSpPr bwMode="auto">
          <a:xfrm>
            <a:off x="447548" y="1243550"/>
            <a:ext cx="4023360" cy="4823170"/>
            <a:chOff x="1848" y="-228"/>
            <a:chExt cx="3984" cy="4776"/>
          </a:xfrm>
        </p:grpSpPr>
        <p:sp>
          <p:nvSpPr>
            <p:cNvPr id="3" name="AutoShape 3">
              <a:extLst>
                <a:ext uri="{FF2B5EF4-FFF2-40B4-BE49-F238E27FC236}">
                  <a16:creationId xmlns:a16="http://schemas.microsoft.com/office/drawing/2014/main" xmlns="" id="{9FE647D5-E5D6-1D4D-871E-27E19061AE20}"/>
                </a:ext>
              </a:extLst>
            </p:cNvPr>
            <p:cNvSpPr>
              <a:spLocks noChangeAspect="1" noChangeArrowheads="1" noTextEdit="1"/>
            </p:cNvSpPr>
            <p:nvPr/>
          </p:nvSpPr>
          <p:spPr bwMode="auto">
            <a:xfrm>
              <a:off x="1848" y="-228"/>
              <a:ext cx="3984" cy="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1435" tIns="25718" rIns="51435" bIns="25718" numCol="1" anchor="t" anchorCtr="0" compatLnSpc="1">
              <a:prstTxWarp prst="textNoShape">
                <a:avLst/>
              </a:prstTxWarp>
            </a:bodyPr>
            <a:lstStyle/>
            <a:p>
              <a:endParaRPr lang="en-US" sz="1013"/>
            </a:p>
          </p:txBody>
        </p:sp>
        <p:pic>
          <p:nvPicPr>
            <p:cNvPr id="4" name="Picture 5">
              <a:extLst>
                <a:ext uri="{FF2B5EF4-FFF2-40B4-BE49-F238E27FC236}">
                  <a16:creationId xmlns:a16="http://schemas.microsoft.com/office/drawing/2014/main" xmlns="" id="{2DB0088F-929B-064E-BFE0-09700ACA65B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48" y="-228"/>
              <a:ext cx="3990" cy="4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xmlns="" id="{9F979C5F-FF3A-3442-95C3-940EEE6BBF2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76800" y="1243550"/>
            <a:ext cx="4023360" cy="4824886"/>
          </a:xfrm>
          <a:prstGeom prst="rect">
            <a:avLst/>
          </a:prstGeom>
        </p:spPr>
      </p:pic>
      <p:pic>
        <p:nvPicPr>
          <p:cNvPr id="8" name="Picture 7">
            <a:extLst>
              <a:ext uri="{FF2B5EF4-FFF2-40B4-BE49-F238E27FC236}">
                <a16:creationId xmlns:a16="http://schemas.microsoft.com/office/drawing/2014/main" xmlns="" id="{5ADB9C7D-6840-F74C-9597-6A3477B9D14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306389" y="6089250"/>
            <a:ext cx="754330" cy="678896"/>
          </a:xfrm>
          <a:prstGeom prst="rect">
            <a:avLst/>
          </a:prstGeom>
        </p:spPr>
      </p:pic>
      <p:sp>
        <p:nvSpPr>
          <p:cNvPr id="9" name="Vertical Text Placeholder 2">
            <a:extLst>
              <a:ext uri="{FF2B5EF4-FFF2-40B4-BE49-F238E27FC236}">
                <a16:creationId xmlns:a16="http://schemas.microsoft.com/office/drawing/2014/main" xmlns="" id="{CEE7F287-7878-B646-AE97-3FB802AFF5B5}"/>
              </a:ext>
            </a:extLst>
          </p:cNvPr>
          <p:cNvSpPr txBox="1">
            <a:spLocks/>
          </p:cNvSpPr>
          <p:nvPr/>
        </p:nvSpPr>
        <p:spPr>
          <a:xfrm>
            <a:off x="947260" y="538534"/>
            <a:ext cx="3023935" cy="70501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US" sz="2200" b="1" dirty="0">
                <a:solidFill>
                  <a:srgbClr val="015378"/>
                </a:solidFill>
                <a:latin typeface="Gill Sans MT"/>
                <a:cs typeface="Gill Sans MT"/>
              </a:rPr>
              <a:t>Vina </a:t>
            </a:r>
            <a:r>
              <a:rPr lang="en-US" sz="2200" b="1" dirty="0" err="1">
                <a:solidFill>
                  <a:srgbClr val="015378"/>
                </a:solidFill>
                <a:latin typeface="Gill Sans MT"/>
                <a:cs typeface="Gill Sans MT"/>
              </a:rPr>
              <a:t>Subbasin</a:t>
            </a:r>
            <a:endParaRPr lang="en-US" sz="2200" dirty="0">
              <a:solidFill>
                <a:srgbClr val="015378">
                  <a:alpha val="58000"/>
                </a:srgbClr>
              </a:solidFill>
              <a:latin typeface="Gill Sans MT"/>
              <a:cs typeface="Gill Sans MT"/>
            </a:endParaRPr>
          </a:p>
        </p:txBody>
      </p:sp>
      <p:sp>
        <p:nvSpPr>
          <p:cNvPr id="10" name="Vertical Text Placeholder 2">
            <a:extLst>
              <a:ext uri="{FF2B5EF4-FFF2-40B4-BE49-F238E27FC236}">
                <a16:creationId xmlns:a16="http://schemas.microsoft.com/office/drawing/2014/main" xmlns="" id="{5EEDFA54-9B52-2848-A354-ACD7D1B09445}"/>
              </a:ext>
            </a:extLst>
          </p:cNvPr>
          <p:cNvSpPr txBox="1">
            <a:spLocks/>
          </p:cNvSpPr>
          <p:nvPr/>
        </p:nvSpPr>
        <p:spPr>
          <a:xfrm>
            <a:off x="4914592" y="538534"/>
            <a:ext cx="3931592" cy="70501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US" sz="2200" b="1" dirty="0">
                <a:solidFill>
                  <a:srgbClr val="015378"/>
                </a:solidFill>
                <a:latin typeface="Gill Sans MT"/>
                <a:cs typeface="Gill Sans MT"/>
              </a:rPr>
              <a:t>Wyandotte Creek </a:t>
            </a:r>
            <a:r>
              <a:rPr lang="en-US" sz="2200" b="1" dirty="0" err="1">
                <a:solidFill>
                  <a:srgbClr val="015378"/>
                </a:solidFill>
                <a:latin typeface="Gill Sans MT"/>
                <a:cs typeface="Gill Sans MT"/>
              </a:rPr>
              <a:t>Subbasin</a:t>
            </a:r>
            <a:endParaRPr lang="en-US" sz="2200" dirty="0">
              <a:solidFill>
                <a:srgbClr val="015378">
                  <a:alpha val="58000"/>
                </a:srgbClr>
              </a:solidFill>
              <a:latin typeface="Gill Sans MT"/>
              <a:cs typeface="Gill Sans MT"/>
            </a:endParaRPr>
          </a:p>
        </p:txBody>
      </p:sp>
    </p:spTree>
    <p:extLst>
      <p:ext uri="{BB962C8B-B14F-4D97-AF65-F5344CB8AC3E}">
        <p14:creationId xmlns:p14="http://schemas.microsoft.com/office/powerpoint/2010/main" val="26585530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BA09345-388E-B748-9612-A2D36D286BD7}"/>
              </a:ext>
            </a:extLst>
          </p:cNvPr>
          <p:cNvPicPr>
            <a:picLocks noChangeAspect="1"/>
          </p:cNvPicPr>
          <p:nvPr/>
        </p:nvPicPr>
        <p:blipFill>
          <a:blip r:embed="rId2"/>
          <a:stretch>
            <a:fillRect/>
          </a:stretch>
        </p:blipFill>
        <p:spPr>
          <a:xfrm>
            <a:off x="862092" y="1243550"/>
            <a:ext cx="3676207" cy="4755292"/>
          </a:xfrm>
          <a:prstGeom prst="rect">
            <a:avLst/>
          </a:prstGeom>
        </p:spPr>
      </p:pic>
      <p:pic>
        <p:nvPicPr>
          <p:cNvPr id="4" name="Picture 3">
            <a:extLst>
              <a:ext uri="{FF2B5EF4-FFF2-40B4-BE49-F238E27FC236}">
                <a16:creationId xmlns:a16="http://schemas.microsoft.com/office/drawing/2014/main" xmlns="" id="{7A23B9C8-5A8C-D042-96FA-2D1CB9137E1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57349" y="1269522"/>
            <a:ext cx="3749040" cy="4621094"/>
          </a:xfrm>
          <a:prstGeom prst="rect">
            <a:avLst/>
          </a:prstGeom>
        </p:spPr>
      </p:pic>
      <p:pic>
        <p:nvPicPr>
          <p:cNvPr id="5" name="Picture 4">
            <a:extLst>
              <a:ext uri="{FF2B5EF4-FFF2-40B4-BE49-F238E27FC236}">
                <a16:creationId xmlns:a16="http://schemas.microsoft.com/office/drawing/2014/main" xmlns="" id="{734DFF15-6B76-F745-BBC9-A1BD8D0D262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306389" y="6089250"/>
            <a:ext cx="754330" cy="678896"/>
          </a:xfrm>
          <a:prstGeom prst="rect">
            <a:avLst/>
          </a:prstGeom>
        </p:spPr>
      </p:pic>
      <p:sp>
        <p:nvSpPr>
          <p:cNvPr id="6" name="Vertical Text Placeholder 2">
            <a:extLst>
              <a:ext uri="{FF2B5EF4-FFF2-40B4-BE49-F238E27FC236}">
                <a16:creationId xmlns:a16="http://schemas.microsoft.com/office/drawing/2014/main" xmlns="" id="{45F8A0DF-393E-064E-8D68-B038915F7B26}"/>
              </a:ext>
            </a:extLst>
          </p:cNvPr>
          <p:cNvSpPr txBox="1">
            <a:spLocks/>
          </p:cNvSpPr>
          <p:nvPr/>
        </p:nvSpPr>
        <p:spPr>
          <a:xfrm>
            <a:off x="947260" y="538534"/>
            <a:ext cx="7282340" cy="70501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US" sz="2200" b="1" dirty="0">
                <a:solidFill>
                  <a:srgbClr val="015378"/>
                </a:solidFill>
                <a:latin typeface="Gill Sans MT"/>
                <a:cs typeface="Gill Sans MT"/>
              </a:rPr>
              <a:t>Wyandotte Creek Joint Powers Agreement</a:t>
            </a:r>
          </a:p>
          <a:p>
            <a:pPr marL="0" indent="0" algn="ctr">
              <a:spcBef>
                <a:spcPts val="0"/>
              </a:spcBef>
              <a:buNone/>
            </a:pPr>
            <a:endParaRPr lang="en-US" sz="2200" b="1" dirty="0">
              <a:solidFill>
                <a:srgbClr val="015378"/>
              </a:solidFill>
              <a:latin typeface="Gill Sans MT"/>
              <a:cs typeface="Gill Sans MT"/>
            </a:endParaRPr>
          </a:p>
        </p:txBody>
      </p:sp>
    </p:spTree>
    <p:extLst>
      <p:ext uri="{BB962C8B-B14F-4D97-AF65-F5344CB8AC3E}">
        <p14:creationId xmlns:p14="http://schemas.microsoft.com/office/powerpoint/2010/main" val="301358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Vertical Text Placeholder 2">
            <a:extLst>
              <a:ext uri="{FF2B5EF4-FFF2-40B4-BE49-F238E27FC236}">
                <a16:creationId xmlns:a16="http://schemas.microsoft.com/office/drawing/2014/main" xmlns="" id="{20E7AAE2-4324-104C-BA88-420C8D42142C}"/>
              </a:ext>
            </a:extLst>
          </p:cNvPr>
          <p:cNvSpPr txBox="1">
            <a:spLocks/>
          </p:cNvSpPr>
          <p:nvPr/>
        </p:nvSpPr>
        <p:spPr>
          <a:xfrm>
            <a:off x="471427" y="418974"/>
            <a:ext cx="7719802" cy="64108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2200" b="1" dirty="0">
                <a:solidFill>
                  <a:srgbClr val="015378"/>
                </a:solidFill>
                <a:latin typeface="Gill Sans MT"/>
                <a:cs typeface="Gill Sans MT"/>
              </a:rPr>
              <a:t>SGMA provisions related to transparency:</a:t>
            </a:r>
          </a:p>
        </p:txBody>
      </p:sp>
      <p:graphicFrame>
        <p:nvGraphicFramePr>
          <p:cNvPr id="12" name="Table 11">
            <a:extLst>
              <a:ext uri="{FF2B5EF4-FFF2-40B4-BE49-F238E27FC236}">
                <a16:creationId xmlns:a16="http://schemas.microsoft.com/office/drawing/2014/main" xmlns="" id="{0EDE137A-93B5-7747-A792-B821F79F5942}"/>
              </a:ext>
            </a:extLst>
          </p:cNvPr>
          <p:cNvGraphicFramePr>
            <a:graphicFrameLocks noGrp="1"/>
          </p:cNvGraphicFramePr>
          <p:nvPr>
            <p:extLst>
              <p:ext uri="{D42A27DB-BD31-4B8C-83A1-F6EECF244321}">
                <p14:modId xmlns:p14="http://schemas.microsoft.com/office/powerpoint/2010/main" val="4265290497"/>
              </p:ext>
            </p:extLst>
          </p:nvPr>
        </p:nvGraphicFramePr>
        <p:xfrm>
          <a:off x="534074" y="1127967"/>
          <a:ext cx="8067760" cy="5585460"/>
        </p:xfrm>
        <a:graphic>
          <a:graphicData uri="http://schemas.openxmlformats.org/drawingml/2006/table">
            <a:tbl>
              <a:tblPr firstRow="1" firstCol="1" bandRow="1">
                <a:tableStyleId>{5C22544A-7EE6-4342-B048-85BDC9FD1C3A}</a:tableStyleId>
              </a:tblPr>
              <a:tblGrid>
                <a:gridCol w="6264597">
                  <a:extLst>
                    <a:ext uri="{9D8B030D-6E8A-4147-A177-3AD203B41FA5}">
                      <a16:colId xmlns:a16="http://schemas.microsoft.com/office/drawing/2014/main" xmlns="" val="3792048794"/>
                    </a:ext>
                  </a:extLst>
                </a:gridCol>
                <a:gridCol w="1803163">
                  <a:extLst>
                    <a:ext uri="{9D8B030D-6E8A-4147-A177-3AD203B41FA5}">
                      <a16:colId xmlns:a16="http://schemas.microsoft.com/office/drawing/2014/main" xmlns="" val="2696086751"/>
                    </a:ext>
                  </a:extLst>
                </a:gridCol>
              </a:tblGrid>
              <a:tr h="0">
                <a:tc>
                  <a:txBody>
                    <a:bodyPr/>
                    <a:lstStyle/>
                    <a:p>
                      <a:pPr marL="0" marR="0" algn="ctr">
                        <a:spcBef>
                          <a:spcPts val="200"/>
                        </a:spcBef>
                        <a:spcAft>
                          <a:spcPts val="200"/>
                        </a:spcAft>
                      </a:pPr>
                      <a:r>
                        <a:rPr lang="en-US" sz="1600" b="1" i="0" dirty="0">
                          <a:solidFill>
                            <a:schemeClr val="bg1"/>
                          </a:solidFill>
                          <a:effectLst/>
                          <a:latin typeface="Gill Sans MT" panose="020B0502020104020203" pitchFamily="34" charset="77"/>
                        </a:rPr>
                        <a:t>Requirement</a:t>
                      </a:r>
                      <a:endParaRPr lang="en-US" sz="1600" b="1" i="0" dirty="0">
                        <a:solidFill>
                          <a:schemeClr val="bg1"/>
                        </a:solidFill>
                        <a:effectLst/>
                        <a:latin typeface="Gill Sans MT" panose="020B0502020104020203" pitchFamily="34" charset="77"/>
                        <a:ea typeface="Times New Roman" panose="02020603050405020304" pitchFamily="18" charset="0"/>
                        <a:cs typeface="Times New Roman" panose="02020603050405020304" pitchFamily="18" charset="0"/>
                      </a:endParaRPr>
                    </a:p>
                  </a:txBody>
                  <a:tcPr marL="73025" marR="73025" marT="91440" marB="91440">
                    <a:lnL w="12700" cap="flat" cmpd="sng" algn="ctr">
                      <a:solidFill>
                        <a:srgbClr val="015378"/>
                      </a:solidFill>
                      <a:prstDash val="solid"/>
                      <a:round/>
                      <a:headEnd type="none" w="med" len="med"/>
                      <a:tailEnd type="none" w="med" len="med"/>
                    </a:lnL>
                    <a:lnR w="12700" cap="flat" cmpd="sng" algn="ctr">
                      <a:solidFill>
                        <a:srgbClr val="015378"/>
                      </a:solidFill>
                      <a:prstDash val="solid"/>
                      <a:round/>
                      <a:headEnd type="none" w="med" len="med"/>
                      <a:tailEnd type="none" w="med" len="med"/>
                    </a:lnR>
                    <a:lnT w="12700" cap="flat" cmpd="sng" algn="ctr">
                      <a:solidFill>
                        <a:srgbClr val="015378"/>
                      </a:solidFill>
                      <a:prstDash val="solid"/>
                      <a:round/>
                      <a:headEnd type="none" w="med" len="med"/>
                      <a:tailEnd type="none" w="med" len="med"/>
                    </a:lnT>
                    <a:lnB w="12700" cap="flat" cmpd="sng" algn="ctr">
                      <a:solidFill>
                        <a:srgbClr val="015378"/>
                      </a:solidFill>
                      <a:prstDash val="solid"/>
                      <a:round/>
                      <a:headEnd type="none" w="med" len="med"/>
                      <a:tailEnd type="none" w="med" len="med"/>
                    </a:lnB>
                    <a:solidFill>
                      <a:srgbClr val="1B6689"/>
                    </a:solidFill>
                  </a:tcPr>
                </a:tc>
                <a:tc>
                  <a:txBody>
                    <a:bodyPr/>
                    <a:lstStyle/>
                    <a:p>
                      <a:pPr marL="0" marR="0" algn="ctr">
                        <a:spcBef>
                          <a:spcPts val="200"/>
                        </a:spcBef>
                        <a:spcAft>
                          <a:spcPts val="200"/>
                        </a:spcAft>
                      </a:pPr>
                      <a:r>
                        <a:rPr lang="en-US" sz="1600" b="1" i="0" dirty="0">
                          <a:solidFill>
                            <a:schemeClr val="bg1"/>
                          </a:solidFill>
                          <a:effectLst/>
                          <a:latin typeface="Gill Sans MT" panose="020B0502020104020203" pitchFamily="34" charset="77"/>
                        </a:rPr>
                        <a:t>Water Code §</a:t>
                      </a:r>
                      <a:endParaRPr lang="en-US" sz="1600" b="1" i="0" dirty="0">
                        <a:solidFill>
                          <a:schemeClr val="bg1"/>
                        </a:solidFill>
                        <a:effectLst/>
                        <a:latin typeface="Gill Sans MT" panose="020B0502020104020203" pitchFamily="34" charset="77"/>
                        <a:ea typeface="Times New Roman" panose="02020603050405020304" pitchFamily="18" charset="0"/>
                        <a:cs typeface="Times New Roman" panose="02020603050405020304" pitchFamily="18" charset="0"/>
                      </a:endParaRPr>
                    </a:p>
                  </a:txBody>
                  <a:tcPr marL="73025" marR="73025" marT="91440" marB="91440">
                    <a:lnL w="12700" cap="flat" cmpd="sng" algn="ctr">
                      <a:solidFill>
                        <a:srgbClr val="015378"/>
                      </a:solidFill>
                      <a:prstDash val="solid"/>
                      <a:round/>
                      <a:headEnd type="none" w="med" len="med"/>
                      <a:tailEnd type="none" w="med" len="med"/>
                    </a:lnL>
                    <a:lnR w="12700" cap="flat" cmpd="sng" algn="ctr">
                      <a:solidFill>
                        <a:srgbClr val="015378"/>
                      </a:solidFill>
                      <a:prstDash val="solid"/>
                      <a:round/>
                      <a:headEnd type="none" w="med" len="med"/>
                      <a:tailEnd type="none" w="med" len="med"/>
                    </a:lnR>
                    <a:lnT w="12700" cap="flat" cmpd="sng" algn="ctr">
                      <a:solidFill>
                        <a:srgbClr val="015378"/>
                      </a:solidFill>
                      <a:prstDash val="solid"/>
                      <a:round/>
                      <a:headEnd type="none" w="med" len="med"/>
                      <a:tailEnd type="none" w="med" len="med"/>
                    </a:lnT>
                    <a:lnB w="12700" cap="flat" cmpd="sng" algn="ctr">
                      <a:solidFill>
                        <a:srgbClr val="015378"/>
                      </a:solidFill>
                      <a:prstDash val="solid"/>
                      <a:round/>
                      <a:headEnd type="none" w="med" len="med"/>
                      <a:tailEnd type="none" w="med" len="med"/>
                    </a:lnB>
                    <a:solidFill>
                      <a:srgbClr val="1B6689"/>
                    </a:solidFill>
                  </a:tcPr>
                </a:tc>
                <a:extLst>
                  <a:ext uri="{0D108BD9-81ED-4DB2-BD59-A6C34878D82A}">
                    <a16:rowId xmlns:a16="http://schemas.microsoft.com/office/drawing/2014/main" xmlns="" val="1756718619"/>
                  </a:ext>
                </a:extLst>
              </a:tr>
              <a:tr h="121152">
                <a:tc>
                  <a:txBody>
                    <a:bodyPr/>
                    <a:lstStyle/>
                    <a:p>
                      <a:pPr marL="0" marR="0">
                        <a:spcBef>
                          <a:spcPts val="200"/>
                        </a:spcBef>
                        <a:spcAft>
                          <a:spcPts val="200"/>
                        </a:spcAft>
                      </a:pPr>
                      <a:r>
                        <a:rPr lang="en-US" sz="1600" b="0" i="0" dirty="0">
                          <a:solidFill>
                            <a:srgbClr val="015378"/>
                          </a:solidFill>
                          <a:effectLst/>
                          <a:latin typeface="Gill Sans MT" panose="020B0502020104020203" pitchFamily="34" charset="77"/>
                        </a:rPr>
                        <a:t>Before becoming a GSA, a local agency must </a:t>
                      </a:r>
                      <a:r>
                        <a:rPr lang="en-US" sz="1600" b="1" i="0" dirty="0">
                          <a:solidFill>
                            <a:srgbClr val="015378"/>
                          </a:solidFill>
                          <a:effectLst/>
                          <a:latin typeface="Gill Sans MT" panose="020B0502020104020203" pitchFamily="34" charset="77"/>
                        </a:rPr>
                        <a:t>provide public notice</a:t>
                      </a:r>
                      <a:r>
                        <a:rPr lang="en-US" sz="1600" b="0" i="0" dirty="0">
                          <a:solidFill>
                            <a:srgbClr val="015378"/>
                          </a:solidFill>
                          <a:effectLst/>
                          <a:latin typeface="Gill Sans MT" panose="020B0502020104020203" pitchFamily="34" charset="77"/>
                        </a:rPr>
                        <a:t>, </a:t>
                      </a:r>
                      <a:r>
                        <a:rPr lang="en-US" sz="1600" b="1" i="0" dirty="0">
                          <a:solidFill>
                            <a:srgbClr val="015378"/>
                          </a:solidFill>
                          <a:effectLst/>
                          <a:latin typeface="Gill Sans MT" panose="020B0502020104020203" pitchFamily="34" charset="77"/>
                        </a:rPr>
                        <a:t>hold a public hearing</a:t>
                      </a:r>
                      <a:r>
                        <a:rPr lang="en-US" sz="1600" b="0" i="0" dirty="0">
                          <a:solidFill>
                            <a:srgbClr val="015378"/>
                          </a:solidFill>
                          <a:effectLst/>
                          <a:latin typeface="Gill Sans MT" panose="020B0502020104020203" pitchFamily="34" charset="77"/>
                        </a:rPr>
                        <a:t>, and submit complete notification to DWR, and DWR must </a:t>
                      </a:r>
                      <a:r>
                        <a:rPr lang="en-US" sz="1600" b="1" i="0" dirty="0">
                          <a:solidFill>
                            <a:srgbClr val="015378"/>
                          </a:solidFill>
                          <a:effectLst/>
                          <a:latin typeface="Gill Sans MT" panose="020B0502020104020203" pitchFamily="34" charset="77"/>
                        </a:rPr>
                        <a:t>post the notification</a:t>
                      </a:r>
                      <a:r>
                        <a:rPr lang="en-US" sz="1600" b="0" i="0" dirty="0">
                          <a:solidFill>
                            <a:srgbClr val="015378"/>
                          </a:solidFill>
                          <a:effectLst/>
                          <a:latin typeface="Gill Sans MT" panose="020B0502020104020203" pitchFamily="34" charset="77"/>
                        </a:rPr>
                        <a:t> on its web site.</a:t>
                      </a:r>
                    </a:p>
                    <a:p>
                      <a:pPr marL="0" marR="0">
                        <a:spcBef>
                          <a:spcPts val="200"/>
                        </a:spcBef>
                        <a:spcAft>
                          <a:spcPts val="200"/>
                        </a:spcAft>
                      </a:pPr>
                      <a:endParaRPr lang="en-US" sz="800" b="0" i="0" dirty="0">
                        <a:solidFill>
                          <a:srgbClr val="015378"/>
                        </a:solidFill>
                        <a:effectLst/>
                        <a:latin typeface="Gill Sans MT" panose="020B0502020104020203" pitchFamily="34" charset="77"/>
                        <a:ea typeface="Times New Roman" panose="02020603050405020304" pitchFamily="18" charset="0"/>
                        <a:cs typeface="Times New Roman" panose="02020603050405020304" pitchFamily="18" charset="0"/>
                      </a:endParaRPr>
                    </a:p>
                  </a:txBody>
                  <a:tcPr marL="73025" marR="73025" marT="18415" marB="18415">
                    <a:lnL w="12700" cap="flat" cmpd="sng" algn="ctr">
                      <a:solidFill>
                        <a:srgbClr val="015378"/>
                      </a:solidFill>
                      <a:prstDash val="solid"/>
                      <a:round/>
                      <a:headEnd type="none" w="med" len="med"/>
                      <a:tailEnd type="none" w="med" len="med"/>
                    </a:lnL>
                    <a:lnR w="12700" cap="flat" cmpd="sng" algn="ctr">
                      <a:solidFill>
                        <a:srgbClr val="015378"/>
                      </a:solidFill>
                      <a:prstDash val="solid"/>
                      <a:round/>
                      <a:headEnd type="none" w="med" len="med"/>
                      <a:tailEnd type="none" w="med" len="med"/>
                    </a:lnR>
                    <a:lnT w="12700" cap="flat" cmpd="sng" algn="ctr">
                      <a:solidFill>
                        <a:srgbClr val="015378"/>
                      </a:solidFill>
                      <a:prstDash val="solid"/>
                      <a:round/>
                      <a:headEnd type="none" w="med" len="med"/>
                      <a:tailEnd type="none" w="med" len="med"/>
                    </a:lnT>
                    <a:lnB w="12700" cap="flat" cmpd="sng" algn="ctr">
                      <a:solidFill>
                        <a:srgbClr val="015378"/>
                      </a:solidFill>
                      <a:prstDash val="solid"/>
                      <a:round/>
                      <a:headEnd type="none" w="med" len="med"/>
                      <a:tailEnd type="none" w="med" len="med"/>
                    </a:lnB>
                    <a:solidFill>
                      <a:srgbClr val="1B6689">
                        <a:alpha val="15000"/>
                      </a:srgbClr>
                    </a:solidFill>
                  </a:tcPr>
                </a:tc>
                <a:tc>
                  <a:txBody>
                    <a:bodyPr/>
                    <a:lstStyle/>
                    <a:p>
                      <a:pPr marL="0" marR="0">
                        <a:spcBef>
                          <a:spcPts val="200"/>
                        </a:spcBef>
                        <a:spcAft>
                          <a:spcPts val="200"/>
                        </a:spcAft>
                      </a:pPr>
                      <a:r>
                        <a:rPr lang="en-US" sz="1600" b="0" i="0" dirty="0">
                          <a:solidFill>
                            <a:srgbClr val="015378"/>
                          </a:solidFill>
                          <a:effectLst/>
                          <a:latin typeface="Gill Sans MT" panose="020B0502020104020203" pitchFamily="34" charset="77"/>
                        </a:rPr>
                        <a:t>10723(b), 10723.8(a),(b)</a:t>
                      </a:r>
                      <a:endParaRPr lang="en-US" sz="1600" b="0" i="0" dirty="0">
                        <a:solidFill>
                          <a:srgbClr val="015378"/>
                        </a:solidFill>
                        <a:effectLst/>
                        <a:latin typeface="Gill Sans MT" panose="020B0502020104020203" pitchFamily="34" charset="77"/>
                        <a:ea typeface="Times New Roman" panose="02020603050405020304" pitchFamily="18" charset="0"/>
                        <a:cs typeface="Times New Roman" panose="02020603050405020304" pitchFamily="18" charset="0"/>
                      </a:endParaRPr>
                    </a:p>
                  </a:txBody>
                  <a:tcPr marL="182880" marR="73025" marT="18415" marB="18415">
                    <a:lnL w="12700" cap="flat" cmpd="sng" algn="ctr">
                      <a:solidFill>
                        <a:srgbClr val="015378"/>
                      </a:solidFill>
                      <a:prstDash val="solid"/>
                      <a:round/>
                      <a:headEnd type="none" w="med" len="med"/>
                      <a:tailEnd type="none" w="med" len="med"/>
                    </a:lnL>
                    <a:lnR w="12700" cap="flat" cmpd="sng" algn="ctr">
                      <a:solidFill>
                        <a:srgbClr val="015378"/>
                      </a:solidFill>
                      <a:prstDash val="solid"/>
                      <a:round/>
                      <a:headEnd type="none" w="med" len="med"/>
                      <a:tailEnd type="none" w="med" len="med"/>
                    </a:lnR>
                    <a:lnT w="12700" cap="flat" cmpd="sng" algn="ctr">
                      <a:solidFill>
                        <a:srgbClr val="015378"/>
                      </a:solidFill>
                      <a:prstDash val="solid"/>
                      <a:round/>
                      <a:headEnd type="none" w="med" len="med"/>
                      <a:tailEnd type="none" w="med" len="med"/>
                    </a:lnT>
                    <a:lnB w="12700" cap="flat" cmpd="sng" algn="ctr">
                      <a:solidFill>
                        <a:srgbClr val="015378"/>
                      </a:solidFill>
                      <a:prstDash val="solid"/>
                      <a:round/>
                      <a:headEnd type="none" w="med" len="med"/>
                      <a:tailEnd type="none" w="med" len="med"/>
                    </a:lnB>
                    <a:solidFill>
                      <a:srgbClr val="1B6689">
                        <a:alpha val="15000"/>
                      </a:srgbClr>
                    </a:solidFill>
                  </a:tcPr>
                </a:tc>
                <a:extLst>
                  <a:ext uri="{0D108BD9-81ED-4DB2-BD59-A6C34878D82A}">
                    <a16:rowId xmlns:a16="http://schemas.microsoft.com/office/drawing/2014/main" xmlns="" val="550859159"/>
                  </a:ext>
                </a:extLst>
              </a:tr>
              <a:tr h="0">
                <a:tc>
                  <a:txBody>
                    <a:bodyPr/>
                    <a:lstStyle/>
                    <a:p>
                      <a:pPr marL="0" marR="0">
                        <a:spcBef>
                          <a:spcPts val="200"/>
                        </a:spcBef>
                        <a:spcAft>
                          <a:spcPts val="200"/>
                        </a:spcAft>
                      </a:pPr>
                      <a:r>
                        <a:rPr lang="en-US" sz="1600" b="0" i="0" dirty="0">
                          <a:solidFill>
                            <a:srgbClr val="015378"/>
                          </a:solidFill>
                          <a:effectLst/>
                          <a:latin typeface="Gill Sans MT" panose="020B0502020104020203" pitchFamily="34" charset="77"/>
                        </a:rPr>
                        <a:t>A GSA must </a:t>
                      </a:r>
                      <a:r>
                        <a:rPr lang="en-US" sz="1600" b="1" i="0" dirty="0">
                          <a:solidFill>
                            <a:srgbClr val="015378"/>
                          </a:solidFill>
                          <a:effectLst/>
                          <a:latin typeface="Gill Sans MT" panose="020B0502020104020203" pitchFamily="34" charset="77"/>
                        </a:rPr>
                        <a:t>keep a list, available upon request</a:t>
                      </a:r>
                      <a:r>
                        <a:rPr lang="en-US" sz="1600" b="0" i="0" dirty="0">
                          <a:solidFill>
                            <a:srgbClr val="015378"/>
                          </a:solidFill>
                          <a:effectLst/>
                          <a:latin typeface="Gill Sans MT" panose="020B0502020104020203" pitchFamily="34" charset="77"/>
                        </a:rPr>
                        <a:t>, of those interested in receiving notices about GSP preparation, meeting announcements, etc.</a:t>
                      </a:r>
                    </a:p>
                    <a:p>
                      <a:pPr marL="0" marR="0">
                        <a:spcBef>
                          <a:spcPts val="200"/>
                        </a:spcBef>
                        <a:spcAft>
                          <a:spcPts val="200"/>
                        </a:spcAft>
                      </a:pPr>
                      <a:endParaRPr lang="en-US" sz="800" b="0" i="0" dirty="0">
                        <a:solidFill>
                          <a:srgbClr val="015378"/>
                        </a:solidFill>
                        <a:effectLst/>
                        <a:latin typeface="Gill Sans MT" panose="020B0502020104020203" pitchFamily="34" charset="77"/>
                        <a:ea typeface="Times New Roman" panose="02020603050405020304" pitchFamily="18" charset="0"/>
                        <a:cs typeface="Times New Roman" panose="02020603050405020304" pitchFamily="18" charset="0"/>
                      </a:endParaRPr>
                    </a:p>
                  </a:txBody>
                  <a:tcPr marL="73025" marR="73025" marT="18415" marB="18415">
                    <a:lnL w="12700" cap="flat" cmpd="sng" algn="ctr">
                      <a:solidFill>
                        <a:srgbClr val="015378"/>
                      </a:solidFill>
                      <a:prstDash val="solid"/>
                      <a:round/>
                      <a:headEnd type="none" w="med" len="med"/>
                      <a:tailEnd type="none" w="med" len="med"/>
                    </a:lnL>
                    <a:lnR w="12700" cap="flat" cmpd="sng" algn="ctr">
                      <a:solidFill>
                        <a:srgbClr val="015378"/>
                      </a:solidFill>
                      <a:prstDash val="solid"/>
                      <a:round/>
                      <a:headEnd type="none" w="med" len="med"/>
                      <a:tailEnd type="none" w="med" len="med"/>
                    </a:lnR>
                    <a:lnT w="12700" cap="flat" cmpd="sng" algn="ctr">
                      <a:solidFill>
                        <a:srgbClr val="015378"/>
                      </a:solidFill>
                      <a:prstDash val="solid"/>
                      <a:round/>
                      <a:headEnd type="none" w="med" len="med"/>
                      <a:tailEnd type="none" w="med" len="med"/>
                    </a:lnT>
                    <a:lnB w="12700" cap="flat" cmpd="sng" algn="ctr">
                      <a:solidFill>
                        <a:srgbClr val="015378"/>
                      </a:solidFill>
                      <a:prstDash val="solid"/>
                      <a:round/>
                      <a:headEnd type="none" w="med" len="med"/>
                      <a:tailEnd type="none" w="med" len="med"/>
                    </a:lnB>
                    <a:solidFill>
                      <a:schemeClr val="bg1"/>
                    </a:solidFill>
                  </a:tcPr>
                </a:tc>
                <a:tc>
                  <a:txBody>
                    <a:bodyPr/>
                    <a:lstStyle/>
                    <a:p>
                      <a:pPr marL="0" marR="0">
                        <a:spcBef>
                          <a:spcPts val="200"/>
                        </a:spcBef>
                        <a:spcAft>
                          <a:spcPts val="200"/>
                        </a:spcAft>
                      </a:pPr>
                      <a:r>
                        <a:rPr lang="en-US" sz="1600" b="0" i="0" dirty="0">
                          <a:solidFill>
                            <a:srgbClr val="015378"/>
                          </a:solidFill>
                          <a:effectLst/>
                          <a:latin typeface="Gill Sans MT" panose="020B0502020104020203" pitchFamily="34" charset="77"/>
                        </a:rPr>
                        <a:t>10723.4</a:t>
                      </a:r>
                      <a:endParaRPr lang="en-US" sz="1600" b="0" i="0" dirty="0">
                        <a:solidFill>
                          <a:srgbClr val="015378"/>
                        </a:solidFill>
                        <a:effectLst/>
                        <a:latin typeface="Gill Sans MT" panose="020B0502020104020203" pitchFamily="34" charset="77"/>
                        <a:ea typeface="Times New Roman" panose="02020603050405020304" pitchFamily="18" charset="0"/>
                        <a:cs typeface="Times New Roman" panose="02020603050405020304" pitchFamily="18" charset="0"/>
                      </a:endParaRPr>
                    </a:p>
                  </a:txBody>
                  <a:tcPr marL="182880" marR="73025" marT="18415" marB="18415">
                    <a:lnL w="12700" cap="flat" cmpd="sng" algn="ctr">
                      <a:solidFill>
                        <a:srgbClr val="015378"/>
                      </a:solidFill>
                      <a:prstDash val="solid"/>
                      <a:round/>
                      <a:headEnd type="none" w="med" len="med"/>
                      <a:tailEnd type="none" w="med" len="med"/>
                    </a:lnL>
                    <a:lnR w="12700" cap="flat" cmpd="sng" algn="ctr">
                      <a:solidFill>
                        <a:srgbClr val="015378"/>
                      </a:solidFill>
                      <a:prstDash val="solid"/>
                      <a:round/>
                      <a:headEnd type="none" w="med" len="med"/>
                      <a:tailEnd type="none" w="med" len="med"/>
                    </a:lnR>
                    <a:lnT w="12700" cap="flat" cmpd="sng" algn="ctr">
                      <a:solidFill>
                        <a:srgbClr val="015378"/>
                      </a:solidFill>
                      <a:prstDash val="solid"/>
                      <a:round/>
                      <a:headEnd type="none" w="med" len="med"/>
                      <a:tailEnd type="none" w="med" len="med"/>
                    </a:lnT>
                    <a:lnB w="12700" cap="flat" cmpd="sng" algn="ctr">
                      <a:solidFill>
                        <a:srgbClr val="015378"/>
                      </a:solidFill>
                      <a:prstDash val="solid"/>
                      <a:round/>
                      <a:headEnd type="none" w="med" len="med"/>
                      <a:tailEnd type="none" w="med" len="med"/>
                    </a:lnB>
                    <a:solidFill>
                      <a:schemeClr val="bg1"/>
                    </a:solidFill>
                  </a:tcPr>
                </a:tc>
                <a:extLst>
                  <a:ext uri="{0D108BD9-81ED-4DB2-BD59-A6C34878D82A}">
                    <a16:rowId xmlns:a16="http://schemas.microsoft.com/office/drawing/2014/main" xmlns="" val="2791075097"/>
                  </a:ext>
                </a:extLst>
              </a:tr>
              <a:tr h="0">
                <a:tc>
                  <a:txBody>
                    <a:bodyPr/>
                    <a:lstStyle/>
                    <a:p>
                      <a:pPr marL="0" marR="0">
                        <a:spcBef>
                          <a:spcPts val="200"/>
                        </a:spcBef>
                        <a:spcAft>
                          <a:spcPts val="200"/>
                        </a:spcAft>
                      </a:pPr>
                      <a:r>
                        <a:rPr lang="en-US" sz="1600" b="0" i="0" dirty="0">
                          <a:solidFill>
                            <a:srgbClr val="015378"/>
                          </a:solidFill>
                          <a:effectLst/>
                          <a:latin typeface="Gill Sans MT" panose="020B0502020104020203" pitchFamily="34" charset="77"/>
                        </a:rPr>
                        <a:t>A </a:t>
                      </a:r>
                      <a:r>
                        <a:rPr lang="en-US" sz="1600" b="1" i="0" dirty="0">
                          <a:solidFill>
                            <a:srgbClr val="015378"/>
                          </a:solidFill>
                          <a:effectLst/>
                          <a:latin typeface="Gill Sans MT" panose="020B0502020104020203" pitchFamily="34" charset="77"/>
                        </a:rPr>
                        <a:t>GSP must include a variety of information</a:t>
                      </a:r>
                      <a:r>
                        <a:rPr lang="en-US" sz="1600" b="0" i="0" dirty="0">
                          <a:solidFill>
                            <a:srgbClr val="015378"/>
                          </a:solidFill>
                          <a:effectLst/>
                          <a:latin typeface="Gill Sans MT" panose="020B0502020104020203" pitchFamily="34" charset="77"/>
                        </a:rPr>
                        <a:t>, e.g., information about the physical setting and characteristics of the aquifer system, measurable objectives and interim milestones for achieving sustainability, monitoring and management of basin sustainability indicators, and how applicable general (and other) plans are related to the GSP.</a:t>
                      </a:r>
                    </a:p>
                    <a:p>
                      <a:pPr marL="0" marR="0">
                        <a:spcBef>
                          <a:spcPts val="200"/>
                        </a:spcBef>
                        <a:spcAft>
                          <a:spcPts val="200"/>
                        </a:spcAft>
                      </a:pPr>
                      <a:endParaRPr lang="en-US" sz="800" b="0" i="0" dirty="0">
                        <a:solidFill>
                          <a:srgbClr val="015378"/>
                        </a:solidFill>
                        <a:effectLst/>
                        <a:latin typeface="Gill Sans MT" panose="020B0502020104020203" pitchFamily="34" charset="77"/>
                        <a:ea typeface="Times New Roman" panose="02020603050405020304" pitchFamily="18" charset="0"/>
                        <a:cs typeface="Times New Roman" panose="02020603050405020304" pitchFamily="18" charset="0"/>
                      </a:endParaRPr>
                    </a:p>
                  </a:txBody>
                  <a:tcPr marL="73025" marR="73025" marT="18415" marB="18415">
                    <a:lnL w="12700" cap="flat" cmpd="sng" algn="ctr">
                      <a:solidFill>
                        <a:srgbClr val="015378"/>
                      </a:solidFill>
                      <a:prstDash val="solid"/>
                      <a:round/>
                      <a:headEnd type="none" w="med" len="med"/>
                      <a:tailEnd type="none" w="med" len="med"/>
                    </a:lnL>
                    <a:lnR w="12700" cap="flat" cmpd="sng" algn="ctr">
                      <a:solidFill>
                        <a:srgbClr val="015378"/>
                      </a:solidFill>
                      <a:prstDash val="solid"/>
                      <a:round/>
                      <a:headEnd type="none" w="med" len="med"/>
                      <a:tailEnd type="none" w="med" len="med"/>
                    </a:lnR>
                    <a:lnT w="12700" cap="flat" cmpd="sng" algn="ctr">
                      <a:solidFill>
                        <a:srgbClr val="015378"/>
                      </a:solidFill>
                      <a:prstDash val="solid"/>
                      <a:round/>
                      <a:headEnd type="none" w="med" len="med"/>
                      <a:tailEnd type="none" w="med" len="med"/>
                    </a:lnT>
                    <a:lnB w="12700" cap="flat" cmpd="sng" algn="ctr">
                      <a:solidFill>
                        <a:srgbClr val="015378"/>
                      </a:solidFill>
                      <a:prstDash val="solid"/>
                      <a:round/>
                      <a:headEnd type="none" w="med" len="med"/>
                      <a:tailEnd type="none" w="med" len="med"/>
                    </a:lnB>
                    <a:solidFill>
                      <a:srgbClr val="1B6689">
                        <a:alpha val="15000"/>
                      </a:srgbClr>
                    </a:solidFill>
                  </a:tcPr>
                </a:tc>
                <a:tc>
                  <a:txBody>
                    <a:bodyPr/>
                    <a:lstStyle/>
                    <a:p>
                      <a:pPr marL="0" marR="0">
                        <a:spcBef>
                          <a:spcPts val="200"/>
                        </a:spcBef>
                        <a:spcAft>
                          <a:spcPts val="200"/>
                        </a:spcAft>
                      </a:pPr>
                      <a:r>
                        <a:rPr lang="en-US" sz="1600" b="0" i="0" dirty="0">
                          <a:solidFill>
                            <a:srgbClr val="015378"/>
                          </a:solidFill>
                          <a:effectLst/>
                          <a:latin typeface="Gill Sans MT" panose="020B0502020104020203" pitchFamily="34" charset="77"/>
                        </a:rPr>
                        <a:t>10727.2</a:t>
                      </a:r>
                      <a:endParaRPr lang="en-US" sz="1600" b="0" i="0" dirty="0">
                        <a:solidFill>
                          <a:srgbClr val="015378"/>
                        </a:solidFill>
                        <a:effectLst/>
                        <a:latin typeface="Gill Sans MT" panose="020B0502020104020203" pitchFamily="34" charset="77"/>
                        <a:ea typeface="Times New Roman" panose="02020603050405020304" pitchFamily="18" charset="0"/>
                        <a:cs typeface="Times New Roman" panose="02020603050405020304" pitchFamily="18" charset="0"/>
                      </a:endParaRPr>
                    </a:p>
                  </a:txBody>
                  <a:tcPr marL="182880" marR="73025" marT="18415" marB="18415">
                    <a:lnL w="12700" cap="flat" cmpd="sng" algn="ctr">
                      <a:solidFill>
                        <a:srgbClr val="015378"/>
                      </a:solidFill>
                      <a:prstDash val="solid"/>
                      <a:round/>
                      <a:headEnd type="none" w="med" len="med"/>
                      <a:tailEnd type="none" w="med" len="med"/>
                    </a:lnL>
                    <a:lnR w="12700" cap="flat" cmpd="sng" algn="ctr">
                      <a:solidFill>
                        <a:srgbClr val="015378"/>
                      </a:solidFill>
                      <a:prstDash val="solid"/>
                      <a:round/>
                      <a:headEnd type="none" w="med" len="med"/>
                      <a:tailEnd type="none" w="med" len="med"/>
                    </a:lnR>
                    <a:lnT w="12700" cap="flat" cmpd="sng" algn="ctr">
                      <a:solidFill>
                        <a:srgbClr val="015378"/>
                      </a:solidFill>
                      <a:prstDash val="solid"/>
                      <a:round/>
                      <a:headEnd type="none" w="med" len="med"/>
                      <a:tailEnd type="none" w="med" len="med"/>
                    </a:lnT>
                    <a:lnB w="12700" cap="flat" cmpd="sng" algn="ctr">
                      <a:solidFill>
                        <a:srgbClr val="015378"/>
                      </a:solidFill>
                      <a:prstDash val="solid"/>
                      <a:round/>
                      <a:headEnd type="none" w="med" len="med"/>
                      <a:tailEnd type="none" w="med" len="med"/>
                    </a:lnB>
                    <a:solidFill>
                      <a:srgbClr val="1B6689">
                        <a:alpha val="15000"/>
                      </a:srgbClr>
                    </a:solidFill>
                  </a:tcPr>
                </a:tc>
                <a:extLst>
                  <a:ext uri="{0D108BD9-81ED-4DB2-BD59-A6C34878D82A}">
                    <a16:rowId xmlns:a16="http://schemas.microsoft.com/office/drawing/2014/main" xmlns="" val="3254692153"/>
                  </a:ext>
                </a:extLst>
              </a:tr>
              <a:tr h="0">
                <a:tc>
                  <a:txBody>
                    <a:bodyPr/>
                    <a:lstStyle/>
                    <a:p>
                      <a:pPr marL="0" marR="0">
                        <a:spcBef>
                          <a:spcPts val="200"/>
                        </a:spcBef>
                        <a:spcAft>
                          <a:spcPts val="200"/>
                        </a:spcAft>
                      </a:pPr>
                      <a:r>
                        <a:rPr lang="en-US" sz="1600" b="0" i="0" dirty="0">
                          <a:solidFill>
                            <a:srgbClr val="015378"/>
                          </a:solidFill>
                          <a:effectLst/>
                          <a:latin typeface="Gill Sans MT" panose="020B0502020104020203" pitchFamily="34" charset="77"/>
                        </a:rPr>
                        <a:t>Before adopting or amending a GSP, a GSA must </a:t>
                      </a:r>
                      <a:r>
                        <a:rPr lang="en-US" sz="1600" b="1" i="0" dirty="0">
                          <a:solidFill>
                            <a:srgbClr val="015378"/>
                          </a:solidFill>
                          <a:effectLst/>
                          <a:latin typeface="Gill Sans MT" panose="020B0502020104020203" pitchFamily="34" charset="77"/>
                        </a:rPr>
                        <a:t>provide notice</a:t>
                      </a:r>
                      <a:r>
                        <a:rPr lang="en-US" sz="1600" b="0" i="0" dirty="0">
                          <a:solidFill>
                            <a:srgbClr val="015378"/>
                          </a:solidFill>
                          <a:effectLst/>
                          <a:latin typeface="Gill Sans MT" panose="020B0502020104020203" pitchFamily="34" charset="77"/>
                        </a:rPr>
                        <a:t> and </a:t>
                      </a:r>
                      <a:r>
                        <a:rPr lang="en-US" sz="1600" b="1" i="0" dirty="0">
                          <a:solidFill>
                            <a:srgbClr val="015378"/>
                          </a:solidFill>
                          <a:effectLst/>
                          <a:latin typeface="Gill Sans MT" panose="020B0502020104020203" pitchFamily="34" charset="77"/>
                        </a:rPr>
                        <a:t>hold a public hearing</a:t>
                      </a:r>
                      <a:r>
                        <a:rPr lang="en-US" sz="1600" b="0" i="0" dirty="0">
                          <a:solidFill>
                            <a:srgbClr val="015378"/>
                          </a:solidFill>
                          <a:effectLst/>
                          <a:latin typeface="Gill Sans MT" panose="020B0502020104020203" pitchFamily="34" charset="77"/>
                        </a:rPr>
                        <a:t>.</a:t>
                      </a:r>
                    </a:p>
                    <a:p>
                      <a:pPr marL="0" marR="0">
                        <a:spcBef>
                          <a:spcPts val="200"/>
                        </a:spcBef>
                        <a:spcAft>
                          <a:spcPts val="200"/>
                        </a:spcAft>
                      </a:pPr>
                      <a:endParaRPr lang="en-US" sz="800" b="0" i="0" dirty="0">
                        <a:solidFill>
                          <a:srgbClr val="015378"/>
                        </a:solidFill>
                        <a:effectLst/>
                        <a:latin typeface="Gill Sans MT" panose="020B0502020104020203" pitchFamily="34" charset="77"/>
                        <a:ea typeface="Times New Roman" panose="02020603050405020304" pitchFamily="18" charset="0"/>
                        <a:cs typeface="Times New Roman" panose="02020603050405020304" pitchFamily="18" charset="0"/>
                      </a:endParaRPr>
                    </a:p>
                  </a:txBody>
                  <a:tcPr marL="73025" marR="73025" marT="18415" marB="18415">
                    <a:lnL w="12700" cap="flat" cmpd="sng" algn="ctr">
                      <a:solidFill>
                        <a:srgbClr val="015378"/>
                      </a:solidFill>
                      <a:prstDash val="solid"/>
                      <a:round/>
                      <a:headEnd type="none" w="med" len="med"/>
                      <a:tailEnd type="none" w="med" len="med"/>
                    </a:lnL>
                    <a:lnR w="12700" cap="flat" cmpd="sng" algn="ctr">
                      <a:solidFill>
                        <a:srgbClr val="015378"/>
                      </a:solidFill>
                      <a:prstDash val="solid"/>
                      <a:round/>
                      <a:headEnd type="none" w="med" len="med"/>
                      <a:tailEnd type="none" w="med" len="med"/>
                    </a:lnR>
                    <a:lnT w="12700" cap="flat" cmpd="sng" algn="ctr">
                      <a:solidFill>
                        <a:srgbClr val="015378"/>
                      </a:solidFill>
                      <a:prstDash val="solid"/>
                      <a:round/>
                      <a:headEnd type="none" w="med" len="med"/>
                      <a:tailEnd type="none" w="med" len="med"/>
                    </a:lnT>
                    <a:lnB w="12700" cap="flat" cmpd="sng" algn="ctr">
                      <a:solidFill>
                        <a:srgbClr val="015378"/>
                      </a:solidFill>
                      <a:prstDash val="solid"/>
                      <a:round/>
                      <a:headEnd type="none" w="med" len="med"/>
                      <a:tailEnd type="none" w="med" len="med"/>
                    </a:lnB>
                    <a:solidFill>
                      <a:schemeClr val="bg1"/>
                    </a:solidFill>
                  </a:tcPr>
                </a:tc>
                <a:tc>
                  <a:txBody>
                    <a:bodyPr/>
                    <a:lstStyle/>
                    <a:p>
                      <a:pPr marL="0" marR="0">
                        <a:spcBef>
                          <a:spcPts val="200"/>
                        </a:spcBef>
                        <a:spcAft>
                          <a:spcPts val="200"/>
                        </a:spcAft>
                      </a:pPr>
                      <a:r>
                        <a:rPr lang="en-US" sz="1600" b="0" i="0" dirty="0">
                          <a:solidFill>
                            <a:srgbClr val="015378"/>
                          </a:solidFill>
                          <a:effectLst/>
                          <a:latin typeface="Gill Sans MT" panose="020B0502020104020203" pitchFamily="34" charset="77"/>
                        </a:rPr>
                        <a:t>10728.4</a:t>
                      </a:r>
                      <a:endParaRPr lang="en-US" sz="1600" b="0" i="0" dirty="0">
                        <a:solidFill>
                          <a:srgbClr val="015378"/>
                        </a:solidFill>
                        <a:effectLst/>
                        <a:latin typeface="Gill Sans MT" panose="020B0502020104020203" pitchFamily="34" charset="77"/>
                        <a:ea typeface="Times New Roman" panose="02020603050405020304" pitchFamily="18" charset="0"/>
                        <a:cs typeface="Times New Roman" panose="02020603050405020304" pitchFamily="18" charset="0"/>
                      </a:endParaRPr>
                    </a:p>
                  </a:txBody>
                  <a:tcPr marL="182880" marR="73025" marT="18415" marB="18415">
                    <a:lnL w="12700" cap="flat" cmpd="sng" algn="ctr">
                      <a:solidFill>
                        <a:srgbClr val="015378"/>
                      </a:solidFill>
                      <a:prstDash val="solid"/>
                      <a:round/>
                      <a:headEnd type="none" w="med" len="med"/>
                      <a:tailEnd type="none" w="med" len="med"/>
                    </a:lnL>
                    <a:lnR w="12700" cap="flat" cmpd="sng" algn="ctr">
                      <a:solidFill>
                        <a:srgbClr val="015378"/>
                      </a:solidFill>
                      <a:prstDash val="solid"/>
                      <a:round/>
                      <a:headEnd type="none" w="med" len="med"/>
                      <a:tailEnd type="none" w="med" len="med"/>
                    </a:lnR>
                    <a:lnT w="12700" cap="flat" cmpd="sng" algn="ctr">
                      <a:solidFill>
                        <a:srgbClr val="015378"/>
                      </a:solidFill>
                      <a:prstDash val="solid"/>
                      <a:round/>
                      <a:headEnd type="none" w="med" len="med"/>
                      <a:tailEnd type="none" w="med" len="med"/>
                    </a:lnT>
                    <a:lnB w="12700" cap="flat" cmpd="sng" algn="ctr">
                      <a:solidFill>
                        <a:srgbClr val="015378"/>
                      </a:solidFill>
                      <a:prstDash val="solid"/>
                      <a:round/>
                      <a:headEnd type="none" w="med" len="med"/>
                      <a:tailEnd type="none" w="med" len="med"/>
                    </a:lnB>
                    <a:solidFill>
                      <a:schemeClr val="bg1"/>
                    </a:solidFill>
                  </a:tcPr>
                </a:tc>
                <a:extLst>
                  <a:ext uri="{0D108BD9-81ED-4DB2-BD59-A6C34878D82A}">
                    <a16:rowId xmlns:a16="http://schemas.microsoft.com/office/drawing/2014/main" xmlns="" val="3279508687"/>
                  </a:ext>
                </a:extLst>
              </a:tr>
              <a:tr h="0">
                <a:tc>
                  <a:txBody>
                    <a:bodyPr/>
                    <a:lstStyle/>
                    <a:p>
                      <a:pPr marL="0" marR="0">
                        <a:spcBef>
                          <a:spcPts val="200"/>
                        </a:spcBef>
                        <a:spcAft>
                          <a:spcPts val="200"/>
                        </a:spcAft>
                      </a:pPr>
                      <a:r>
                        <a:rPr lang="en-US" sz="1600" b="0" i="0" dirty="0">
                          <a:solidFill>
                            <a:srgbClr val="015378"/>
                          </a:solidFill>
                          <a:effectLst/>
                          <a:latin typeface="Gill Sans MT" panose="020B0502020104020203" pitchFamily="34" charset="77"/>
                        </a:rPr>
                        <a:t>A GSA must </a:t>
                      </a:r>
                      <a:r>
                        <a:rPr lang="en-US" sz="1600" b="1" i="0" dirty="0">
                          <a:solidFill>
                            <a:srgbClr val="015378"/>
                          </a:solidFill>
                          <a:effectLst/>
                          <a:latin typeface="Gill Sans MT" panose="020B0502020104020203" pitchFamily="34" charset="77"/>
                        </a:rPr>
                        <a:t>submit annual reports</a:t>
                      </a:r>
                      <a:r>
                        <a:rPr lang="en-US" sz="1600" b="0" i="0" dirty="0">
                          <a:solidFill>
                            <a:srgbClr val="015378"/>
                          </a:solidFill>
                          <a:effectLst/>
                          <a:latin typeface="Gill Sans MT" panose="020B0502020104020203" pitchFamily="34" charset="77"/>
                        </a:rPr>
                        <a:t> on basin conditions to DWR.</a:t>
                      </a:r>
                    </a:p>
                    <a:p>
                      <a:pPr marL="0" marR="0">
                        <a:spcBef>
                          <a:spcPts val="200"/>
                        </a:spcBef>
                        <a:spcAft>
                          <a:spcPts val="200"/>
                        </a:spcAft>
                      </a:pPr>
                      <a:endParaRPr lang="en-US" sz="800" b="0" i="0" dirty="0">
                        <a:solidFill>
                          <a:srgbClr val="015378"/>
                        </a:solidFill>
                        <a:effectLst/>
                        <a:latin typeface="Gill Sans MT" panose="020B0502020104020203" pitchFamily="34" charset="77"/>
                        <a:ea typeface="Times New Roman" panose="02020603050405020304" pitchFamily="18" charset="0"/>
                        <a:cs typeface="Times New Roman" panose="02020603050405020304" pitchFamily="18" charset="0"/>
                      </a:endParaRPr>
                    </a:p>
                  </a:txBody>
                  <a:tcPr marL="73025" marR="73025" marT="18415" marB="18415">
                    <a:lnL w="12700" cap="flat" cmpd="sng" algn="ctr">
                      <a:solidFill>
                        <a:srgbClr val="015378"/>
                      </a:solidFill>
                      <a:prstDash val="solid"/>
                      <a:round/>
                      <a:headEnd type="none" w="med" len="med"/>
                      <a:tailEnd type="none" w="med" len="med"/>
                    </a:lnL>
                    <a:lnR w="12700" cap="flat" cmpd="sng" algn="ctr">
                      <a:solidFill>
                        <a:srgbClr val="015378"/>
                      </a:solidFill>
                      <a:prstDash val="solid"/>
                      <a:round/>
                      <a:headEnd type="none" w="med" len="med"/>
                      <a:tailEnd type="none" w="med" len="med"/>
                    </a:lnR>
                    <a:lnT w="12700" cap="flat" cmpd="sng" algn="ctr">
                      <a:solidFill>
                        <a:srgbClr val="015378"/>
                      </a:solidFill>
                      <a:prstDash val="solid"/>
                      <a:round/>
                      <a:headEnd type="none" w="med" len="med"/>
                      <a:tailEnd type="none" w="med" len="med"/>
                    </a:lnT>
                    <a:lnB w="12700" cap="flat" cmpd="sng" algn="ctr">
                      <a:solidFill>
                        <a:srgbClr val="015378"/>
                      </a:solidFill>
                      <a:prstDash val="solid"/>
                      <a:round/>
                      <a:headEnd type="none" w="med" len="med"/>
                      <a:tailEnd type="none" w="med" len="med"/>
                    </a:lnB>
                    <a:solidFill>
                      <a:srgbClr val="1B6689">
                        <a:alpha val="15000"/>
                      </a:srgbClr>
                    </a:solidFill>
                  </a:tcPr>
                </a:tc>
                <a:tc>
                  <a:txBody>
                    <a:bodyPr/>
                    <a:lstStyle/>
                    <a:p>
                      <a:pPr marL="0" marR="0">
                        <a:spcBef>
                          <a:spcPts val="200"/>
                        </a:spcBef>
                        <a:spcAft>
                          <a:spcPts val="200"/>
                        </a:spcAft>
                      </a:pPr>
                      <a:r>
                        <a:rPr lang="en-US" sz="1600" b="0" i="0" dirty="0">
                          <a:solidFill>
                            <a:srgbClr val="015378"/>
                          </a:solidFill>
                          <a:effectLst/>
                          <a:latin typeface="Gill Sans MT" panose="020B0502020104020203" pitchFamily="34" charset="77"/>
                        </a:rPr>
                        <a:t>10728</a:t>
                      </a:r>
                      <a:endParaRPr lang="en-US" sz="1600" b="0" i="0" dirty="0">
                        <a:solidFill>
                          <a:srgbClr val="015378"/>
                        </a:solidFill>
                        <a:effectLst/>
                        <a:latin typeface="Gill Sans MT" panose="020B0502020104020203" pitchFamily="34" charset="77"/>
                        <a:ea typeface="Times New Roman" panose="02020603050405020304" pitchFamily="18" charset="0"/>
                        <a:cs typeface="Times New Roman" panose="02020603050405020304" pitchFamily="18" charset="0"/>
                      </a:endParaRPr>
                    </a:p>
                  </a:txBody>
                  <a:tcPr marL="182880" marR="73025" marT="18415" marB="18415">
                    <a:lnL w="12700" cap="flat" cmpd="sng" algn="ctr">
                      <a:solidFill>
                        <a:srgbClr val="015378"/>
                      </a:solidFill>
                      <a:prstDash val="solid"/>
                      <a:round/>
                      <a:headEnd type="none" w="med" len="med"/>
                      <a:tailEnd type="none" w="med" len="med"/>
                    </a:lnL>
                    <a:lnR w="12700" cap="flat" cmpd="sng" algn="ctr">
                      <a:solidFill>
                        <a:srgbClr val="015378"/>
                      </a:solidFill>
                      <a:prstDash val="solid"/>
                      <a:round/>
                      <a:headEnd type="none" w="med" len="med"/>
                      <a:tailEnd type="none" w="med" len="med"/>
                    </a:lnR>
                    <a:lnT w="12700" cap="flat" cmpd="sng" algn="ctr">
                      <a:solidFill>
                        <a:srgbClr val="015378"/>
                      </a:solidFill>
                      <a:prstDash val="solid"/>
                      <a:round/>
                      <a:headEnd type="none" w="med" len="med"/>
                      <a:tailEnd type="none" w="med" len="med"/>
                    </a:lnT>
                    <a:lnB w="12700" cap="flat" cmpd="sng" algn="ctr">
                      <a:solidFill>
                        <a:srgbClr val="015378"/>
                      </a:solidFill>
                      <a:prstDash val="solid"/>
                      <a:round/>
                      <a:headEnd type="none" w="med" len="med"/>
                      <a:tailEnd type="none" w="med" len="med"/>
                    </a:lnB>
                    <a:solidFill>
                      <a:srgbClr val="1B6689">
                        <a:alpha val="15000"/>
                      </a:srgbClr>
                    </a:solidFill>
                  </a:tcPr>
                </a:tc>
                <a:extLst>
                  <a:ext uri="{0D108BD9-81ED-4DB2-BD59-A6C34878D82A}">
                    <a16:rowId xmlns:a16="http://schemas.microsoft.com/office/drawing/2014/main" xmlns="" val="850688190"/>
                  </a:ext>
                </a:extLst>
              </a:tr>
              <a:tr h="0">
                <a:tc>
                  <a:txBody>
                    <a:bodyPr/>
                    <a:lstStyle/>
                    <a:p>
                      <a:pPr marL="0" marR="0">
                        <a:spcBef>
                          <a:spcPts val="200"/>
                        </a:spcBef>
                        <a:spcAft>
                          <a:spcPts val="200"/>
                        </a:spcAft>
                      </a:pPr>
                      <a:r>
                        <a:rPr lang="en-US" sz="1600" b="0" i="0" dirty="0">
                          <a:solidFill>
                            <a:srgbClr val="015378"/>
                          </a:solidFill>
                          <a:effectLst/>
                          <a:latin typeface="Gill Sans MT" panose="020B0502020104020203" pitchFamily="34" charset="77"/>
                        </a:rPr>
                        <a:t>A GSA must </a:t>
                      </a:r>
                      <a:r>
                        <a:rPr lang="en-US" sz="1600" b="1" i="0" dirty="0">
                          <a:solidFill>
                            <a:srgbClr val="015378"/>
                          </a:solidFill>
                          <a:effectLst/>
                          <a:latin typeface="Gill Sans MT" panose="020B0502020104020203" pitchFamily="34" charset="77"/>
                        </a:rPr>
                        <a:t>give notice</a:t>
                      </a:r>
                      <a:r>
                        <a:rPr lang="en-US" sz="1600" b="0" i="0" dirty="0">
                          <a:solidFill>
                            <a:srgbClr val="015378"/>
                          </a:solidFill>
                          <a:effectLst/>
                          <a:latin typeface="Gill Sans MT" panose="020B0502020104020203" pitchFamily="34" charset="77"/>
                        </a:rPr>
                        <a:t> and </a:t>
                      </a:r>
                      <a:r>
                        <a:rPr lang="en-US" sz="1600" b="1" i="0" dirty="0">
                          <a:solidFill>
                            <a:srgbClr val="015378"/>
                          </a:solidFill>
                          <a:effectLst/>
                          <a:latin typeface="Gill Sans MT" panose="020B0502020104020203" pitchFamily="34" charset="77"/>
                        </a:rPr>
                        <a:t>hold a public meeting</a:t>
                      </a:r>
                      <a:r>
                        <a:rPr lang="en-US" sz="1600" b="0" i="0" dirty="0">
                          <a:solidFill>
                            <a:srgbClr val="015378"/>
                          </a:solidFill>
                          <a:effectLst/>
                          <a:latin typeface="Gill Sans MT" panose="020B0502020104020203" pitchFamily="34" charset="77"/>
                        </a:rPr>
                        <a:t> before imposing or raising regulatory fees and must follow constitutional requirements for imposing property-related fees.</a:t>
                      </a:r>
                    </a:p>
                    <a:p>
                      <a:pPr marL="0" marR="0">
                        <a:spcBef>
                          <a:spcPts val="200"/>
                        </a:spcBef>
                        <a:spcAft>
                          <a:spcPts val="200"/>
                        </a:spcAft>
                      </a:pPr>
                      <a:endParaRPr lang="en-US" sz="800" b="0" i="0" dirty="0">
                        <a:solidFill>
                          <a:srgbClr val="015378"/>
                        </a:solidFill>
                        <a:effectLst/>
                        <a:latin typeface="Gill Sans MT" panose="020B0502020104020203" pitchFamily="34" charset="77"/>
                        <a:ea typeface="Times New Roman" panose="02020603050405020304" pitchFamily="18" charset="0"/>
                        <a:cs typeface="Times New Roman" panose="02020603050405020304" pitchFamily="18" charset="0"/>
                      </a:endParaRPr>
                    </a:p>
                  </a:txBody>
                  <a:tcPr marL="73025" marR="73025" marT="18415" marB="18415">
                    <a:lnL w="12700" cap="flat" cmpd="sng" algn="ctr">
                      <a:solidFill>
                        <a:srgbClr val="015378"/>
                      </a:solidFill>
                      <a:prstDash val="solid"/>
                      <a:round/>
                      <a:headEnd type="none" w="med" len="med"/>
                      <a:tailEnd type="none" w="med" len="med"/>
                    </a:lnL>
                    <a:lnR w="12700" cap="flat" cmpd="sng" algn="ctr">
                      <a:solidFill>
                        <a:srgbClr val="015378"/>
                      </a:solidFill>
                      <a:prstDash val="solid"/>
                      <a:round/>
                      <a:headEnd type="none" w="med" len="med"/>
                      <a:tailEnd type="none" w="med" len="med"/>
                    </a:lnR>
                    <a:lnT w="12700" cap="flat" cmpd="sng" algn="ctr">
                      <a:solidFill>
                        <a:srgbClr val="015378"/>
                      </a:solidFill>
                      <a:prstDash val="solid"/>
                      <a:round/>
                      <a:headEnd type="none" w="med" len="med"/>
                      <a:tailEnd type="none" w="med" len="med"/>
                    </a:lnT>
                    <a:lnB w="12700" cap="flat" cmpd="sng" algn="ctr">
                      <a:solidFill>
                        <a:srgbClr val="015378"/>
                      </a:solidFill>
                      <a:prstDash val="solid"/>
                      <a:round/>
                      <a:headEnd type="none" w="med" len="med"/>
                      <a:tailEnd type="none" w="med" len="med"/>
                    </a:lnB>
                    <a:solidFill>
                      <a:schemeClr val="bg1"/>
                    </a:solidFill>
                  </a:tcPr>
                </a:tc>
                <a:tc>
                  <a:txBody>
                    <a:bodyPr/>
                    <a:lstStyle/>
                    <a:p>
                      <a:pPr marL="0" marR="0">
                        <a:spcBef>
                          <a:spcPts val="200"/>
                        </a:spcBef>
                        <a:spcAft>
                          <a:spcPts val="200"/>
                        </a:spcAft>
                      </a:pPr>
                      <a:r>
                        <a:rPr lang="en-US" sz="1600" b="0" i="0" dirty="0">
                          <a:solidFill>
                            <a:srgbClr val="015378"/>
                          </a:solidFill>
                          <a:effectLst/>
                          <a:latin typeface="Gill Sans MT" panose="020B0502020104020203" pitchFamily="34" charset="77"/>
                        </a:rPr>
                        <a:t>10730(b),(c)</a:t>
                      </a:r>
                      <a:br>
                        <a:rPr lang="en-US" sz="1600" b="0" i="0" dirty="0">
                          <a:solidFill>
                            <a:srgbClr val="015378"/>
                          </a:solidFill>
                          <a:effectLst/>
                          <a:latin typeface="Gill Sans MT" panose="020B0502020104020203" pitchFamily="34" charset="77"/>
                        </a:rPr>
                      </a:br>
                      <a:r>
                        <a:rPr lang="en-US" sz="1600" b="0" i="0" dirty="0">
                          <a:solidFill>
                            <a:srgbClr val="015378"/>
                          </a:solidFill>
                          <a:effectLst/>
                          <a:latin typeface="Gill Sans MT" panose="020B0502020104020203" pitchFamily="34" charset="77"/>
                        </a:rPr>
                        <a:t>10730.2(c)</a:t>
                      </a:r>
                      <a:endParaRPr lang="en-US" sz="1600" b="0" i="0" dirty="0">
                        <a:solidFill>
                          <a:srgbClr val="015378"/>
                        </a:solidFill>
                        <a:effectLst/>
                        <a:latin typeface="Gill Sans MT" panose="020B0502020104020203" pitchFamily="34" charset="77"/>
                        <a:ea typeface="Times New Roman" panose="02020603050405020304" pitchFamily="18" charset="0"/>
                        <a:cs typeface="Times New Roman" panose="02020603050405020304" pitchFamily="18" charset="0"/>
                      </a:endParaRPr>
                    </a:p>
                  </a:txBody>
                  <a:tcPr marL="182880" marR="73025" marT="18415" marB="18415">
                    <a:lnL w="12700" cap="flat" cmpd="sng" algn="ctr">
                      <a:solidFill>
                        <a:srgbClr val="015378"/>
                      </a:solidFill>
                      <a:prstDash val="solid"/>
                      <a:round/>
                      <a:headEnd type="none" w="med" len="med"/>
                      <a:tailEnd type="none" w="med" len="med"/>
                    </a:lnL>
                    <a:lnR w="12700" cap="flat" cmpd="sng" algn="ctr">
                      <a:solidFill>
                        <a:srgbClr val="015378"/>
                      </a:solidFill>
                      <a:prstDash val="solid"/>
                      <a:round/>
                      <a:headEnd type="none" w="med" len="med"/>
                      <a:tailEnd type="none" w="med" len="med"/>
                    </a:lnR>
                    <a:lnT w="12700" cap="flat" cmpd="sng" algn="ctr">
                      <a:solidFill>
                        <a:srgbClr val="015378"/>
                      </a:solidFill>
                      <a:prstDash val="solid"/>
                      <a:round/>
                      <a:headEnd type="none" w="med" len="med"/>
                      <a:tailEnd type="none" w="med" len="med"/>
                    </a:lnT>
                    <a:lnB w="12700" cap="flat" cmpd="sng" algn="ctr">
                      <a:solidFill>
                        <a:srgbClr val="015378"/>
                      </a:solidFill>
                      <a:prstDash val="solid"/>
                      <a:round/>
                      <a:headEnd type="none" w="med" len="med"/>
                      <a:tailEnd type="none" w="med" len="med"/>
                    </a:lnB>
                    <a:solidFill>
                      <a:schemeClr val="bg1"/>
                    </a:solidFill>
                  </a:tcPr>
                </a:tc>
                <a:extLst>
                  <a:ext uri="{0D108BD9-81ED-4DB2-BD59-A6C34878D82A}">
                    <a16:rowId xmlns:a16="http://schemas.microsoft.com/office/drawing/2014/main" xmlns="" val="2674364592"/>
                  </a:ext>
                </a:extLst>
              </a:tr>
            </a:tbl>
          </a:graphicData>
        </a:graphic>
      </p:graphicFrame>
    </p:spTree>
    <p:extLst>
      <p:ext uri="{BB962C8B-B14F-4D97-AF65-F5344CB8AC3E}">
        <p14:creationId xmlns:p14="http://schemas.microsoft.com/office/powerpoint/2010/main" val="337269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Vertical Text Placeholder 2">
            <a:extLst>
              <a:ext uri="{FF2B5EF4-FFF2-40B4-BE49-F238E27FC236}">
                <a16:creationId xmlns:a16="http://schemas.microsoft.com/office/drawing/2014/main" xmlns="" id="{20E7AAE2-4324-104C-BA88-420C8D42142C}"/>
              </a:ext>
            </a:extLst>
          </p:cNvPr>
          <p:cNvSpPr txBox="1">
            <a:spLocks/>
          </p:cNvSpPr>
          <p:nvPr/>
        </p:nvSpPr>
        <p:spPr>
          <a:xfrm>
            <a:off x="471427" y="418974"/>
            <a:ext cx="7719802" cy="64108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2200" b="1" dirty="0">
                <a:solidFill>
                  <a:srgbClr val="015378"/>
                </a:solidFill>
                <a:latin typeface="Gill Sans MT"/>
                <a:cs typeface="Gill Sans MT"/>
              </a:rPr>
              <a:t>SGMA provisions related to participation:</a:t>
            </a:r>
          </a:p>
        </p:txBody>
      </p:sp>
      <p:graphicFrame>
        <p:nvGraphicFramePr>
          <p:cNvPr id="12" name="Table 11">
            <a:extLst>
              <a:ext uri="{FF2B5EF4-FFF2-40B4-BE49-F238E27FC236}">
                <a16:creationId xmlns:a16="http://schemas.microsoft.com/office/drawing/2014/main" xmlns="" id="{0EDE137A-93B5-7747-A792-B821F79F5942}"/>
              </a:ext>
            </a:extLst>
          </p:cNvPr>
          <p:cNvGraphicFramePr>
            <a:graphicFrameLocks noGrp="1"/>
          </p:cNvGraphicFramePr>
          <p:nvPr>
            <p:extLst>
              <p:ext uri="{D42A27DB-BD31-4B8C-83A1-F6EECF244321}">
                <p14:modId xmlns:p14="http://schemas.microsoft.com/office/powerpoint/2010/main" val="4034285822"/>
              </p:ext>
            </p:extLst>
          </p:nvPr>
        </p:nvGraphicFramePr>
        <p:xfrm>
          <a:off x="534074" y="1127967"/>
          <a:ext cx="8067760" cy="4681220"/>
        </p:xfrm>
        <a:graphic>
          <a:graphicData uri="http://schemas.openxmlformats.org/drawingml/2006/table">
            <a:tbl>
              <a:tblPr firstRow="1" firstCol="1" bandRow="1">
                <a:tableStyleId>{5C22544A-7EE6-4342-B048-85BDC9FD1C3A}</a:tableStyleId>
              </a:tblPr>
              <a:tblGrid>
                <a:gridCol w="6264597">
                  <a:extLst>
                    <a:ext uri="{9D8B030D-6E8A-4147-A177-3AD203B41FA5}">
                      <a16:colId xmlns:a16="http://schemas.microsoft.com/office/drawing/2014/main" xmlns="" val="3792048794"/>
                    </a:ext>
                  </a:extLst>
                </a:gridCol>
                <a:gridCol w="1803163">
                  <a:extLst>
                    <a:ext uri="{9D8B030D-6E8A-4147-A177-3AD203B41FA5}">
                      <a16:colId xmlns:a16="http://schemas.microsoft.com/office/drawing/2014/main" xmlns="" val="2696086751"/>
                    </a:ext>
                  </a:extLst>
                </a:gridCol>
              </a:tblGrid>
              <a:tr h="0">
                <a:tc>
                  <a:txBody>
                    <a:bodyPr/>
                    <a:lstStyle/>
                    <a:p>
                      <a:pPr marL="0" marR="0" algn="ctr">
                        <a:spcBef>
                          <a:spcPts val="200"/>
                        </a:spcBef>
                        <a:spcAft>
                          <a:spcPts val="200"/>
                        </a:spcAft>
                      </a:pPr>
                      <a:r>
                        <a:rPr lang="en-US" sz="1600" b="1" i="0" dirty="0">
                          <a:solidFill>
                            <a:schemeClr val="bg1"/>
                          </a:solidFill>
                          <a:effectLst/>
                          <a:latin typeface="Gill Sans MT" panose="020B0502020104020203" pitchFamily="34" charset="77"/>
                        </a:rPr>
                        <a:t>Requirement</a:t>
                      </a:r>
                      <a:endParaRPr lang="en-US" sz="1600" b="1" i="0" dirty="0">
                        <a:solidFill>
                          <a:schemeClr val="bg1"/>
                        </a:solidFill>
                        <a:effectLst/>
                        <a:latin typeface="Gill Sans MT" panose="020B0502020104020203" pitchFamily="34" charset="77"/>
                        <a:ea typeface="Times New Roman" panose="02020603050405020304" pitchFamily="18" charset="0"/>
                        <a:cs typeface="Times New Roman" panose="02020603050405020304" pitchFamily="18" charset="0"/>
                      </a:endParaRPr>
                    </a:p>
                  </a:txBody>
                  <a:tcPr marL="73025" marR="73025" marT="91440" marB="91440">
                    <a:lnL w="12700" cap="flat" cmpd="sng" algn="ctr">
                      <a:solidFill>
                        <a:srgbClr val="015378"/>
                      </a:solidFill>
                      <a:prstDash val="solid"/>
                      <a:round/>
                      <a:headEnd type="none" w="med" len="med"/>
                      <a:tailEnd type="none" w="med" len="med"/>
                    </a:lnL>
                    <a:lnR w="12700" cap="flat" cmpd="sng" algn="ctr">
                      <a:solidFill>
                        <a:srgbClr val="015378"/>
                      </a:solidFill>
                      <a:prstDash val="solid"/>
                      <a:round/>
                      <a:headEnd type="none" w="med" len="med"/>
                      <a:tailEnd type="none" w="med" len="med"/>
                    </a:lnR>
                    <a:lnT w="12700" cap="flat" cmpd="sng" algn="ctr">
                      <a:solidFill>
                        <a:srgbClr val="015378"/>
                      </a:solidFill>
                      <a:prstDash val="solid"/>
                      <a:round/>
                      <a:headEnd type="none" w="med" len="med"/>
                      <a:tailEnd type="none" w="med" len="med"/>
                    </a:lnT>
                    <a:lnB w="12700" cap="flat" cmpd="sng" algn="ctr">
                      <a:solidFill>
                        <a:srgbClr val="015378"/>
                      </a:solidFill>
                      <a:prstDash val="solid"/>
                      <a:round/>
                      <a:headEnd type="none" w="med" len="med"/>
                      <a:tailEnd type="none" w="med" len="med"/>
                    </a:lnB>
                    <a:solidFill>
                      <a:srgbClr val="1B6689"/>
                    </a:solidFill>
                  </a:tcPr>
                </a:tc>
                <a:tc>
                  <a:txBody>
                    <a:bodyPr/>
                    <a:lstStyle/>
                    <a:p>
                      <a:pPr marL="0" marR="0" algn="ctr">
                        <a:spcBef>
                          <a:spcPts val="200"/>
                        </a:spcBef>
                        <a:spcAft>
                          <a:spcPts val="200"/>
                        </a:spcAft>
                      </a:pPr>
                      <a:r>
                        <a:rPr lang="en-US" sz="1600" b="1" i="0" dirty="0">
                          <a:solidFill>
                            <a:schemeClr val="bg1"/>
                          </a:solidFill>
                          <a:effectLst/>
                          <a:latin typeface="Gill Sans MT" panose="020B0502020104020203" pitchFamily="34" charset="77"/>
                        </a:rPr>
                        <a:t>Water Code §</a:t>
                      </a:r>
                      <a:endParaRPr lang="en-US" sz="1600" b="1" i="0" dirty="0">
                        <a:solidFill>
                          <a:schemeClr val="bg1"/>
                        </a:solidFill>
                        <a:effectLst/>
                        <a:latin typeface="Gill Sans MT" panose="020B0502020104020203" pitchFamily="34" charset="77"/>
                        <a:ea typeface="Times New Roman" panose="02020603050405020304" pitchFamily="18" charset="0"/>
                        <a:cs typeface="Times New Roman" panose="02020603050405020304" pitchFamily="18" charset="0"/>
                      </a:endParaRPr>
                    </a:p>
                  </a:txBody>
                  <a:tcPr marL="73025" marR="73025" marT="91440" marB="91440">
                    <a:lnL w="12700" cap="flat" cmpd="sng" algn="ctr">
                      <a:solidFill>
                        <a:srgbClr val="015378"/>
                      </a:solidFill>
                      <a:prstDash val="solid"/>
                      <a:round/>
                      <a:headEnd type="none" w="med" len="med"/>
                      <a:tailEnd type="none" w="med" len="med"/>
                    </a:lnL>
                    <a:lnR w="12700" cap="flat" cmpd="sng" algn="ctr">
                      <a:solidFill>
                        <a:srgbClr val="015378"/>
                      </a:solidFill>
                      <a:prstDash val="solid"/>
                      <a:round/>
                      <a:headEnd type="none" w="med" len="med"/>
                      <a:tailEnd type="none" w="med" len="med"/>
                    </a:lnR>
                    <a:lnT w="12700" cap="flat" cmpd="sng" algn="ctr">
                      <a:solidFill>
                        <a:srgbClr val="015378"/>
                      </a:solidFill>
                      <a:prstDash val="solid"/>
                      <a:round/>
                      <a:headEnd type="none" w="med" len="med"/>
                      <a:tailEnd type="none" w="med" len="med"/>
                    </a:lnT>
                    <a:lnB w="12700" cap="flat" cmpd="sng" algn="ctr">
                      <a:solidFill>
                        <a:srgbClr val="015378"/>
                      </a:solidFill>
                      <a:prstDash val="solid"/>
                      <a:round/>
                      <a:headEnd type="none" w="med" len="med"/>
                      <a:tailEnd type="none" w="med" len="med"/>
                    </a:lnB>
                    <a:solidFill>
                      <a:srgbClr val="1B6689"/>
                    </a:solidFill>
                  </a:tcPr>
                </a:tc>
                <a:extLst>
                  <a:ext uri="{0D108BD9-81ED-4DB2-BD59-A6C34878D82A}">
                    <a16:rowId xmlns:a16="http://schemas.microsoft.com/office/drawing/2014/main" xmlns="" val="1756718619"/>
                  </a:ext>
                </a:extLst>
              </a:tr>
              <a:tr h="121152">
                <a:tc>
                  <a:txBody>
                    <a:bodyPr/>
                    <a:lstStyle/>
                    <a:p>
                      <a:pPr marL="0" marR="0">
                        <a:spcBef>
                          <a:spcPts val="200"/>
                        </a:spcBef>
                        <a:spcAft>
                          <a:spcPts val="200"/>
                        </a:spcAft>
                      </a:pPr>
                      <a:r>
                        <a:rPr lang="en-US" sz="1600" b="0" i="0" dirty="0">
                          <a:solidFill>
                            <a:srgbClr val="015378"/>
                          </a:solidFill>
                          <a:effectLst/>
                          <a:latin typeface="Gill Sans MT" panose="020B0502020104020203" pitchFamily="34" charset="77"/>
                        </a:rPr>
                        <a:t>Before deciding to form a GSA, a local agency must </a:t>
                      </a:r>
                      <a:r>
                        <a:rPr lang="en-US" sz="1600" b="1" i="0" dirty="0">
                          <a:solidFill>
                            <a:srgbClr val="015378"/>
                          </a:solidFill>
                          <a:effectLst/>
                          <a:latin typeface="Gill Sans MT" panose="020B0502020104020203" pitchFamily="34" charset="77"/>
                        </a:rPr>
                        <a:t>hold a public hearing</a:t>
                      </a:r>
                      <a:r>
                        <a:rPr lang="en-US" sz="1600" b="0" i="0" dirty="0">
                          <a:solidFill>
                            <a:srgbClr val="015378"/>
                          </a:solidFill>
                          <a:effectLst/>
                          <a:latin typeface="Gill Sans MT" panose="020B0502020104020203" pitchFamily="34" charset="77"/>
                        </a:rPr>
                        <a:t> in each county overlying the basin.</a:t>
                      </a:r>
                    </a:p>
                    <a:p>
                      <a:pPr marL="0" marR="0">
                        <a:spcBef>
                          <a:spcPts val="200"/>
                        </a:spcBef>
                        <a:spcAft>
                          <a:spcPts val="200"/>
                        </a:spcAft>
                      </a:pPr>
                      <a:endParaRPr lang="en-US" sz="800" b="0" i="0" dirty="0">
                        <a:solidFill>
                          <a:srgbClr val="015378"/>
                        </a:solidFill>
                        <a:effectLst/>
                        <a:latin typeface="Gill Sans MT" panose="020B0502020104020203" pitchFamily="34" charset="77"/>
                        <a:ea typeface="Times New Roman" panose="02020603050405020304" pitchFamily="18" charset="0"/>
                        <a:cs typeface="Times New Roman" panose="02020603050405020304" pitchFamily="18" charset="0"/>
                      </a:endParaRPr>
                    </a:p>
                  </a:txBody>
                  <a:tcPr marL="73025" marR="73025" marT="18415" marB="18415">
                    <a:lnL w="12700" cap="flat" cmpd="sng" algn="ctr">
                      <a:solidFill>
                        <a:srgbClr val="015378"/>
                      </a:solidFill>
                      <a:prstDash val="solid"/>
                      <a:round/>
                      <a:headEnd type="none" w="med" len="med"/>
                      <a:tailEnd type="none" w="med" len="med"/>
                    </a:lnL>
                    <a:lnR w="12700" cap="flat" cmpd="sng" algn="ctr">
                      <a:solidFill>
                        <a:srgbClr val="015378"/>
                      </a:solidFill>
                      <a:prstDash val="solid"/>
                      <a:round/>
                      <a:headEnd type="none" w="med" len="med"/>
                      <a:tailEnd type="none" w="med" len="med"/>
                    </a:lnR>
                    <a:lnT w="12700" cap="flat" cmpd="sng" algn="ctr">
                      <a:solidFill>
                        <a:srgbClr val="015378"/>
                      </a:solidFill>
                      <a:prstDash val="solid"/>
                      <a:round/>
                      <a:headEnd type="none" w="med" len="med"/>
                      <a:tailEnd type="none" w="med" len="med"/>
                    </a:lnT>
                    <a:lnB w="12700" cap="flat" cmpd="sng" algn="ctr">
                      <a:solidFill>
                        <a:srgbClr val="015378"/>
                      </a:solidFill>
                      <a:prstDash val="solid"/>
                      <a:round/>
                      <a:headEnd type="none" w="med" len="med"/>
                      <a:tailEnd type="none" w="med" len="med"/>
                    </a:lnB>
                    <a:solidFill>
                      <a:srgbClr val="1B6689">
                        <a:alpha val="15000"/>
                      </a:srgbClr>
                    </a:solidFill>
                  </a:tcPr>
                </a:tc>
                <a:tc>
                  <a:txBody>
                    <a:bodyPr/>
                    <a:lstStyle/>
                    <a:p>
                      <a:pPr marL="0" marR="0">
                        <a:spcBef>
                          <a:spcPts val="200"/>
                        </a:spcBef>
                        <a:spcAft>
                          <a:spcPts val="200"/>
                        </a:spcAft>
                      </a:pPr>
                      <a:r>
                        <a:rPr lang="en-US" sz="1600" b="0" i="0" dirty="0">
                          <a:solidFill>
                            <a:srgbClr val="015378"/>
                          </a:solidFill>
                          <a:effectLst/>
                          <a:latin typeface="Gill Sans MT" panose="020B0502020104020203" pitchFamily="34" charset="77"/>
                        </a:rPr>
                        <a:t>10723(b)</a:t>
                      </a:r>
                      <a:endParaRPr lang="en-US" sz="1600" b="0" i="0" dirty="0">
                        <a:solidFill>
                          <a:srgbClr val="015378"/>
                        </a:solidFill>
                        <a:effectLst/>
                        <a:latin typeface="Gill Sans MT" panose="020B0502020104020203" pitchFamily="34" charset="77"/>
                        <a:ea typeface="Times New Roman" panose="02020603050405020304" pitchFamily="18" charset="0"/>
                        <a:cs typeface="Times New Roman" panose="02020603050405020304" pitchFamily="18" charset="0"/>
                      </a:endParaRPr>
                    </a:p>
                  </a:txBody>
                  <a:tcPr marL="182880" marR="73025" marT="18415" marB="18415">
                    <a:lnL w="12700" cap="flat" cmpd="sng" algn="ctr">
                      <a:solidFill>
                        <a:srgbClr val="015378"/>
                      </a:solidFill>
                      <a:prstDash val="solid"/>
                      <a:round/>
                      <a:headEnd type="none" w="med" len="med"/>
                      <a:tailEnd type="none" w="med" len="med"/>
                    </a:lnL>
                    <a:lnR w="12700" cap="flat" cmpd="sng" algn="ctr">
                      <a:solidFill>
                        <a:srgbClr val="015378"/>
                      </a:solidFill>
                      <a:prstDash val="solid"/>
                      <a:round/>
                      <a:headEnd type="none" w="med" len="med"/>
                      <a:tailEnd type="none" w="med" len="med"/>
                    </a:lnR>
                    <a:lnT w="12700" cap="flat" cmpd="sng" algn="ctr">
                      <a:solidFill>
                        <a:srgbClr val="015378"/>
                      </a:solidFill>
                      <a:prstDash val="solid"/>
                      <a:round/>
                      <a:headEnd type="none" w="med" len="med"/>
                      <a:tailEnd type="none" w="med" len="med"/>
                    </a:lnT>
                    <a:lnB w="12700" cap="flat" cmpd="sng" algn="ctr">
                      <a:solidFill>
                        <a:srgbClr val="015378"/>
                      </a:solidFill>
                      <a:prstDash val="solid"/>
                      <a:round/>
                      <a:headEnd type="none" w="med" len="med"/>
                      <a:tailEnd type="none" w="med" len="med"/>
                    </a:lnB>
                    <a:solidFill>
                      <a:srgbClr val="1B6689">
                        <a:alpha val="15000"/>
                      </a:srgbClr>
                    </a:solidFill>
                  </a:tcPr>
                </a:tc>
                <a:extLst>
                  <a:ext uri="{0D108BD9-81ED-4DB2-BD59-A6C34878D82A}">
                    <a16:rowId xmlns:a16="http://schemas.microsoft.com/office/drawing/2014/main" xmlns="" val="550859159"/>
                  </a:ext>
                </a:extLst>
              </a:tr>
              <a:tr h="0">
                <a:tc>
                  <a:txBody>
                    <a:bodyPr/>
                    <a:lstStyle/>
                    <a:p>
                      <a:pPr marL="0" marR="0">
                        <a:spcBef>
                          <a:spcPts val="200"/>
                        </a:spcBef>
                        <a:spcAft>
                          <a:spcPts val="200"/>
                        </a:spcAft>
                      </a:pPr>
                      <a:r>
                        <a:rPr lang="en-US" sz="1600" b="0" i="0" dirty="0">
                          <a:solidFill>
                            <a:srgbClr val="015378"/>
                          </a:solidFill>
                          <a:effectLst/>
                          <a:latin typeface="Gill Sans MT" panose="020B0502020104020203" pitchFamily="34" charset="77"/>
                        </a:rPr>
                        <a:t>A GSA must “</a:t>
                      </a:r>
                      <a:r>
                        <a:rPr lang="en-US" sz="1600" b="1" i="0" dirty="0">
                          <a:solidFill>
                            <a:srgbClr val="015378"/>
                          </a:solidFill>
                          <a:effectLst/>
                          <a:latin typeface="Gill Sans MT" panose="020B0502020104020203" pitchFamily="34" charset="77"/>
                        </a:rPr>
                        <a:t>consider the interests of all beneficial uses and users of groundwater</a:t>
                      </a:r>
                      <a:r>
                        <a:rPr lang="en-US" sz="1600" b="0" i="0" dirty="0">
                          <a:solidFill>
                            <a:srgbClr val="015378"/>
                          </a:solidFill>
                          <a:effectLst/>
                          <a:latin typeface="Gill Sans MT" panose="020B0502020104020203" pitchFamily="34" charset="77"/>
                        </a:rPr>
                        <a:t>.”</a:t>
                      </a:r>
                    </a:p>
                    <a:p>
                      <a:pPr marL="0" marR="0">
                        <a:spcBef>
                          <a:spcPts val="200"/>
                        </a:spcBef>
                        <a:spcAft>
                          <a:spcPts val="200"/>
                        </a:spcAft>
                      </a:pPr>
                      <a:endParaRPr lang="en-US" sz="800" b="0" i="0" dirty="0">
                        <a:solidFill>
                          <a:srgbClr val="015378"/>
                        </a:solidFill>
                        <a:effectLst/>
                        <a:latin typeface="Gill Sans MT" panose="020B0502020104020203" pitchFamily="34" charset="77"/>
                        <a:ea typeface="Times New Roman" panose="02020603050405020304" pitchFamily="18" charset="0"/>
                        <a:cs typeface="Times New Roman" panose="02020603050405020304" pitchFamily="18" charset="0"/>
                      </a:endParaRPr>
                    </a:p>
                  </a:txBody>
                  <a:tcPr marL="73025" marR="73025" marT="18415" marB="18415">
                    <a:lnL w="12700" cap="flat" cmpd="sng" algn="ctr">
                      <a:solidFill>
                        <a:srgbClr val="015378"/>
                      </a:solidFill>
                      <a:prstDash val="solid"/>
                      <a:round/>
                      <a:headEnd type="none" w="med" len="med"/>
                      <a:tailEnd type="none" w="med" len="med"/>
                    </a:lnL>
                    <a:lnR w="12700" cap="flat" cmpd="sng" algn="ctr">
                      <a:solidFill>
                        <a:srgbClr val="015378"/>
                      </a:solidFill>
                      <a:prstDash val="solid"/>
                      <a:round/>
                      <a:headEnd type="none" w="med" len="med"/>
                      <a:tailEnd type="none" w="med" len="med"/>
                    </a:lnR>
                    <a:lnT w="12700" cap="flat" cmpd="sng" algn="ctr">
                      <a:solidFill>
                        <a:srgbClr val="015378"/>
                      </a:solidFill>
                      <a:prstDash val="solid"/>
                      <a:round/>
                      <a:headEnd type="none" w="med" len="med"/>
                      <a:tailEnd type="none" w="med" len="med"/>
                    </a:lnT>
                    <a:lnB w="12700" cap="flat" cmpd="sng" algn="ctr">
                      <a:solidFill>
                        <a:srgbClr val="015378"/>
                      </a:solidFill>
                      <a:prstDash val="solid"/>
                      <a:round/>
                      <a:headEnd type="none" w="med" len="med"/>
                      <a:tailEnd type="none" w="med" len="med"/>
                    </a:lnB>
                    <a:solidFill>
                      <a:schemeClr val="bg1"/>
                    </a:solidFill>
                  </a:tcPr>
                </a:tc>
                <a:tc>
                  <a:txBody>
                    <a:bodyPr/>
                    <a:lstStyle/>
                    <a:p>
                      <a:pPr marL="0" marR="0">
                        <a:spcBef>
                          <a:spcPts val="200"/>
                        </a:spcBef>
                        <a:spcAft>
                          <a:spcPts val="200"/>
                        </a:spcAft>
                      </a:pPr>
                      <a:r>
                        <a:rPr lang="en-US" sz="1600" b="0" i="0" dirty="0">
                          <a:solidFill>
                            <a:srgbClr val="015378"/>
                          </a:solidFill>
                          <a:effectLst/>
                          <a:latin typeface="Gill Sans MT" panose="020B0502020104020203" pitchFamily="34" charset="77"/>
                        </a:rPr>
                        <a:t>10723.2</a:t>
                      </a:r>
                      <a:endParaRPr lang="en-US" sz="1600" b="0" i="0" dirty="0">
                        <a:solidFill>
                          <a:srgbClr val="015378"/>
                        </a:solidFill>
                        <a:effectLst/>
                        <a:latin typeface="Gill Sans MT" panose="020B0502020104020203" pitchFamily="34" charset="77"/>
                        <a:ea typeface="Times New Roman" panose="02020603050405020304" pitchFamily="18" charset="0"/>
                        <a:cs typeface="Times New Roman" panose="02020603050405020304" pitchFamily="18" charset="0"/>
                      </a:endParaRPr>
                    </a:p>
                  </a:txBody>
                  <a:tcPr marL="182880" marR="73025" marT="18415" marB="18415">
                    <a:lnL w="12700" cap="flat" cmpd="sng" algn="ctr">
                      <a:solidFill>
                        <a:srgbClr val="015378"/>
                      </a:solidFill>
                      <a:prstDash val="solid"/>
                      <a:round/>
                      <a:headEnd type="none" w="med" len="med"/>
                      <a:tailEnd type="none" w="med" len="med"/>
                    </a:lnL>
                    <a:lnR w="12700" cap="flat" cmpd="sng" algn="ctr">
                      <a:solidFill>
                        <a:srgbClr val="015378"/>
                      </a:solidFill>
                      <a:prstDash val="solid"/>
                      <a:round/>
                      <a:headEnd type="none" w="med" len="med"/>
                      <a:tailEnd type="none" w="med" len="med"/>
                    </a:lnR>
                    <a:lnT w="12700" cap="flat" cmpd="sng" algn="ctr">
                      <a:solidFill>
                        <a:srgbClr val="015378"/>
                      </a:solidFill>
                      <a:prstDash val="solid"/>
                      <a:round/>
                      <a:headEnd type="none" w="med" len="med"/>
                      <a:tailEnd type="none" w="med" len="med"/>
                    </a:lnT>
                    <a:lnB w="12700" cap="flat" cmpd="sng" algn="ctr">
                      <a:solidFill>
                        <a:srgbClr val="015378"/>
                      </a:solidFill>
                      <a:prstDash val="solid"/>
                      <a:round/>
                      <a:headEnd type="none" w="med" len="med"/>
                      <a:tailEnd type="none" w="med" len="med"/>
                    </a:lnB>
                    <a:solidFill>
                      <a:schemeClr val="bg1"/>
                    </a:solidFill>
                  </a:tcPr>
                </a:tc>
                <a:extLst>
                  <a:ext uri="{0D108BD9-81ED-4DB2-BD59-A6C34878D82A}">
                    <a16:rowId xmlns:a16="http://schemas.microsoft.com/office/drawing/2014/main" xmlns="" val="2791075097"/>
                  </a:ext>
                </a:extLst>
              </a:tr>
              <a:tr h="0">
                <a:tc>
                  <a:txBody>
                    <a:bodyPr/>
                    <a:lstStyle/>
                    <a:p>
                      <a:pPr marL="0" marR="0">
                        <a:spcBef>
                          <a:spcPts val="200"/>
                        </a:spcBef>
                        <a:spcAft>
                          <a:spcPts val="200"/>
                        </a:spcAft>
                      </a:pPr>
                      <a:r>
                        <a:rPr lang="en-US" sz="1600" b="0" i="0" dirty="0">
                          <a:solidFill>
                            <a:srgbClr val="015378"/>
                          </a:solidFill>
                          <a:effectLst/>
                          <a:latin typeface="Gill Sans MT" panose="020B0502020104020203" pitchFamily="34" charset="77"/>
                        </a:rPr>
                        <a:t>Any person can request to be placed on a GSA’s </a:t>
                      </a:r>
                      <a:r>
                        <a:rPr lang="en-US" sz="1600" b="1" i="0" dirty="0">
                          <a:solidFill>
                            <a:srgbClr val="015378"/>
                          </a:solidFill>
                          <a:effectLst/>
                          <a:latin typeface="Gill Sans MT" panose="020B0502020104020203" pitchFamily="34" charset="77"/>
                        </a:rPr>
                        <a:t>list of persons interested in receiving notices</a:t>
                      </a:r>
                      <a:r>
                        <a:rPr lang="en-US" sz="1600" b="0" i="0" dirty="0">
                          <a:solidFill>
                            <a:srgbClr val="015378"/>
                          </a:solidFill>
                          <a:effectLst/>
                          <a:latin typeface="Gill Sans MT" panose="020B0502020104020203" pitchFamily="34" charset="77"/>
                        </a:rPr>
                        <a:t> about GSP preparation, meeting announcements, and the availability of relevant documents.</a:t>
                      </a:r>
                    </a:p>
                    <a:p>
                      <a:pPr marL="0" marR="0">
                        <a:spcBef>
                          <a:spcPts val="200"/>
                        </a:spcBef>
                        <a:spcAft>
                          <a:spcPts val="200"/>
                        </a:spcAft>
                      </a:pPr>
                      <a:endParaRPr lang="en-US" sz="800" b="0" i="0" dirty="0">
                        <a:solidFill>
                          <a:srgbClr val="015378"/>
                        </a:solidFill>
                        <a:effectLst/>
                        <a:latin typeface="Gill Sans MT" panose="020B0502020104020203" pitchFamily="34" charset="77"/>
                        <a:ea typeface="Times New Roman" panose="02020603050405020304" pitchFamily="18" charset="0"/>
                        <a:cs typeface="Times New Roman" panose="02020603050405020304" pitchFamily="18" charset="0"/>
                      </a:endParaRPr>
                    </a:p>
                  </a:txBody>
                  <a:tcPr marL="73025" marR="73025" marT="18415" marB="18415">
                    <a:lnL w="12700" cap="flat" cmpd="sng" algn="ctr">
                      <a:solidFill>
                        <a:srgbClr val="015378"/>
                      </a:solidFill>
                      <a:prstDash val="solid"/>
                      <a:round/>
                      <a:headEnd type="none" w="med" len="med"/>
                      <a:tailEnd type="none" w="med" len="med"/>
                    </a:lnL>
                    <a:lnR w="12700" cap="flat" cmpd="sng" algn="ctr">
                      <a:solidFill>
                        <a:srgbClr val="015378"/>
                      </a:solidFill>
                      <a:prstDash val="solid"/>
                      <a:round/>
                      <a:headEnd type="none" w="med" len="med"/>
                      <a:tailEnd type="none" w="med" len="med"/>
                    </a:lnR>
                    <a:lnT w="12700" cap="flat" cmpd="sng" algn="ctr">
                      <a:solidFill>
                        <a:srgbClr val="015378"/>
                      </a:solidFill>
                      <a:prstDash val="solid"/>
                      <a:round/>
                      <a:headEnd type="none" w="med" len="med"/>
                      <a:tailEnd type="none" w="med" len="med"/>
                    </a:lnT>
                    <a:lnB w="12700" cap="flat" cmpd="sng" algn="ctr">
                      <a:solidFill>
                        <a:srgbClr val="015378"/>
                      </a:solidFill>
                      <a:prstDash val="solid"/>
                      <a:round/>
                      <a:headEnd type="none" w="med" len="med"/>
                      <a:tailEnd type="none" w="med" len="med"/>
                    </a:lnB>
                    <a:solidFill>
                      <a:srgbClr val="1B6689">
                        <a:alpha val="15000"/>
                      </a:srgbClr>
                    </a:solidFill>
                  </a:tcPr>
                </a:tc>
                <a:tc>
                  <a:txBody>
                    <a:bodyPr/>
                    <a:lstStyle/>
                    <a:p>
                      <a:pPr marL="0" marR="0">
                        <a:spcBef>
                          <a:spcPts val="200"/>
                        </a:spcBef>
                        <a:spcAft>
                          <a:spcPts val="200"/>
                        </a:spcAft>
                      </a:pPr>
                      <a:r>
                        <a:rPr lang="en-US" sz="1600" b="0" i="0" dirty="0">
                          <a:solidFill>
                            <a:srgbClr val="015378"/>
                          </a:solidFill>
                          <a:effectLst/>
                          <a:latin typeface="Gill Sans MT" panose="020B0502020104020203" pitchFamily="34" charset="77"/>
                        </a:rPr>
                        <a:t>10723.4</a:t>
                      </a:r>
                      <a:endParaRPr lang="en-US" sz="1600" b="0" i="0" dirty="0">
                        <a:solidFill>
                          <a:srgbClr val="015378"/>
                        </a:solidFill>
                        <a:effectLst/>
                        <a:latin typeface="Gill Sans MT" panose="020B0502020104020203" pitchFamily="34" charset="77"/>
                        <a:ea typeface="Times New Roman" panose="02020603050405020304" pitchFamily="18" charset="0"/>
                        <a:cs typeface="Times New Roman" panose="02020603050405020304" pitchFamily="18" charset="0"/>
                      </a:endParaRPr>
                    </a:p>
                  </a:txBody>
                  <a:tcPr marL="182880" marR="73025" marT="18415" marB="18415">
                    <a:lnL w="12700" cap="flat" cmpd="sng" algn="ctr">
                      <a:solidFill>
                        <a:srgbClr val="015378"/>
                      </a:solidFill>
                      <a:prstDash val="solid"/>
                      <a:round/>
                      <a:headEnd type="none" w="med" len="med"/>
                      <a:tailEnd type="none" w="med" len="med"/>
                    </a:lnL>
                    <a:lnR w="12700" cap="flat" cmpd="sng" algn="ctr">
                      <a:solidFill>
                        <a:srgbClr val="015378"/>
                      </a:solidFill>
                      <a:prstDash val="solid"/>
                      <a:round/>
                      <a:headEnd type="none" w="med" len="med"/>
                      <a:tailEnd type="none" w="med" len="med"/>
                    </a:lnR>
                    <a:lnT w="12700" cap="flat" cmpd="sng" algn="ctr">
                      <a:solidFill>
                        <a:srgbClr val="015378"/>
                      </a:solidFill>
                      <a:prstDash val="solid"/>
                      <a:round/>
                      <a:headEnd type="none" w="med" len="med"/>
                      <a:tailEnd type="none" w="med" len="med"/>
                    </a:lnT>
                    <a:lnB w="12700" cap="flat" cmpd="sng" algn="ctr">
                      <a:solidFill>
                        <a:srgbClr val="015378"/>
                      </a:solidFill>
                      <a:prstDash val="solid"/>
                      <a:round/>
                      <a:headEnd type="none" w="med" len="med"/>
                      <a:tailEnd type="none" w="med" len="med"/>
                    </a:lnB>
                    <a:solidFill>
                      <a:srgbClr val="1B6689">
                        <a:alpha val="15000"/>
                      </a:srgbClr>
                    </a:solidFill>
                  </a:tcPr>
                </a:tc>
                <a:extLst>
                  <a:ext uri="{0D108BD9-81ED-4DB2-BD59-A6C34878D82A}">
                    <a16:rowId xmlns:a16="http://schemas.microsoft.com/office/drawing/2014/main" xmlns="" val="3254692153"/>
                  </a:ext>
                </a:extLst>
              </a:tr>
              <a:tr h="0">
                <a:tc>
                  <a:txBody>
                    <a:bodyPr/>
                    <a:lstStyle/>
                    <a:p>
                      <a:pPr marL="0" marR="0">
                        <a:spcBef>
                          <a:spcPts val="200"/>
                        </a:spcBef>
                        <a:spcAft>
                          <a:spcPts val="200"/>
                        </a:spcAft>
                      </a:pPr>
                      <a:r>
                        <a:rPr lang="en-US" sz="1600" b="0" i="0" dirty="0">
                          <a:solidFill>
                            <a:srgbClr val="015378"/>
                          </a:solidFill>
                          <a:effectLst/>
                          <a:latin typeface="Gill Sans MT" panose="020B0502020104020203" pitchFamily="34" charset="77"/>
                        </a:rPr>
                        <a:t>GSAs must </a:t>
                      </a:r>
                      <a:r>
                        <a:rPr lang="en-US" sz="1600" b="1" i="0" dirty="0">
                          <a:solidFill>
                            <a:srgbClr val="015378"/>
                          </a:solidFill>
                          <a:effectLst/>
                          <a:latin typeface="Gill Sans MT" panose="020B0502020104020203" pitchFamily="34" charset="77"/>
                        </a:rPr>
                        <a:t>notify the public how interested parties can participate</a:t>
                      </a:r>
                      <a:r>
                        <a:rPr lang="en-US" sz="1600" b="0" i="0" dirty="0">
                          <a:solidFill>
                            <a:srgbClr val="015378"/>
                          </a:solidFill>
                          <a:effectLst/>
                          <a:latin typeface="Gill Sans MT" panose="020B0502020104020203" pitchFamily="34" charset="77"/>
                        </a:rPr>
                        <a:t> in GSP development and implementation.</a:t>
                      </a:r>
                    </a:p>
                    <a:p>
                      <a:pPr marL="0" marR="0">
                        <a:spcBef>
                          <a:spcPts val="200"/>
                        </a:spcBef>
                        <a:spcAft>
                          <a:spcPts val="200"/>
                        </a:spcAft>
                      </a:pPr>
                      <a:endParaRPr lang="en-US" sz="800" b="0" i="0" dirty="0">
                        <a:solidFill>
                          <a:srgbClr val="015378"/>
                        </a:solidFill>
                        <a:effectLst/>
                        <a:latin typeface="Gill Sans MT" panose="020B0502020104020203" pitchFamily="34" charset="77"/>
                        <a:ea typeface="Times New Roman" panose="02020603050405020304" pitchFamily="18" charset="0"/>
                        <a:cs typeface="Times New Roman" panose="02020603050405020304" pitchFamily="18" charset="0"/>
                      </a:endParaRPr>
                    </a:p>
                  </a:txBody>
                  <a:tcPr marL="73025" marR="73025" marT="18415" marB="18415">
                    <a:lnL w="12700" cap="flat" cmpd="sng" algn="ctr">
                      <a:solidFill>
                        <a:srgbClr val="015378"/>
                      </a:solidFill>
                      <a:prstDash val="solid"/>
                      <a:round/>
                      <a:headEnd type="none" w="med" len="med"/>
                      <a:tailEnd type="none" w="med" len="med"/>
                    </a:lnL>
                    <a:lnR w="12700" cap="flat" cmpd="sng" algn="ctr">
                      <a:solidFill>
                        <a:srgbClr val="015378"/>
                      </a:solidFill>
                      <a:prstDash val="solid"/>
                      <a:round/>
                      <a:headEnd type="none" w="med" len="med"/>
                      <a:tailEnd type="none" w="med" len="med"/>
                    </a:lnR>
                    <a:lnT w="12700" cap="flat" cmpd="sng" algn="ctr">
                      <a:solidFill>
                        <a:srgbClr val="015378"/>
                      </a:solidFill>
                      <a:prstDash val="solid"/>
                      <a:round/>
                      <a:headEnd type="none" w="med" len="med"/>
                      <a:tailEnd type="none" w="med" len="med"/>
                    </a:lnT>
                    <a:lnB w="12700" cap="flat" cmpd="sng" algn="ctr">
                      <a:solidFill>
                        <a:srgbClr val="015378"/>
                      </a:solidFill>
                      <a:prstDash val="solid"/>
                      <a:round/>
                      <a:headEnd type="none" w="med" len="med"/>
                      <a:tailEnd type="none" w="med" len="med"/>
                    </a:lnB>
                    <a:solidFill>
                      <a:schemeClr val="bg1"/>
                    </a:solidFill>
                  </a:tcPr>
                </a:tc>
                <a:tc>
                  <a:txBody>
                    <a:bodyPr/>
                    <a:lstStyle/>
                    <a:p>
                      <a:pPr marL="0" marR="0">
                        <a:spcBef>
                          <a:spcPts val="200"/>
                        </a:spcBef>
                        <a:spcAft>
                          <a:spcPts val="200"/>
                        </a:spcAft>
                      </a:pPr>
                      <a:r>
                        <a:rPr lang="en-US" sz="1600" b="0" i="0" dirty="0">
                          <a:solidFill>
                            <a:srgbClr val="015378"/>
                          </a:solidFill>
                          <a:effectLst/>
                          <a:latin typeface="Gill Sans MT" panose="020B0502020104020203" pitchFamily="34" charset="77"/>
                        </a:rPr>
                        <a:t>10727.8</a:t>
                      </a:r>
                      <a:endParaRPr lang="en-US" sz="1600" b="0" i="0" dirty="0">
                        <a:solidFill>
                          <a:srgbClr val="015378"/>
                        </a:solidFill>
                        <a:effectLst/>
                        <a:latin typeface="Gill Sans MT" panose="020B0502020104020203" pitchFamily="34" charset="77"/>
                        <a:ea typeface="Times New Roman" panose="02020603050405020304" pitchFamily="18" charset="0"/>
                        <a:cs typeface="Times New Roman" panose="02020603050405020304" pitchFamily="18" charset="0"/>
                      </a:endParaRPr>
                    </a:p>
                  </a:txBody>
                  <a:tcPr marL="182880" marR="73025" marT="18415" marB="18415">
                    <a:lnL w="12700" cap="flat" cmpd="sng" algn="ctr">
                      <a:solidFill>
                        <a:srgbClr val="015378"/>
                      </a:solidFill>
                      <a:prstDash val="solid"/>
                      <a:round/>
                      <a:headEnd type="none" w="med" len="med"/>
                      <a:tailEnd type="none" w="med" len="med"/>
                    </a:lnL>
                    <a:lnR w="12700" cap="flat" cmpd="sng" algn="ctr">
                      <a:solidFill>
                        <a:srgbClr val="015378"/>
                      </a:solidFill>
                      <a:prstDash val="solid"/>
                      <a:round/>
                      <a:headEnd type="none" w="med" len="med"/>
                      <a:tailEnd type="none" w="med" len="med"/>
                    </a:lnR>
                    <a:lnT w="12700" cap="flat" cmpd="sng" algn="ctr">
                      <a:solidFill>
                        <a:srgbClr val="015378"/>
                      </a:solidFill>
                      <a:prstDash val="solid"/>
                      <a:round/>
                      <a:headEnd type="none" w="med" len="med"/>
                      <a:tailEnd type="none" w="med" len="med"/>
                    </a:lnT>
                    <a:lnB w="12700" cap="flat" cmpd="sng" algn="ctr">
                      <a:solidFill>
                        <a:srgbClr val="015378"/>
                      </a:solidFill>
                      <a:prstDash val="solid"/>
                      <a:round/>
                      <a:headEnd type="none" w="med" len="med"/>
                      <a:tailEnd type="none" w="med" len="med"/>
                    </a:lnB>
                    <a:solidFill>
                      <a:schemeClr val="bg1"/>
                    </a:solidFill>
                  </a:tcPr>
                </a:tc>
                <a:extLst>
                  <a:ext uri="{0D108BD9-81ED-4DB2-BD59-A6C34878D82A}">
                    <a16:rowId xmlns:a16="http://schemas.microsoft.com/office/drawing/2014/main" xmlns="" val="3279508687"/>
                  </a:ext>
                </a:extLst>
              </a:tr>
              <a:tr h="0">
                <a:tc>
                  <a:txBody>
                    <a:bodyPr/>
                    <a:lstStyle/>
                    <a:p>
                      <a:pPr marL="0" marR="0">
                        <a:spcBef>
                          <a:spcPts val="200"/>
                        </a:spcBef>
                        <a:spcAft>
                          <a:spcPts val="200"/>
                        </a:spcAft>
                      </a:pPr>
                      <a:r>
                        <a:rPr lang="en-US" sz="1600" b="0" i="0" dirty="0">
                          <a:solidFill>
                            <a:srgbClr val="015378"/>
                          </a:solidFill>
                          <a:effectLst/>
                          <a:latin typeface="Gill Sans MT" panose="020B0502020104020203" pitchFamily="34" charset="77"/>
                        </a:rPr>
                        <a:t>A federally recognized </a:t>
                      </a:r>
                      <a:r>
                        <a:rPr lang="en-US" sz="1600" b="1" i="0" dirty="0">
                          <a:solidFill>
                            <a:srgbClr val="015378"/>
                          </a:solidFill>
                          <a:effectLst/>
                          <a:latin typeface="Gill Sans MT" panose="020B0502020104020203" pitchFamily="34" charset="77"/>
                        </a:rPr>
                        <a:t>Indian tribe can participate</a:t>
                      </a:r>
                      <a:r>
                        <a:rPr lang="en-US" sz="1600" b="0" i="0" dirty="0">
                          <a:solidFill>
                            <a:srgbClr val="015378"/>
                          </a:solidFill>
                          <a:effectLst/>
                          <a:latin typeface="Gill Sans MT" panose="020B0502020104020203" pitchFamily="34" charset="77"/>
                        </a:rPr>
                        <a:t> in the development or administration of a GSP.</a:t>
                      </a:r>
                    </a:p>
                    <a:p>
                      <a:pPr marL="0" marR="0">
                        <a:spcBef>
                          <a:spcPts val="200"/>
                        </a:spcBef>
                        <a:spcAft>
                          <a:spcPts val="200"/>
                        </a:spcAft>
                      </a:pPr>
                      <a:endParaRPr lang="en-US" sz="800" b="0" i="0" dirty="0">
                        <a:solidFill>
                          <a:srgbClr val="015378"/>
                        </a:solidFill>
                        <a:effectLst/>
                        <a:latin typeface="Gill Sans MT" panose="020B0502020104020203" pitchFamily="34" charset="77"/>
                        <a:ea typeface="Times New Roman" panose="02020603050405020304" pitchFamily="18" charset="0"/>
                        <a:cs typeface="Times New Roman" panose="02020603050405020304" pitchFamily="18" charset="0"/>
                      </a:endParaRPr>
                    </a:p>
                  </a:txBody>
                  <a:tcPr marL="73025" marR="73025" marT="18415" marB="18415">
                    <a:lnL w="12700" cap="flat" cmpd="sng" algn="ctr">
                      <a:solidFill>
                        <a:srgbClr val="015378"/>
                      </a:solidFill>
                      <a:prstDash val="solid"/>
                      <a:round/>
                      <a:headEnd type="none" w="med" len="med"/>
                      <a:tailEnd type="none" w="med" len="med"/>
                    </a:lnL>
                    <a:lnR w="12700" cap="flat" cmpd="sng" algn="ctr">
                      <a:solidFill>
                        <a:srgbClr val="015378"/>
                      </a:solidFill>
                      <a:prstDash val="solid"/>
                      <a:round/>
                      <a:headEnd type="none" w="med" len="med"/>
                      <a:tailEnd type="none" w="med" len="med"/>
                    </a:lnR>
                    <a:lnT w="12700" cap="flat" cmpd="sng" algn="ctr">
                      <a:solidFill>
                        <a:srgbClr val="015378"/>
                      </a:solidFill>
                      <a:prstDash val="solid"/>
                      <a:round/>
                      <a:headEnd type="none" w="med" len="med"/>
                      <a:tailEnd type="none" w="med" len="med"/>
                    </a:lnT>
                    <a:lnB w="12700" cap="flat" cmpd="sng" algn="ctr">
                      <a:solidFill>
                        <a:srgbClr val="015378"/>
                      </a:solidFill>
                      <a:prstDash val="solid"/>
                      <a:round/>
                      <a:headEnd type="none" w="med" len="med"/>
                      <a:tailEnd type="none" w="med" len="med"/>
                    </a:lnB>
                    <a:solidFill>
                      <a:srgbClr val="1B6689">
                        <a:alpha val="15000"/>
                      </a:srgbClr>
                    </a:solidFill>
                  </a:tcPr>
                </a:tc>
                <a:tc>
                  <a:txBody>
                    <a:bodyPr/>
                    <a:lstStyle/>
                    <a:p>
                      <a:pPr marL="0" marR="0">
                        <a:spcBef>
                          <a:spcPts val="200"/>
                        </a:spcBef>
                        <a:spcAft>
                          <a:spcPts val="200"/>
                        </a:spcAft>
                      </a:pPr>
                      <a:r>
                        <a:rPr lang="en-US" sz="1600" b="0" i="0" dirty="0">
                          <a:solidFill>
                            <a:srgbClr val="015378"/>
                          </a:solidFill>
                          <a:effectLst/>
                          <a:latin typeface="Gill Sans MT" panose="020B0502020104020203" pitchFamily="34" charset="77"/>
                        </a:rPr>
                        <a:t>10720.3(c)</a:t>
                      </a:r>
                      <a:endParaRPr lang="en-US" sz="1600" b="0" i="0" dirty="0">
                        <a:solidFill>
                          <a:srgbClr val="015378"/>
                        </a:solidFill>
                        <a:effectLst/>
                        <a:latin typeface="Gill Sans MT" panose="020B0502020104020203" pitchFamily="34" charset="77"/>
                        <a:ea typeface="Times New Roman" panose="02020603050405020304" pitchFamily="18" charset="0"/>
                        <a:cs typeface="Times New Roman" panose="02020603050405020304" pitchFamily="18" charset="0"/>
                      </a:endParaRPr>
                    </a:p>
                  </a:txBody>
                  <a:tcPr marL="182880" marR="73025" marT="18415" marB="18415">
                    <a:lnL w="12700" cap="flat" cmpd="sng" algn="ctr">
                      <a:solidFill>
                        <a:srgbClr val="015378"/>
                      </a:solidFill>
                      <a:prstDash val="solid"/>
                      <a:round/>
                      <a:headEnd type="none" w="med" len="med"/>
                      <a:tailEnd type="none" w="med" len="med"/>
                    </a:lnL>
                    <a:lnR w="12700" cap="flat" cmpd="sng" algn="ctr">
                      <a:solidFill>
                        <a:srgbClr val="015378"/>
                      </a:solidFill>
                      <a:prstDash val="solid"/>
                      <a:round/>
                      <a:headEnd type="none" w="med" len="med"/>
                      <a:tailEnd type="none" w="med" len="med"/>
                    </a:lnR>
                    <a:lnT w="12700" cap="flat" cmpd="sng" algn="ctr">
                      <a:solidFill>
                        <a:srgbClr val="015378"/>
                      </a:solidFill>
                      <a:prstDash val="solid"/>
                      <a:round/>
                      <a:headEnd type="none" w="med" len="med"/>
                      <a:tailEnd type="none" w="med" len="med"/>
                    </a:lnT>
                    <a:lnB w="12700" cap="flat" cmpd="sng" algn="ctr">
                      <a:solidFill>
                        <a:srgbClr val="015378"/>
                      </a:solidFill>
                      <a:prstDash val="solid"/>
                      <a:round/>
                      <a:headEnd type="none" w="med" len="med"/>
                      <a:tailEnd type="none" w="med" len="med"/>
                    </a:lnB>
                    <a:solidFill>
                      <a:srgbClr val="1B6689">
                        <a:alpha val="15000"/>
                      </a:srgbClr>
                    </a:solidFill>
                  </a:tcPr>
                </a:tc>
                <a:extLst>
                  <a:ext uri="{0D108BD9-81ED-4DB2-BD59-A6C34878D82A}">
                    <a16:rowId xmlns:a16="http://schemas.microsoft.com/office/drawing/2014/main" xmlns="" val="850688190"/>
                  </a:ext>
                </a:extLst>
              </a:tr>
              <a:tr h="0">
                <a:tc>
                  <a:txBody>
                    <a:bodyPr/>
                    <a:lstStyle/>
                    <a:p>
                      <a:pPr marL="0" marR="0">
                        <a:spcBef>
                          <a:spcPts val="200"/>
                        </a:spcBef>
                        <a:spcAft>
                          <a:spcPts val="200"/>
                        </a:spcAft>
                      </a:pPr>
                      <a:r>
                        <a:rPr lang="en-US" sz="1600" b="0" i="0" dirty="0">
                          <a:solidFill>
                            <a:srgbClr val="015378"/>
                          </a:solidFill>
                          <a:effectLst/>
                          <a:latin typeface="Gill Sans MT" panose="020B0502020104020203" pitchFamily="34" charset="77"/>
                        </a:rPr>
                        <a:t>Before adopting or amending a GSP, a GSA must </a:t>
                      </a:r>
                      <a:r>
                        <a:rPr lang="en-US" sz="1600" b="1" i="0" dirty="0">
                          <a:solidFill>
                            <a:srgbClr val="015378"/>
                          </a:solidFill>
                          <a:effectLst/>
                          <a:latin typeface="Gill Sans MT" panose="020B0502020104020203" pitchFamily="34" charset="77"/>
                        </a:rPr>
                        <a:t>provide notice and hold a public hearing</a:t>
                      </a:r>
                      <a:r>
                        <a:rPr lang="en-US" sz="1600" b="0" i="0" dirty="0">
                          <a:solidFill>
                            <a:srgbClr val="015378"/>
                          </a:solidFill>
                          <a:effectLst/>
                          <a:latin typeface="Gill Sans MT" panose="020B0502020104020203" pitchFamily="34" charset="77"/>
                        </a:rPr>
                        <a:t>.</a:t>
                      </a:r>
                      <a:endParaRPr lang="en-US" sz="800" b="0" i="0" dirty="0">
                        <a:solidFill>
                          <a:srgbClr val="015378"/>
                        </a:solidFill>
                        <a:effectLst/>
                        <a:latin typeface="Gill Sans MT" panose="020B0502020104020203" pitchFamily="34" charset="77"/>
                        <a:ea typeface="Times New Roman" panose="02020603050405020304" pitchFamily="18" charset="0"/>
                        <a:cs typeface="Times New Roman" panose="02020603050405020304" pitchFamily="18" charset="0"/>
                      </a:endParaRPr>
                    </a:p>
                  </a:txBody>
                  <a:tcPr marL="73025" marR="73025" marT="18415" marB="18415">
                    <a:lnL w="12700" cap="flat" cmpd="sng" algn="ctr">
                      <a:solidFill>
                        <a:srgbClr val="015378"/>
                      </a:solidFill>
                      <a:prstDash val="solid"/>
                      <a:round/>
                      <a:headEnd type="none" w="med" len="med"/>
                      <a:tailEnd type="none" w="med" len="med"/>
                    </a:lnL>
                    <a:lnR w="12700" cap="flat" cmpd="sng" algn="ctr">
                      <a:solidFill>
                        <a:srgbClr val="015378"/>
                      </a:solidFill>
                      <a:prstDash val="solid"/>
                      <a:round/>
                      <a:headEnd type="none" w="med" len="med"/>
                      <a:tailEnd type="none" w="med" len="med"/>
                    </a:lnR>
                    <a:lnT w="12700" cap="flat" cmpd="sng" algn="ctr">
                      <a:solidFill>
                        <a:srgbClr val="015378"/>
                      </a:solidFill>
                      <a:prstDash val="solid"/>
                      <a:round/>
                      <a:headEnd type="none" w="med" len="med"/>
                      <a:tailEnd type="none" w="med" len="med"/>
                    </a:lnT>
                    <a:lnB w="12700" cap="flat" cmpd="sng" algn="ctr">
                      <a:solidFill>
                        <a:srgbClr val="015378"/>
                      </a:solidFill>
                      <a:prstDash val="solid"/>
                      <a:round/>
                      <a:headEnd type="none" w="med" len="med"/>
                      <a:tailEnd type="none" w="med" len="med"/>
                    </a:lnB>
                    <a:solidFill>
                      <a:schemeClr val="bg1"/>
                    </a:solidFill>
                  </a:tcPr>
                </a:tc>
                <a:tc>
                  <a:txBody>
                    <a:bodyPr/>
                    <a:lstStyle/>
                    <a:p>
                      <a:pPr marL="0" marR="0">
                        <a:spcBef>
                          <a:spcPts val="200"/>
                        </a:spcBef>
                        <a:spcAft>
                          <a:spcPts val="200"/>
                        </a:spcAft>
                      </a:pPr>
                      <a:r>
                        <a:rPr lang="en-US" sz="1600" b="0" i="0" dirty="0">
                          <a:solidFill>
                            <a:srgbClr val="015378"/>
                          </a:solidFill>
                          <a:effectLst/>
                          <a:latin typeface="Gill Sans MT" panose="020B0502020104020203" pitchFamily="34" charset="77"/>
                        </a:rPr>
                        <a:t>10728.4</a:t>
                      </a:r>
                      <a:endParaRPr lang="en-US" sz="1600" b="0" i="0" dirty="0">
                        <a:solidFill>
                          <a:srgbClr val="015378"/>
                        </a:solidFill>
                        <a:effectLst/>
                        <a:latin typeface="Gill Sans MT" panose="020B0502020104020203" pitchFamily="34" charset="77"/>
                        <a:ea typeface="Times New Roman" panose="02020603050405020304" pitchFamily="18" charset="0"/>
                        <a:cs typeface="Times New Roman" panose="02020603050405020304" pitchFamily="18" charset="0"/>
                      </a:endParaRPr>
                    </a:p>
                  </a:txBody>
                  <a:tcPr marL="182880" marR="73025" marT="18415" marB="18415">
                    <a:lnL w="12700" cap="flat" cmpd="sng" algn="ctr">
                      <a:solidFill>
                        <a:srgbClr val="015378"/>
                      </a:solidFill>
                      <a:prstDash val="solid"/>
                      <a:round/>
                      <a:headEnd type="none" w="med" len="med"/>
                      <a:tailEnd type="none" w="med" len="med"/>
                    </a:lnL>
                    <a:lnR w="12700" cap="flat" cmpd="sng" algn="ctr">
                      <a:solidFill>
                        <a:srgbClr val="015378"/>
                      </a:solidFill>
                      <a:prstDash val="solid"/>
                      <a:round/>
                      <a:headEnd type="none" w="med" len="med"/>
                      <a:tailEnd type="none" w="med" len="med"/>
                    </a:lnR>
                    <a:lnT w="12700" cap="flat" cmpd="sng" algn="ctr">
                      <a:solidFill>
                        <a:srgbClr val="015378"/>
                      </a:solidFill>
                      <a:prstDash val="solid"/>
                      <a:round/>
                      <a:headEnd type="none" w="med" len="med"/>
                      <a:tailEnd type="none" w="med" len="med"/>
                    </a:lnT>
                    <a:lnB w="12700" cap="flat" cmpd="sng" algn="ctr">
                      <a:solidFill>
                        <a:srgbClr val="015378"/>
                      </a:solidFill>
                      <a:prstDash val="solid"/>
                      <a:round/>
                      <a:headEnd type="none" w="med" len="med"/>
                      <a:tailEnd type="none" w="med" len="med"/>
                    </a:lnB>
                    <a:solidFill>
                      <a:schemeClr val="bg1"/>
                    </a:solidFill>
                  </a:tcPr>
                </a:tc>
                <a:extLst>
                  <a:ext uri="{0D108BD9-81ED-4DB2-BD59-A6C34878D82A}">
                    <a16:rowId xmlns:a16="http://schemas.microsoft.com/office/drawing/2014/main" xmlns="" val="2674364592"/>
                  </a:ext>
                </a:extLst>
              </a:tr>
            </a:tbl>
          </a:graphicData>
        </a:graphic>
      </p:graphicFrame>
    </p:spTree>
    <p:extLst>
      <p:ext uri="{BB962C8B-B14F-4D97-AF65-F5344CB8AC3E}">
        <p14:creationId xmlns:p14="http://schemas.microsoft.com/office/powerpoint/2010/main" val="19536233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Vertical Text Placeholder 2">
            <a:extLst>
              <a:ext uri="{FF2B5EF4-FFF2-40B4-BE49-F238E27FC236}">
                <a16:creationId xmlns:a16="http://schemas.microsoft.com/office/drawing/2014/main" xmlns="" id="{20E7AAE2-4324-104C-BA88-420C8D42142C}"/>
              </a:ext>
            </a:extLst>
          </p:cNvPr>
          <p:cNvSpPr txBox="1">
            <a:spLocks/>
          </p:cNvSpPr>
          <p:nvPr/>
        </p:nvSpPr>
        <p:spPr>
          <a:xfrm>
            <a:off x="471427" y="418974"/>
            <a:ext cx="7719802" cy="64108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2200" b="1" dirty="0">
                <a:solidFill>
                  <a:srgbClr val="015378"/>
                </a:solidFill>
                <a:latin typeface="Gill Sans MT"/>
                <a:cs typeface="Gill Sans MT"/>
              </a:rPr>
              <a:t>Some basins and </a:t>
            </a:r>
            <a:r>
              <a:rPr lang="en-US" sz="2200" b="1" dirty="0" err="1">
                <a:solidFill>
                  <a:srgbClr val="015378"/>
                </a:solidFill>
                <a:latin typeface="Gill Sans MT"/>
                <a:cs typeface="Gill Sans MT"/>
              </a:rPr>
              <a:t>subbasins</a:t>
            </a:r>
            <a:r>
              <a:rPr lang="en-US" sz="2200" b="1" dirty="0">
                <a:solidFill>
                  <a:srgbClr val="015378"/>
                </a:solidFill>
                <a:latin typeface="Gill Sans MT"/>
                <a:cs typeface="Gill Sans MT"/>
              </a:rPr>
              <a:t> contain many GSAs:</a:t>
            </a:r>
          </a:p>
        </p:txBody>
      </p:sp>
      <p:sp>
        <p:nvSpPr>
          <p:cNvPr id="3" name="Rectangle 2">
            <a:extLst>
              <a:ext uri="{FF2B5EF4-FFF2-40B4-BE49-F238E27FC236}">
                <a16:creationId xmlns:a16="http://schemas.microsoft.com/office/drawing/2014/main" xmlns="" id="{A2F3797D-C3BE-5345-B8B5-122AE6777A1E}"/>
              </a:ext>
            </a:extLst>
          </p:cNvPr>
          <p:cNvSpPr/>
          <p:nvPr/>
        </p:nvSpPr>
        <p:spPr>
          <a:xfrm>
            <a:off x="6073125" y="2475591"/>
            <a:ext cx="2197589" cy="369332"/>
          </a:xfrm>
          <a:prstGeom prst="rect">
            <a:avLst/>
          </a:prstGeom>
        </p:spPr>
        <p:txBody>
          <a:bodyPr wrap="none">
            <a:spAutoFit/>
          </a:bodyPr>
          <a:lstStyle/>
          <a:p>
            <a:r>
              <a:rPr lang="en-US" dirty="0">
                <a:solidFill>
                  <a:srgbClr val="015378">
                    <a:alpha val="58000"/>
                  </a:srgbClr>
                </a:solidFill>
                <a:latin typeface="Gill Sans MT"/>
                <a:cs typeface="Gill Sans MT"/>
              </a:rPr>
              <a:t>(As of June 30, 2017) </a:t>
            </a:r>
          </a:p>
        </p:txBody>
      </p:sp>
      <p:sp>
        <p:nvSpPr>
          <p:cNvPr id="6" name="TextBox 5">
            <a:extLst>
              <a:ext uri="{FF2B5EF4-FFF2-40B4-BE49-F238E27FC236}">
                <a16:creationId xmlns:a16="http://schemas.microsoft.com/office/drawing/2014/main" xmlns="" id="{61AC4A08-5EDD-F54B-9C80-1E123B585B00}"/>
              </a:ext>
            </a:extLst>
          </p:cNvPr>
          <p:cNvSpPr txBox="1"/>
          <p:nvPr/>
        </p:nvSpPr>
        <p:spPr>
          <a:xfrm>
            <a:off x="3821451" y="6145786"/>
            <a:ext cx="2466061" cy="461665"/>
          </a:xfrm>
          <a:prstGeom prst="rect">
            <a:avLst/>
          </a:prstGeom>
          <a:noFill/>
        </p:spPr>
        <p:txBody>
          <a:bodyPr wrap="square" rtlCol="0">
            <a:spAutoFit/>
          </a:bodyPr>
          <a:lstStyle/>
          <a:p>
            <a:r>
              <a:rPr lang="en-US" sz="800" dirty="0">
                <a:solidFill>
                  <a:schemeClr val="bg1">
                    <a:lumMod val="65000"/>
                  </a:schemeClr>
                </a:solidFill>
              </a:rPr>
              <a:t>Conrad et al., Diverse stakeholders create collaborative, multilevel basin governance for groundwater sustainability (2018) (Figure 2)</a:t>
            </a:r>
          </a:p>
        </p:txBody>
      </p:sp>
      <p:grpSp>
        <p:nvGrpSpPr>
          <p:cNvPr id="5" name="Group 4">
            <a:extLst>
              <a:ext uri="{FF2B5EF4-FFF2-40B4-BE49-F238E27FC236}">
                <a16:creationId xmlns:a16="http://schemas.microsoft.com/office/drawing/2014/main" xmlns="" id="{E63EB53A-51FE-8045-93CA-769DC9936A78}"/>
              </a:ext>
            </a:extLst>
          </p:cNvPr>
          <p:cNvGrpSpPr/>
          <p:nvPr/>
        </p:nvGrpSpPr>
        <p:grpSpPr>
          <a:xfrm>
            <a:off x="811291" y="1142881"/>
            <a:ext cx="7661071" cy="5464570"/>
            <a:chOff x="811291" y="1142881"/>
            <a:chExt cx="7661071" cy="5464570"/>
          </a:xfrm>
        </p:grpSpPr>
        <p:pic>
          <p:nvPicPr>
            <p:cNvPr id="2" name="Picture 1">
              <a:extLst>
                <a:ext uri="{FF2B5EF4-FFF2-40B4-BE49-F238E27FC236}">
                  <a16:creationId xmlns:a16="http://schemas.microsoft.com/office/drawing/2014/main" xmlns="" id="{99CD00CB-E33E-9541-9DDB-1CD7F1F93BC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918554" y="1142881"/>
              <a:ext cx="4553808" cy="5464570"/>
            </a:xfrm>
            <a:prstGeom prst="rect">
              <a:avLst/>
            </a:prstGeom>
          </p:spPr>
        </p:pic>
        <p:pic>
          <p:nvPicPr>
            <p:cNvPr id="7" name="Picture 6">
              <a:extLst>
                <a:ext uri="{FF2B5EF4-FFF2-40B4-BE49-F238E27FC236}">
                  <a16:creationId xmlns:a16="http://schemas.microsoft.com/office/drawing/2014/main" xmlns="" id="{88242C13-1F19-7148-B2C8-D60527C3DAF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11291" y="2475591"/>
              <a:ext cx="2930667" cy="2513275"/>
            </a:xfrm>
            <a:prstGeom prst="rect">
              <a:avLst/>
            </a:prstGeom>
          </p:spPr>
        </p:pic>
        <p:sp>
          <p:nvSpPr>
            <p:cNvPr id="4" name="Freeform 3">
              <a:extLst>
                <a:ext uri="{FF2B5EF4-FFF2-40B4-BE49-F238E27FC236}">
                  <a16:creationId xmlns:a16="http://schemas.microsoft.com/office/drawing/2014/main" xmlns="" id="{A567DA03-2029-FF43-89D4-BD26261575F3}"/>
                </a:ext>
              </a:extLst>
            </p:cNvPr>
            <p:cNvSpPr/>
            <p:nvPr/>
          </p:nvSpPr>
          <p:spPr>
            <a:xfrm>
              <a:off x="2427611" y="2370966"/>
              <a:ext cx="2969777" cy="3544312"/>
            </a:xfrm>
            <a:custGeom>
              <a:avLst/>
              <a:gdLst>
                <a:gd name="connsiteX0" fmla="*/ 1521302 w 2969777"/>
                <a:gd name="connsiteY0" fmla="*/ 1278542 h 3544312"/>
                <a:gd name="connsiteX1" fmla="*/ 2670371 w 2969777"/>
                <a:gd name="connsiteY1" fmla="*/ 2354783 h 3544312"/>
                <a:gd name="connsiteX2" fmla="*/ 2969777 w 2969777"/>
                <a:gd name="connsiteY2" fmla="*/ 3180170 h 3544312"/>
                <a:gd name="connsiteX3" fmla="*/ 2751292 w 2969777"/>
                <a:gd name="connsiteY3" fmla="*/ 3544312 h 3544312"/>
                <a:gd name="connsiteX4" fmla="*/ 1270449 w 2969777"/>
                <a:gd name="connsiteY4" fmla="*/ 3536220 h 3544312"/>
                <a:gd name="connsiteX5" fmla="*/ 1238081 w 2969777"/>
                <a:gd name="connsiteY5" fmla="*/ 1351370 h 3544312"/>
                <a:gd name="connsiteX6" fmla="*/ 0 w 2969777"/>
                <a:gd name="connsiteY6" fmla="*/ 32369 h 3544312"/>
                <a:gd name="connsiteX7" fmla="*/ 1408014 w 2969777"/>
                <a:gd name="connsiteY7" fmla="*/ 0 h 3544312"/>
                <a:gd name="connsiteX8" fmla="*/ 1521302 w 2969777"/>
                <a:gd name="connsiteY8" fmla="*/ 1278542 h 3544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9777" h="3544312">
                  <a:moveTo>
                    <a:pt x="1521302" y="1278542"/>
                  </a:moveTo>
                  <a:lnTo>
                    <a:pt x="2670371" y="2354783"/>
                  </a:lnTo>
                  <a:lnTo>
                    <a:pt x="2969777" y="3180170"/>
                  </a:lnTo>
                  <a:lnTo>
                    <a:pt x="2751292" y="3544312"/>
                  </a:lnTo>
                  <a:lnTo>
                    <a:pt x="1270449" y="3536220"/>
                  </a:lnTo>
                  <a:lnTo>
                    <a:pt x="1238081" y="1351370"/>
                  </a:lnTo>
                  <a:lnTo>
                    <a:pt x="0" y="32369"/>
                  </a:lnTo>
                  <a:lnTo>
                    <a:pt x="1408014" y="0"/>
                  </a:lnTo>
                  <a:lnTo>
                    <a:pt x="1521302" y="1278542"/>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109165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2A0D2CA-F2DE-FC4E-B3B7-77CCDBFFE82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Rectangle 5">
            <a:extLst>
              <a:ext uri="{FF2B5EF4-FFF2-40B4-BE49-F238E27FC236}">
                <a16:creationId xmlns:a16="http://schemas.microsoft.com/office/drawing/2014/main" xmlns="" id="{0925BEF3-1FFD-B949-A48E-9E5F9788F7FF}"/>
              </a:ext>
            </a:extLst>
          </p:cNvPr>
          <p:cNvSpPr/>
          <p:nvPr/>
        </p:nvSpPr>
        <p:spPr>
          <a:xfrm>
            <a:off x="0" y="0"/>
            <a:ext cx="9144000" cy="6858000"/>
          </a:xfrm>
          <a:prstGeom prst="rect">
            <a:avLst/>
          </a:prstGeom>
          <a:solidFill>
            <a:schemeClr val="bg1">
              <a:alpha val="21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xmlns="" id="{81F1DD5B-95C8-684A-AB45-C1C2A50980A0}"/>
              </a:ext>
            </a:extLst>
          </p:cNvPr>
          <p:cNvSpPr>
            <a:spLocks noGrp="1"/>
          </p:cNvSpPr>
          <p:nvPr>
            <p:ph type="title"/>
          </p:nvPr>
        </p:nvSpPr>
        <p:spPr>
          <a:xfrm>
            <a:off x="592468" y="2071824"/>
            <a:ext cx="7972058" cy="822699"/>
          </a:xfrm>
        </p:spPr>
        <p:txBody>
          <a:bodyPr anchor="b">
            <a:noAutofit/>
          </a:bodyPr>
          <a:lstStyle/>
          <a:p>
            <a:r>
              <a:rPr lang="en-US" sz="3200" b="1" dirty="0">
                <a:solidFill>
                  <a:schemeClr val="bg1"/>
                </a:solidFill>
                <a:latin typeface="Gill Sans MT" panose="020B0502020104020203" pitchFamily="34" charset="77"/>
                <a:cs typeface="Calibri" panose="020F0502020204030204" pitchFamily="34" charset="0"/>
              </a:rPr>
              <a:t>AUDIENCE QUESTIONS</a:t>
            </a:r>
          </a:p>
        </p:txBody>
      </p:sp>
    </p:spTree>
    <p:extLst>
      <p:ext uri="{BB962C8B-B14F-4D97-AF65-F5344CB8AC3E}">
        <p14:creationId xmlns:p14="http://schemas.microsoft.com/office/powerpoint/2010/main" val="1145405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7C750C9F-993B-6342-B35D-FE4005405BE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9" name="Rectangle 18">
            <a:extLst>
              <a:ext uri="{FF2B5EF4-FFF2-40B4-BE49-F238E27FC236}">
                <a16:creationId xmlns:a16="http://schemas.microsoft.com/office/drawing/2014/main" xmlns="" id="{454E66A1-873A-ED42-951C-8FBC869F4F5A}"/>
              </a:ext>
            </a:extLst>
          </p:cNvPr>
          <p:cNvSpPr/>
          <p:nvPr/>
        </p:nvSpPr>
        <p:spPr>
          <a:xfrm>
            <a:off x="0" y="0"/>
            <a:ext cx="9144000" cy="6858000"/>
          </a:xfrm>
          <a:prstGeom prst="rect">
            <a:avLst/>
          </a:prstGeom>
          <a:solidFill>
            <a:schemeClr val="bg1">
              <a:alpha val="21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xmlns="" id="{81F1DD5B-95C8-684A-AB45-C1C2A50980A0}"/>
              </a:ext>
            </a:extLst>
          </p:cNvPr>
          <p:cNvSpPr>
            <a:spLocks noGrp="1"/>
          </p:cNvSpPr>
          <p:nvPr>
            <p:ph type="title"/>
          </p:nvPr>
        </p:nvSpPr>
        <p:spPr>
          <a:xfrm>
            <a:off x="592468" y="2071824"/>
            <a:ext cx="7972058" cy="822699"/>
          </a:xfrm>
        </p:spPr>
        <p:txBody>
          <a:bodyPr anchor="b">
            <a:noAutofit/>
          </a:bodyPr>
          <a:lstStyle/>
          <a:p>
            <a:r>
              <a:rPr lang="en-US" sz="3200" b="1" dirty="0">
                <a:solidFill>
                  <a:schemeClr val="bg1"/>
                </a:solidFill>
                <a:latin typeface="Gill Sans MT" panose="020B0502020104020203" pitchFamily="34" charset="77"/>
                <a:cs typeface="Calibri" panose="020F0502020204030204" pitchFamily="34" charset="0"/>
              </a:rPr>
              <a:t>INTRODUCTION</a:t>
            </a:r>
          </a:p>
        </p:txBody>
      </p:sp>
    </p:spTree>
    <p:extLst>
      <p:ext uri="{BB962C8B-B14F-4D97-AF65-F5344CB8AC3E}">
        <p14:creationId xmlns:p14="http://schemas.microsoft.com/office/powerpoint/2010/main" val="1029772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Pentagon 39">
            <a:extLst>
              <a:ext uri="{FF2B5EF4-FFF2-40B4-BE49-F238E27FC236}">
                <a16:creationId xmlns:a16="http://schemas.microsoft.com/office/drawing/2014/main" xmlns="" id="{08EC1775-DB05-D54C-8E2D-EF107D621B07}"/>
              </a:ext>
            </a:extLst>
          </p:cNvPr>
          <p:cNvSpPr/>
          <p:nvPr/>
        </p:nvSpPr>
        <p:spPr>
          <a:xfrm>
            <a:off x="1734159" y="4401263"/>
            <a:ext cx="6981374" cy="275934"/>
          </a:xfrm>
          <a:prstGeom prst="homePlate">
            <a:avLst/>
          </a:prstGeom>
          <a:solidFill>
            <a:srgbClr val="1B6689">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6">
                  <a:lumMod val="20000"/>
                  <a:lumOff val="80000"/>
                </a:schemeClr>
              </a:solidFill>
            </a:endParaRPr>
          </a:p>
        </p:txBody>
      </p:sp>
      <p:sp>
        <p:nvSpPr>
          <p:cNvPr id="39" name="Pentagon 38">
            <a:extLst>
              <a:ext uri="{FF2B5EF4-FFF2-40B4-BE49-F238E27FC236}">
                <a16:creationId xmlns:a16="http://schemas.microsoft.com/office/drawing/2014/main" xmlns="" id="{3BA9B5B5-29DD-0247-9E20-5E9F76AAC9CF}"/>
              </a:ext>
            </a:extLst>
          </p:cNvPr>
          <p:cNvSpPr/>
          <p:nvPr/>
        </p:nvSpPr>
        <p:spPr>
          <a:xfrm>
            <a:off x="1734159" y="4111219"/>
            <a:ext cx="6981374" cy="263998"/>
          </a:xfrm>
          <a:prstGeom prst="homePlate">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Chevron 28">
            <a:extLst>
              <a:ext uri="{FF2B5EF4-FFF2-40B4-BE49-F238E27FC236}">
                <a16:creationId xmlns:a16="http://schemas.microsoft.com/office/drawing/2014/main" xmlns="" id="{2F6AF866-1F69-EA4E-860F-25D8625BD803}"/>
              </a:ext>
            </a:extLst>
          </p:cNvPr>
          <p:cNvSpPr/>
          <p:nvPr/>
        </p:nvSpPr>
        <p:spPr>
          <a:xfrm>
            <a:off x="5307524" y="2288926"/>
            <a:ext cx="3408009" cy="1763919"/>
          </a:xfrm>
          <a:prstGeom prst="chevron">
            <a:avLst/>
          </a:prstGeom>
          <a:solidFill>
            <a:srgbClr val="015378"/>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Chevron 8">
            <a:extLst>
              <a:ext uri="{FF2B5EF4-FFF2-40B4-BE49-F238E27FC236}">
                <a16:creationId xmlns:a16="http://schemas.microsoft.com/office/drawing/2014/main" xmlns="" id="{2EDB041B-B492-AC46-92B1-C867076DE155}"/>
              </a:ext>
            </a:extLst>
          </p:cNvPr>
          <p:cNvSpPr/>
          <p:nvPr/>
        </p:nvSpPr>
        <p:spPr>
          <a:xfrm>
            <a:off x="1729033" y="2288926"/>
            <a:ext cx="2258077" cy="1763919"/>
          </a:xfrm>
          <a:prstGeom prst="chevron">
            <a:avLst/>
          </a:prstGeom>
          <a:solidFill>
            <a:srgbClr val="578BA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Pentagon 10">
            <a:extLst>
              <a:ext uri="{FF2B5EF4-FFF2-40B4-BE49-F238E27FC236}">
                <a16:creationId xmlns:a16="http://schemas.microsoft.com/office/drawing/2014/main" xmlns="" id="{9BA462F6-B80F-4D48-B22E-943525F2F0DB}"/>
              </a:ext>
            </a:extLst>
          </p:cNvPr>
          <p:cNvSpPr/>
          <p:nvPr/>
        </p:nvSpPr>
        <p:spPr>
          <a:xfrm>
            <a:off x="559446" y="2288926"/>
            <a:ext cx="1787245" cy="1763919"/>
          </a:xfrm>
          <a:prstGeom prst="homePlate">
            <a:avLst/>
          </a:prstGeom>
          <a:solidFill>
            <a:srgbClr val="8DAFC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A522A214-0FC7-844E-BDE0-DBFE619610B2}"/>
              </a:ext>
            </a:extLst>
          </p:cNvPr>
          <p:cNvSpPr/>
          <p:nvPr/>
        </p:nvSpPr>
        <p:spPr>
          <a:xfrm>
            <a:off x="1720941" y="4069029"/>
            <a:ext cx="1525538" cy="636072"/>
          </a:xfrm>
          <a:prstGeom prst="rect">
            <a:avLst/>
          </a:prstGeom>
        </p:spPr>
        <p:txBody>
          <a:bodyPr wrap="square">
            <a:spAutoFit/>
          </a:bodyPr>
          <a:lstStyle/>
          <a:p>
            <a:pPr>
              <a:spcBef>
                <a:spcPts val="0"/>
              </a:spcBef>
              <a:spcAft>
                <a:spcPts val="400"/>
              </a:spcAft>
              <a:tabLst>
                <a:tab pos="2112963" algn="l"/>
              </a:tabLst>
            </a:pPr>
            <a:r>
              <a:rPr lang="en-US" sz="1600" dirty="0">
                <a:solidFill>
                  <a:schemeClr val="accent2"/>
                </a:solidFill>
                <a:latin typeface="Gill Sans MT" panose="020B0502020104020203" pitchFamily="34" charset="77"/>
                <a:cs typeface="Gill Sans MT"/>
              </a:rPr>
              <a:t>by Jan. 31, </a:t>
            </a:r>
            <a:r>
              <a:rPr lang="en-US" sz="1600" b="1" dirty="0">
                <a:solidFill>
                  <a:schemeClr val="accent2"/>
                </a:solidFill>
                <a:latin typeface="Gill Sans MT" panose="020B0502020104020203" pitchFamily="34" charset="77"/>
                <a:cs typeface="Gill Sans MT"/>
              </a:rPr>
              <a:t>2020</a:t>
            </a:r>
          </a:p>
          <a:p>
            <a:pPr>
              <a:spcBef>
                <a:spcPts val="0"/>
              </a:spcBef>
              <a:spcAft>
                <a:spcPts val="400"/>
              </a:spcAft>
              <a:tabLst>
                <a:tab pos="2112963" algn="l"/>
              </a:tabLst>
            </a:pPr>
            <a:r>
              <a:rPr lang="en-US" sz="1600" dirty="0">
                <a:solidFill>
                  <a:srgbClr val="015378"/>
                </a:solidFill>
                <a:latin typeface="Gill Sans MT" panose="020B0502020104020203" pitchFamily="34" charset="77"/>
                <a:cs typeface="Gill Sans MT"/>
              </a:rPr>
              <a:t>or Jan. 31, </a:t>
            </a:r>
            <a:r>
              <a:rPr lang="en-US" sz="1600" b="1" dirty="0">
                <a:solidFill>
                  <a:srgbClr val="015378"/>
                </a:solidFill>
                <a:latin typeface="Gill Sans MT" panose="020B0502020104020203" pitchFamily="34" charset="77"/>
                <a:cs typeface="Gill Sans MT"/>
              </a:rPr>
              <a:t>2022</a:t>
            </a:r>
          </a:p>
        </p:txBody>
      </p:sp>
      <p:sp>
        <p:nvSpPr>
          <p:cNvPr id="16" name="Rectangle 15">
            <a:extLst>
              <a:ext uri="{FF2B5EF4-FFF2-40B4-BE49-F238E27FC236}">
                <a16:creationId xmlns:a16="http://schemas.microsoft.com/office/drawing/2014/main" xmlns="" id="{6158D326-B1CB-4948-8B2E-40250014A9A4}"/>
              </a:ext>
            </a:extLst>
          </p:cNvPr>
          <p:cNvSpPr/>
          <p:nvPr/>
        </p:nvSpPr>
        <p:spPr>
          <a:xfrm>
            <a:off x="829671" y="2845745"/>
            <a:ext cx="1015352" cy="646331"/>
          </a:xfrm>
          <a:prstGeom prst="rect">
            <a:avLst/>
          </a:prstGeom>
        </p:spPr>
        <p:txBody>
          <a:bodyPr wrap="square">
            <a:spAutoFit/>
          </a:bodyPr>
          <a:lstStyle/>
          <a:p>
            <a:pPr>
              <a:spcBef>
                <a:spcPts val="0"/>
              </a:spcBef>
              <a:spcAft>
                <a:spcPts val="1800"/>
              </a:spcAft>
              <a:tabLst>
                <a:tab pos="2112963" algn="l"/>
              </a:tabLst>
            </a:pPr>
            <a:r>
              <a:rPr lang="en-US" dirty="0">
                <a:solidFill>
                  <a:schemeClr val="bg1"/>
                </a:solidFill>
                <a:latin typeface="Gill Sans MT" panose="020B0502020104020203" pitchFamily="34" charset="77"/>
                <a:cs typeface="Gill Sans MT"/>
              </a:rPr>
              <a:t>FORM GSA(S)</a:t>
            </a:r>
          </a:p>
        </p:txBody>
      </p:sp>
      <p:sp>
        <p:nvSpPr>
          <p:cNvPr id="17" name="Rectangle 16">
            <a:extLst>
              <a:ext uri="{FF2B5EF4-FFF2-40B4-BE49-F238E27FC236}">
                <a16:creationId xmlns:a16="http://schemas.microsoft.com/office/drawing/2014/main" xmlns="" id="{0FA195B9-230E-EB49-907E-0CED7030812F}"/>
              </a:ext>
            </a:extLst>
          </p:cNvPr>
          <p:cNvSpPr/>
          <p:nvPr/>
        </p:nvSpPr>
        <p:spPr>
          <a:xfrm>
            <a:off x="2455811" y="2845746"/>
            <a:ext cx="1405092" cy="646331"/>
          </a:xfrm>
          <a:prstGeom prst="rect">
            <a:avLst/>
          </a:prstGeom>
        </p:spPr>
        <p:txBody>
          <a:bodyPr wrap="square">
            <a:spAutoFit/>
          </a:bodyPr>
          <a:lstStyle/>
          <a:p>
            <a:pPr algn="ctr">
              <a:spcBef>
                <a:spcPts val="0"/>
              </a:spcBef>
              <a:spcAft>
                <a:spcPts val="1800"/>
              </a:spcAft>
              <a:tabLst>
                <a:tab pos="2112963" algn="l"/>
              </a:tabLst>
            </a:pPr>
            <a:r>
              <a:rPr lang="en-US" dirty="0">
                <a:solidFill>
                  <a:schemeClr val="bg1"/>
                </a:solidFill>
                <a:latin typeface="Gill Sans MT" panose="020B0502020104020203" pitchFamily="34" charset="77"/>
              </a:rPr>
              <a:t>ADOPT</a:t>
            </a:r>
            <a:r>
              <a:rPr lang="en-US" dirty="0">
                <a:solidFill>
                  <a:srgbClr val="015378">
                    <a:alpha val="63000"/>
                  </a:srgbClr>
                </a:solidFill>
                <a:latin typeface="Gill Sans MT" panose="020B0502020104020203" pitchFamily="34" charset="77"/>
                <a:cs typeface="Gill Sans MT"/>
              </a:rPr>
              <a:t>      </a:t>
            </a:r>
            <a:r>
              <a:rPr lang="en-US" dirty="0">
                <a:solidFill>
                  <a:schemeClr val="bg1"/>
                </a:solidFill>
                <a:latin typeface="Gill Sans MT" panose="020B0502020104020203" pitchFamily="34" charset="77"/>
              </a:rPr>
              <a:t>PLAN(S)</a:t>
            </a:r>
          </a:p>
        </p:txBody>
      </p:sp>
      <p:sp>
        <p:nvSpPr>
          <p:cNvPr id="18" name="Rectangle 17">
            <a:extLst>
              <a:ext uri="{FF2B5EF4-FFF2-40B4-BE49-F238E27FC236}">
                <a16:creationId xmlns:a16="http://schemas.microsoft.com/office/drawing/2014/main" xmlns="" id="{071DBB1E-269C-4542-855F-440ACC61BC0D}"/>
              </a:ext>
            </a:extLst>
          </p:cNvPr>
          <p:cNvSpPr/>
          <p:nvPr/>
        </p:nvSpPr>
        <p:spPr>
          <a:xfrm>
            <a:off x="6012794" y="2845746"/>
            <a:ext cx="2517987" cy="646331"/>
          </a:xfrm>
          <a:prstGeom prst="rect">
            <a:avLst/>
          </a:prstGeom>
        </p:spPr>
        <p:txBody>
          <a:bodyPr wrap="square">
            <a:spAutoFit/>
          </a:bodyPr>
          <a:lstStyle/>
          <a:p>
            <a:pPr algn="ctr">
              <a:spcBef>
                <a:spcPts val="0"/>
              </a:spcBef>
              <a:spcAft>
                <a:spcPts val="1800"/>
              </a:spcAft>
              <a:tabLst>
                <a:tab pos="2112963" algn="l"/>
              </a:tabLst>
            </a:pPr>
            <a:r>
              <a:rPr lang="en-US" dirty="0">
                <a:solidFill>
                  <a:schemeClr val="bg1"/>
                </a:solidFill>
                <a:latin typeface="Gill Sans MT" panose="020B0502020104020203" pitchFamily="34" charset="77"/>
              </a:rPr>
              <a:t>ACHIEVE      </a:t>
            </a:r>
            <a:br>
              <a:rPr lang="en-US" dirty="0">
                <a:solidFill>
                  <a:schemeClr val="bg1"/>
                </a:solidFill>
                <a:latin typeface="Gill Sans MT" panose="020B0502020104020203" pitchFamily="34" charset="77"/>
              </a:rPr>
            </a:br>
            <a:r>
              <a:rPr lang="en-US" dirty="0">
                <a:solidFill>
                  <a:schemeClr val="bg1"/>
                </a:solidFill>
                <a:latin typeface="Gill Sans MT" panose="020B0502020104020203" pitchFamily="34" charset="77"/>
              </a:rPr>
              <a:t>SUSTAINABILITY</a:t>
            </a:r>
          </a:p>
        </p:txBody>
      </p:sp>
      <p:sp>
        <p:nvSpPr>
          <p:cNvPr id="22" name="Rectangle 21">
            <a:extLst>
              <a:ext uri="{FF2B5EF4-FFF2-40B4-BE49-F238E27FC236}">
                <a16:creationId xmlns:a16="http://schemas.microsoft.com/office/drawing/2014/main" xmlns="" id="{F6CBA8C0-FA23-1740-9DEF-01928AAD976C}"/>
              </a:ext>
            </a:extLst>
          </p:cNvPr>
          <p:cNvSpPr/>
          <p:nvPr/>
        </p:nvSpPr>
        <p:spPr>
          <a:xfrm>
            <a:off x="471427" y="4052845"/>
            <a:ext cx="1074152" cy="584775"/>
          </a:xfrm>
          <a:prstGeom prst="rect">
            <a:avLst/>
          </a:prstGeom>
        </p:spPr>
        <p:txBody>
          <a:bodyPr wrap="square">
            <a:spAutoFit/>
          </a:bodyPr>
          <a:lstStyle/>
          <a:p>
            <a:pPr>
              <a:spcBef>
                <a:spcPts val="0"/>
              </a:spcBef>
              <a:spcAft>
                <a:spcPts val="600"/>
              </a:spcAft>
              <a:tabLst>
                <a:tab pos="2112963" algn="l"/>
              </a:tabLst>
            </a:pPr>
            <a:r>
              <a:rPr lang="en-US" sz="1600" dirty="0">
                <a:solidFill>
                  <a:srgbClr val="015378"/>
                </a:solidFill>
                <a:latin typeface="Gill Sans MT" panose="020B0502020104020203" pitchFamily="34" charset="77"/>
                <a:cs typeface="Gill Sans MT"/>
              </a:rPr>
              <a:t>by June 30, </a:t>
            </a:r>
            <a:r>
              <a:rPr lang="en-US" sz="1600" b="1" dirty="0">
                <a:solidFill>
                  <a:srgbClr val="015378"/>
                </a:solidFill>
                <a:latin typeface="Gill Sans MT" panose="020B0502020104020203" pitchFamily="34" charset="77"/>
                <a:cs typeface="Gill Sans MT"/>
              </a:rPr>
              <a:t>2017</a:t>
            </a:r>
            <a:endParaRPr lang="en-US" sz="1600" b="1" dirty="0">
              <a:solidFill>
                <a:srgbClr val="015378"/>
              </a:solidFill>
              <a:latin typeface="Gill Sans MT Condensed" panose="020B0506020104020203" pitchFamily="34" charset="77"/>
              <a:cs typeface="Gill Sans MT"/>
            </a:endParaRPr>
          </a:p>
        </p:txBody>
      </p:sp>
      <p:sp>
        <p:nvSpPr>
          <p:cNvPr id="23" name="Rectangle 22">
            <a:extLst>
              <a:ext uri="{FF2B5EF4-FFF2-40B4-BE49-F238E27FC236}">
                <a16:creationId xmlns:a16="http://schemas.microsoft.com/office/drawing/2014/main" xmlns="" id="{96EDE792-AAFE-8D4F-8615-73BAE94A5608}"/>
              </a:ext>
            </a:extLst>
          </p:cNvPr>
          <p:cNvSpPr/>
          <p:nvPr/>
        </p:nvSpPr>
        <p:spPr>
          <a:xfrm>
            <a:off x="5214051" y="4075263"/>
            <a:ext cx="1648761" cy="636072"/>
          </a:xfrm>
          <a:prstGeom prst="rect">
            <a:avLst/>
          </a:prstGeom>
        </p:spPr>
        <p:txBody>
          <a:bodyPr wrap="square">
            <a:spAutoFit/>
          </a:bodyPr>
          <a:lstStyle/>
          <a:p>
            <a:pPr>
              <a:spcBef>
                <a:spcPts val="0"/>
              </a:spcBef>
              <a:spcAft>
                <a:spcPts val="400"/>
              </a:spcAft>
              <a:tabLst>
                <a:tab pos="2112963" algn="l"/>
              </a:tabLst>
            </a:pPr>
            <a:r>
              <a:rPr lang="en-US" sz="1600" dirty="0">
                <a:solidFill>
                  <a:schemeClr val="accent2"/>
                </a:solidFill>
                <a:latin typeface="Gill Sans MT" panose="020B0502020104020203" pitchFamily="34" charset="77"/>
                <a:cs typeface="Gill Sans MT"/>
              </a:rPr>
              <a:t>by Jan. 31, </a:t>
            </a:r>
            <a:r>
              <a:rPr lang="en-US" sz="1600" b="1" dirty="0">
                <a:solidFill>
                  <a:schemeClr val="accent2"/>
                </a:solidFill>
                <a:latin typeface="Gill Sans MT" panose="020B0502020104020203" pitchFamily="34" charset="77"/>
                <a:cs typeface="Gill Sans MT"/>
              </a:rPr>
              <a:t>2040</a:t>
            </a:r>
            <a:endParaRPr lang="en-US" sz="1600" b="1" dirty="0">
              <a:solidFill>
                <a:srgbClr val="015378"/>
              </a:solidFill>
              <a:latin typeface="Gill Sans MT" panose="020B0502020104020203" pitchFamily="34" charset="77"/>
              <a:cs typeface="Gill Sans MT"/>
            </a:endParaRPr>
          </a:p>
          <a:p>
            <a:pPr>
              <a:spcBef>
                <a:spcPts val="0"/>
              </a:spcBef>
              <a:spcAft>
                <a:spcPts val="400"/>
              </a:spcAft>
              <a:tabLst>
                <a:tab pos="2112963" algn="l"/>
              </a:tabLst>
            </a:pPr>
            <a:r>
              <a:rPr lang="en-US" sz="1600" dirty="0">
                <a:solidFill>
                  <a:srgbClr val="015378"/>
                </a:solidFill>
                <a:latin typeface="Gill Sans MT" panose="020B0502020104020203" pitchFamily="34" charset="77"/>
                <a:cs typeface="Gill Sans MT"/>
              </a:rPr>
              <a:t>or Jan. 31, </a:t>
            </a:r>
            <a:r>
              <a:rPr lang="en-US" sz="1600" b="1" dirty="0">
                <a:solidFill>
                  <a:srgbClr val="015378"/>
                </a:solidFill>
                <a:latin typeface="Gill Sans MT" panose="020B0502020104020203" pitchFamily="34" charset="77"/>
                <a:cs typeface="Gill Sans MT"/>
              </a:rPr>
              <a:t>2042</a:t>
            </a:r>
          </a:p>
        </p:txBody>
      </p:sp>
      <p:sp>
        <p:nvSpPr>
          <p:cNvPr id="30" name="Vertical Text Placeholder 2">
            <a:extLst>
              <a:ext uri="{FF2B5EF4-FFF2-40B4-BE49-F238E27FC236}">
                <a16:creationId xmlns:a16="http://schemas.microsoft.com/office/drawing/2014/main" xmlns="" id="{4C9A9C79-1561-2549-99E0-D1D0574A2A3A}"/>
              </a:ext>
            </a:extLst>
          </p:cNvPr>
          <p:cNvSpPr txBox="1">
            <a:spLocks/>
          </p:cNvSpPr>
          <p:nvPr/>
        </p:nvSpPr>
        <p:spPr>
          <a:xfrm>
            <a:off x="471427" y="418974"/>
            <a:ext cx="7719802" cy="52152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2200" b="1" dirty="0">
                <a:solidFill>
                  <a:srgbClr val="015378"/>
                </a:solidFill>
                <a:latin typeface="Gill Sans MT"/>
                <a:cs typeface="Gill Sans MT"/>
              </a:rPr>
              <a:t>Milestones for local implementers under SGMA:</a:t>
            </a:r>
          </a:p>
        </p:txBody>
      </p:sp>
      <p:sp>
        <p:nvSpPr>
          <p:cNvPr id="33" name="Chevron 32">
            <a:extLst>
              <a:ext uri="{FF2B5EF4-FFF2-40B4-BE49-F238E27FC236}">
                <a16:creationId xmlns:a16="http://schemas.microsoft.com/office/drawing/2014/main" xmlns="" id="{3F87B94B-C48C-B44C-B827-2E6456EC83A7}"/>
              </a:ext>
            </a:extLst>
          </p:cNvPr>
          <p:cNvSpPr/>
          <p:nvPr/>
        </p:nvSpPr>
        <p:spPr>
          <a:xfrm>
            <a:off x="3276181" y="2281763"/>
            <a:ext cx="2736613" cy="1763919"/>
          </a:xfrm>
          <a:prstGeom prst="chevron">
            <a:avLst/>
          </a:prstGeom>
          <a:solidFill>
            <a:srgbClr val="1B668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a:extLst>
              <a:ext uri="{FF2B5EF4-FFF2-40B4-BE49-F238E27FC236}">
                <a16:creationId xmlns:a16="http://schemas.microsoft.com/office/drawing/2014/main" xmlns="" id="{A1B7C2C1-FD37-FD42-92F7-DFB7C00A3594}"/>
              </a:ext>
            </a:extLst>
          </p:cNvPr>
          <p:cNvSpPr/>
          <p:nvPr/>
        </p:nvSpPr>
        <p:spPr>
          <a:xfrm>
            <a:off x="4116700" y="2845744"/>
            <a:ext cx="1649515" cy="646331"/>
          </a:xfrm>
          <a:prstGeom prst="rect">
            <a:avLst/>
          </a:prstGeom>
        </p:spPr>
        <p:txBody>
          <a:bodyPr wrap="square">
            <a:spAutoFit/>
          </a:bodyPr>
          <a:lstStyle/>
          <a:p>
            <a:pPr algn="ctr">
              <a:spcBef>
                <a:spcPts val="0"/>
              </a:spcBef>
              <a:spcAft>
                <a:spcPts val="1800"/>
              </a:spcAft>
              <a:tabLst>
                <a:tab pos="2112963" algn="l"/>
              </a:tabLst>
            </a:pPr>
            <a:r>
              <a:rPr lang="en-US" dirty="0">
                <a:solidFill>
                  <a:schemeClr val="bg1"/>
                </a:solidFill>
                <a:latin typeface="Gill Sans MT" panose="020B0502020104020203" pitchFamily="34" charset="77"/>
              </a:rPr>
              <a:t>IMPLEMENT</a:t>
            </a:r>
            <a:r>
              <a:rPr lang="en-US" dirty="0">
                <a:solidFill>
                  <a:srgbClr val="015378">
                    <a:alpha val="63000"/>
                  </a:srgbClr>
                </a:solidFill>
                <a:latin typeface="Gill Sans MT" panose="020B0502020104020203" pitchFamily="34" charset="77"/>
                <a:cs typeface="Gill Sans MT"/>
              </a:rPr>
              <a:t> </a:t>
            </a:r>
            <a:r>
              <a:rPr lang="en-US" dirty="0">
                <a:solidFill>
                  <a:schemeClr val="bg1"/>
                </a:solidFill>
                <a:latin typeface="Gill Sans MT" panose="020B0502020104020203" pitchFamily="34" charset="77"/>
              </a:rPr>
              <a:t>PLAN(S)</a:t>
            </a:r>
          </a:p>
        </p:txBody>
      </p:sp>
      <p:sp>
        <p:nvSpPr>
          <p:cNvPr id="35" name="Freeform 34">
            <a:extLst>
              <a:ext uri="{FF2B5EF4-FFF2-40B4-BE49-F238E27FC236}">
                <a16:creationId xmlns:a16="http://schemas.microsoft.com/office/drawing/2014/main" xmlns="" id="{59896B13-9F76-C147-8B84-D3D06D7276F5}"/>
              </a:ext>
            </a:extLst>
          </p:cNvPr>
          <p:cNvSpPr/>
          <p:nvPr/>
        </p:nvSpPr>
        <p:spPr>
          <a:xfrm>
            <a:off x="1586040" y="2281955"/>
            <a:ext cx="890124" cy="2613728"/>
          </a:xfrm>
          <a:custGeom>
            <a:avLst/>
            <a:gdLst>
              <a:gd name="connsiteX0" fmla="*/ 8092 w 890124"/>
              <a:gd name="connsiteY0" fmla="*/ 0 h 2395243"/>
              <a:gd name="connsiteX1" fmla="*/ 890124 w 890124"/>
              <a:gd name="connsiteY1" fmla="*/ 890124 h 2395243"/>
              <a:gd name="connsiteX2" fmla="*/ 0 w 890124"/>
              <a:gd name="connsiteY2" fmla="*/ 1772156 h 2395243"/>
              <a:gd name="connsiteX3" fmla="*/ 0 w 890124"/>
              <a:gd name="connsiteY3" fmla="*/ 2395243 h 2395243"/>
              <a:gd name="connsiteX4" fmla="*/ 0 w 890124"/>
              <a:gd name="connsiteY4" fmla="*/ 2395243 h 2395243"/>
              <a:gd name="connsiteX0" fmla="*/ 8092 w 890124"/>
              <a:gd name="connsiteY0" fmla="*/ 0 h 2613728"/>
              <a:gd name="connsiteX1" fmla="*/ 890124 w 890124"/>
              <a:gd name="connsiteY1" fmla="*/ 890124 h 2613728"/>
              <a:gd name="connsiteX2" fmla="*/ 0 w 890124"/>
              <a:gd name="connsiteY2" fmla="*/ 1772156 h 2613728"/>
              <a:gd name="connsiteX3" fmla="*/ 0 w 890124"/>
              <a:gd name="connsiteY3" fmla="*/ 2395243 h 2613728"/>
              <a:gd name="connsiteX4" fmla="*/ 0 w 890124"/>
              <a:gd name="connsiteY4" fmla="*/ 2613728 h 2613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124" h="2613728">
                <a:moveTo>
                  <a:pt x="8092" y="0"/>
                </a:moveTo>
                <a:lnTo>
                  <a:pt x="890124" y="890124"/>
                </a:lnTo>
                <a:lnTo>
                  <a:pt x="0" y="1772156"/>
                </a:lnTo>
                <a:lnTo>
                  <a:pt x="0" y="2395243"/>
                </a:lnTo>
                <a:lnTo>
                  <a:pt x="0" y="2613728"/>
                </a:lnTo>
              </a:path>
            </a:pathLst>
          </a:custGeom>
          <a:noFill/>
          <a:ln w="34925">
            <a:solidFill>
              <a:srgbClr val="00B05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D579"/>
              </a:solidFill>
            </a:endParaRPr>
          </a:p>
        </p:txBody>
      </p:sp>
      <p:sp>
        <p:nvSpPr>
          <p:cNvPr id="36" name="TextBox 35">
            <a:extLst>
              <a:ext uri="{FF2B5EF4-FFF2-40B4-BE49-F238E27FC236}">
                <a16:creationId xmlns:a16="http://schemas.microsoft.com/office/drawing/2014/main" xmlns="" id="{D8A0C152-1739-BA40-96A9-30176AF6827F}"/>
              </a:ext>
            </a:extLst>
          </p:cNvPr>
          <p:cNvSpPr txBox="1"/>
          <p:nvPr/>
        </p:nvSpPr>
        <p:spPr>
          <a:xfrm>
            <a:off x="958906" y="4843103"/>
            <a:ext cx="1173346" cy="369332"/>
          </a:xfrm>
          <a:prstGeom prst="rect">
            <a:avLst/>
          </a:prstGeom>
          <a:noFill/>
        </p:spPr>
        <p:txBody>
          <a:bodyPr wrap="square" rtlCol="0">
            <a:spAutoFit/>
          </a:bodyPr>
          <a:lstStyle/>
          <a:p>
            <a:pPr algn="ctr"/>
            <a:r>
              <a:rPr lang="en-US" dirty="0">
                <a:solidFill>
                  <a:srgbClr val="00B050"/>
                </a:solidFill>
                <a:latin typeface="Gill Sans MT" panose="020B0502020104020203" pitchFamily="34" charset="77"/>
              </a:rPr>
              <a:t>TODAY</a:t>
            </a:r>
          </a:p>
        </p:txBody>
      </p:sp>
      <p:sp>
        <p:nvSpPr>
          <p:cNvPr id="41" name="TextBox 40">
            <a:extLst>
              <a:ext uri="{FF2B5EF4-FFF2-40B4-BE49-F238E27FC236}">
                <a16:creationId xmlns:a16="http://schemas.microsoft.com/office/drawing/2014/main" xmlns="" id="{073C45CE-2372-F746-A8CC-237BBF9E4BEF}"/>
              </a:ext>
            </a:extLst>
          </p:cNvPr>
          <p:cNvSpPr txBox="1"/>
          <p:nvPr/>
        </p:nvSpPr>
        <p:spPr>
          <a:xfrm>
            <a:off x="6664883" y="4148091"/>
            <a:ext cx="2002098" cy="515526"/>
          </a:xfrm>
          <a:prstGeom prst="rect">
            <a:avLst/>
          </a:prstGeom>
          <a:noFill/>
        </p:spPr>
        <p:txBody>
          <a:bodyPr wrap="square" rtlCol="0">
            <a:spAutoFit/>
          </a:bodyPr>
          <a:lstStyle/>
          <a:p>
            <a:pPr algn="r">
              <a:lnSpc>
                <a:spcPts val="1000"/>
              </a:lnSpc>
              <a:spcAft>
                <a:spcPts val="1200"/>
              </a:spcAft>
            </a:pPr>
            <a:r>
              <a:rPr lang="en-US" sz="900" dirty="0">
                <a:solidFill>
                  <a:schemeClr val="accent2"/>
                </a:solidFill>
                <a:latin typeface="Gill Sans MT" panose="020B0502020104020203" pitchFamily="34" charset="77"/>
              </a:rPr>
              <a:t>Critically </a:t>
            </a:r>
            <a:r>
              <a:rPr lang="en-US" sz="900" dirty="0" err="1">
                <a:solidFill>
                  <a:schemeClr val="accent2"/>
                </a:solidFill>
                <a:latin typeface="Gill Sans MT" panose="020B0502020104020203" pitchFamily="34" charset="77"/>
              </a:rPr>
              <a:t>overdrafted</a:t>
            </a:r>
            <a:r>
              <a:rPr lang="en-US" sz="900" dirty="0">
                <a:solidFill>
                  <a:schemeClr val="accent2"/>
                </a:solidFill>
                <a:latin typeface="Gill Sans MT" panose="020B0502020104020203" pitchFamily="34" charset="77"/>
              </a:rPr>
              <a:t> basin</a:t>
            </a:r>
          </a:p>
          <a:p>
            <a:pPr algn="r">
              <a:lnSpc>
                <a:spcPts val="1000"/>
              </a:lnSpc>
              <a:spcAft>
                <a:spcPts val="1200"/>
              </a:spcAft>
            </a:pPr>
            <a:r>
              <a:rPr lang="en-US" sz="900" dirty="0">
                <a:solidFill>
                  <a:srgbClr val="015378"/>
                </a:solidFill>
                <a:latin typeface="Gill Sans MT" panose="020B0502020104020203" pitchFamily="34" charset="77"/>
              </a:rPr>
              <a:t>Other medium- or high-priority basin</a:t>
            </a:r>
          </a:p>
        </p:txBody>
      </p:sp>
    </p:spTree>
    <p:extLst>
      <p:ext uri="{BB962C8B-B14F-4D97-AF65-F5344CB8AC3E}">
        <p14:creationId xmlns:p14="http://schemas.microsoft.com/office/powerpoint/2010/main" val="517658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094341" y="1401255"/>
            <a:ext cx="2320498" cy="1107996"/>
          </a:xfrm>
          <a:prstGeom prst="rect">
            <a:avLst/>
          </a:prstGeom>
          <a:noFill/>
        </p:spPr>
        <p:txBody>
          <a:bodyPr wrap="square" rtlCol="0">
            <a:spAutoFit/>
          </a:bodyPr>
          <a:lstStyle/>
          <a:p>
            <a:pPr marL="342900" indent="-342900">
              <a:spcAft>
                <a:spcPts val="5400"/>
              </a:spcAft>
              <a:buFont typeface="Arial" panose="020B0604020202020204" pitchFamily="34" charset="0"/>
              <a:buChar char="•"/>
            </a:pPr>
            <a:r>
              <a:rPr lang="en-US" sz="2200" dirty="0">
                <a:solidFill>
                  <a:srgbClr val="015378"/>
                </a:solidFill>
                <a:latin typeface="Gill Sans MT" charset="0"/>
                <a:ea typeface="Gill Sans MT" charset="0"/>
                <a:cs typeface="Gill Sans MT" charset="0"/>
              </a:rPr>
              <a:t>Many potential governance options, e.g.,</a:t>
            </a:r>
          </a:p>
        </p:txBody>
      </p:sp>
      <p:pic>
        <p:nvPicPr>
          <p:cNvPr id="38" name="Picture 37">
            <a:extLst>
              <a:ext uri="{FF2B5EF4-FFF2-40B4-BE49-F238E27FC236}">
                <a16:creationId xmlns:a16="http://schemas.microsoft.com/office/drawing/2014/main" xmlns="" id="{F695C40C-F8A4-2C45-A1B2-62336F5C7D0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424850" y="1272145"/>
            <a:ext cx="5077170" cy="1640988"/>
          </a:xfrm>
          <a:prstGeom prst="rect">
            <a:avLst/>
          </a:prstGeom>
        </p:spPr>
      </p:pic>
      <p:sp>
        <p:nvSpPr>
          <p:cNvPr id="2" name="TextBox 1">
            <a:extLst>
              <a:ext uri="{FF2B5EF4-FFF2-40B4-BE49-F238E27FC236}">
                <a16:creationId xmlns:a16="http://schemas.microsoft.com/office/drawing/2014/main" xmlns="" id="{492D2550-E9F8-DF46-9231-06255875955B}"/>
              </a:ext>
            </a:extLst>
          </p:cNvPr>
          <p:cNvSpPr txBox="1"/>
          <p:nvPr/>
        </p:nvSpPr>
        <p:spPr>
          <a:xfrm>
            <a:off x="5956554" y="2913133"/>
            <a:ext cx="2656720" cy="215444"/>
          </a:xfrm>
          <a:prstGeom prst="rect">
            <a:avLst/>
          </a:prstGeom>
          <a:noFill/>
        </p:spPr>
        <p:txBody>
          <a:bodyPr wrap="square" rtlCol="0">
            <a:spAutoFit/>
          </a:bodyPr>
          <a:lstStyle/>
          <a:p>
            <a:pPr algn="r"/>
            <a:r>
              <a:rPr lang="en-US" sz="800" dirty="0">
                <a:solidFill>
                  <a:schemeClr val="bg1">
                    <a:lumMod val="65000"/>
                  </a:schemeClr>
                </a:solidFill>
              </a:rPr>
              <a:t>DWR, GSP Emergency Regulations Guide (2016) (Figure 5)</a:t>
            </a:r>
          </a:p>
        </p:txBody>
      </p:sp>
      <p:sp>
        <p:nvSpPr>
          <p:cNvPr id="41" name="Vertical Text Placeholder 2">
            <a:extLst>
              <a:ext uri="{FF2B5EF4-FFF2-40B4-BE49-F238E27FC236}">
                <a16:creationId xmlns:a16="http://schemas.microsoft.com/office/drawing/2014/main" xmlns="" id="{671AA99B-E3EF-F943-A64E-1B74968EDE74}"/>
              </a:ext>
            </a:extLst>
          </p:cNvPr>
          <p:cNvSpPr txBox="1">
            <a:spLocks/>
          </p:cNvSpPr>
          <p:nvPr/>
        </p:nvSpPr>
        <p:spPr>
          <a:xfrm>
            <a:off x="471427" y="418974"/>
            <a:ext cx="7719802" cy="52152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2200" b="1" dirty="0">
                <a:solidFill>
                  <a:srgbClr val="015378"/>
                </a:solidFill>
                <a:latin typeface="Gill Sans MT"/>
                <a:cs typeface="Gill Sans MT"/>
              </a:rPr>
              <a:t>SGMA provides a lot of flexibility:</a:t>
            </a:r>
          </a:p>
        </p:txBody>
      </p:sp>
      <p:sp>
        <p:nvSpPr>
          <p:cNvPr id="55" name="TextBox 54">
            <a:extLst>
              <a:ext uri="{FF2B5EF4-FFF2-40B4-BE49-F238E27FC236}">
                <a16:creationId xmlns:a16="http://schemas.microsoft.com/office/drawing/2014/main" xmlns="" id="{BAE247CF-3132-0147-AC6D-7FDB972EE3FF}"/>
              </a:ext>
            </a:extLst>
          </p:cNvPr>
          <p:cNvSpPr txBox="1"/>
          <p:nvPr/>
        </p:nvSpPr>
        <p:spPr>
          <a:xfrm>
            <a:off x="1094341" y="3659783"/>
            <a:ext cx="2320498" cy="1107996"/>
          </a:xfrm>
          <a:prstGeom prst="rect">
            <a:avLst/>
          </a:prstGeom>
          <a:noFill/>
        </p:spPr>
        <p:txBody>
          <a:bodyPr wrap="square" rtlCol="0">
            <a:spAutoFit/>
          </a:bodyPr>
          <a:lstStyle/>
          <a:p>
            <a:pPr marL="342900" indent="-342900">
              <a:spcAft>
                <a:spcPts val="5400"/>
              </a:spcAft>
              <a:buFont typeface="Arial" panose="020B0604020202020204" pitchFamily="34" charset="0"/>
              <a:buChar char="•"/>
            </a:pPr>
            <a:r>
              <a:rPr lang="en-US" sz="2200" dirty="0">
                <a:solidFill>
                  <a:srgbClr val="015378"/>
                </a:solidFill>
                <a:latin typeface="Gill Sans MT" charset="0"/>
                <a:ea typeface="Gill Sans MT" charset="0"/>
                <a:cs typeface="Gill Sans MT" charset="0"/>
              </a:rPr>
              <a:t>Many potential management options, e.g.,</a:t>
            </a:r>
          </a:p>
        </p:txBody>
      </p:sp>
      <p:sp>
        <p:nvSpPr>
          <p:cNvPr id="11" name="TextBox 10">
            <a:extLst>
              <a:ext uri="{FF2B5EF4-FFF2-40B4-BE49-F238E27FC236}">
                <a16:creationId xmlns:a16="http://schemas.microsoft.com/office/drawing/2014/main" xmlns="" id="{9D1DD65D-410A-2B41-9072-5C4ED6725846}"/>
              </a:ext>
            </a:extLst>
          </p:cNvPr>
          <p:cNvSpPr txBox="1"/>
          <p:nvPr/>
        </p:nvSpPr>
        <p:spPr>
          <a:xfrm>
            <a:off x="3861186" y="3882079"/>
            <a:ext cx="2368466" cy="2407775"/>
          </a:xfrm>
          <a:prstGeom prst="rect">
            <a:avLst/>
          </a:prstGeom>
          <a:noFill/>
        </p:spPr>
        <p:txBody>
          <a:bodyPr wrap="square" rtlCol="0">
            <a:spAutoFit/>
          </a:bodyPr>
          <a:lstStyle/>
          <a:p>
            <a:pPr marL="285750" indent="-166688">
              <a:lnSpc>
                <a:spcPts val="1480"/>
              </a:lnSpc>
              <a:spcAft>
                <a:spcPts val="600"/>
              </a:spcAft>
              <a:buFont typeface="Arial" panose="020B0604020202020204" pitchFamily="34" charset="0"/>
              <a:buChar char="•"/>
            </a:pPr>
            <a:r>
              <a:rPr lang="en-US" sz="1600" dirty="0">
                <a:solidFill>
                  <a:srgbClr val="578BA5"/>
                </a:solidFill>
                <a:latin typeface="Gill Sans MT Condensed" panose="020B0506020104020203" pitchFamily="34" charset="77"/>
              </a:rPr>
              <a:t>Well spacing requirements</a:t>
            </a:r>
          </a:p>
          <a:p>
            <a:pPr marL="285750" indent="-166688">
              <a:lnSpc>
                <a:spcPts val="1480"/>
              </a:lnSpc>
              <a:spcAft>
                <a:spcPts val="600"/>
              </a:spcAft>
              <a:buFont typeface="Arial" panose="020B0604020202020204" pitchFamily="34" charset="0"/>
              <a:buChar char="•"/>
            </a:pPr>
            <a:r>
              <a:rPr lang="en-US" sz="1600" dirty="0">
                <a:solidFill>
                  <a:srgbClr val="578BA5"/>
                </a:solidFill>
                <a:latin typeface="Gill Sans MT Condensed" panose="020B0506020104020203" pitchFamily="34" charset="77"/>
              </a:rPr>
              <a:t>Reasonable well operating regulations to minimize interference</a:t>
            </a:r>
          </a:p>
          <a:p>
            <a:pPr marL="285750" indent="-166688">
              <a:lnSpc>
                <a:spcPts val="1480"/>
              </a:lnSpc>
              <a:spcAft>
                <a:spcPts val="600"/>
              </a:spcAft>
              <a:buFont typeface="Arial" panose="020B0604020202020204" pitchFamily="34" charset="0"/>
              <a:buChar char="•"/>
            </a:pPr>
            <a:r>
              <a:rPr lang="en-US" sz="1600" dirty="0">
                <a:solidFill>
                  <a:srgbClr val="578BA5"/>
                </a:solidFill>
                <a:latin typeface="Gill Sans MT Condensed" panose="020B0506020104020203" pitchFamily="34" charset="77"/>
              </a:rPr>
              <a:t>Requiring metering</a:t>
            </a:r>
          </a:p>
          <a:p>
            <a:pPr marL="285750" indent="-166688">
              <a:lnSpc>
                <a:spcPts val="1480"/>
              </a:lnSpc>
              <a:spcAft>
                <a:spcPts val="600"/>
              </a:spcAft>
              <a:buFont typeface="Arial" panose="020B0604020202020204" pitchFamily="34" charset="0"/>
              <a:buChar char="•"/>
            </a:pPr>
            <a:r>
              <a:rPr lang="en-US" sz="1600" dirty="0">
                <a:solidFill>
                  <a:srgbClr val="578BA5"/>
                </a:solidFill>
                <a:latin typeface="Gill Sans MT Condensed" panose="020B0506020104020203" pitchFamily="34" charset="77"/>
              </a:rPr>
              <a:t>Charging pumping fees</a:t>
            </a:r>
          </a:p>
          <a:p>
            <a:pPr marL="285750" indent="-166688">
              <a:lnSpc>
                <a:spcPts val="1480"/>
              </a:lnSpc>
              <a:spcAft>
                <a:spcPts val="600"/>
              </a:spcAft>
              <a:buFont typeface="Arial" panose="020B0604020202020204" pitchFamily="34" charset="0"/>
              <a:buChar char="•"/>
            </a:pPr>
            <a:r>
              <a:rPr lang="en-US" sz="1600" dirty="0">
                <a:solidFill>
                  <a:srgbClr val="578BA5"/>
                </a:solidFill>
                <a:latin typeface="Gill Sans MT Condensed" panose="020B0506020104020203" pitchFamily="34" charset="77"/>
              </a:rPr>
              <a:t>Establishing pumping allocations</a:t>
            </a:r>
          </a:p>
          <a:p>
            <a:pPr marL="285750" indent="-166688">
              <a:lnSpc>
                <a:spcPts val="1480"/>
              </a:lnSpc>
              <a:spcAft>
                <a:spcPts val="600"/>
              </a:spcAft>
              <a:buFont typeface="Arial" panose="020B0604020202020204" pitchFamily="34" charset="0"/>
              <a:buChar char="•"/>
            </a:pPr>
            <a:r>
              <a:rPr lang="en-US" sz="1600" dirty="0">
                <a:solidFill>
                  <a:srgbClr val="578BA5"/>
                </a:solidFill>
                <a:latin typeface="Gill Sans MT Condensed" panose="020B0506020104020203" pitchFamily="34" charset="77"/>
              </a:rPr>
              <a:t>Authorizing transfers of allocations</a:t>
            </a:r>
          </a:p>
        </p:txBody>
      </p:sp>
      <p:sp>
        <p:nvSpPr>
          <p:cNvPr id="21" name="TextBox 20">
            <a:extLst>
              <a:ext uri="{FF2B5EF4-FFF2-40B4-BE49-F238E27FC236}">
                <a16:creationId xmlns:a16="http://schemas.microsoft.com/office/drawing/2014/main" xmlns="" id="{80022B6B-9523-E444-B10C-4A92E1180871}"/>
              </a:ext>
            </a:extLst>
          </p:cNvPr>
          <p:cNvSpPr txBox="1"/>
          <p:nvPr/>
        </p:nvSpPr>
        <p:spPr>
          <a:xfrm>
            <a:off x="3861186" y="3490506"/>
            <a:ext cx="2274571" cy="338554"/>
          </a:xfrm>
          <a:prstGeom prst="rect">
            <a:avLst/>
          </a:prstGeom>
          <a:noFill/>
        </p:spPr>
        <p:txBody>
          <a:bodyPr wrap="square" rtlCol="0">
            <a:spAutoFit/>
          </a:bodyPr>
          <a:lstStyle/>
          <a:p>
            <a:r>
              <a:rPr lang="en-US" sz="1600" dirty="0">
                <a:solidFill>
                  <a:srgbClr val="015378"/>
                </a:solidFill>
                <a:latin typeface="Gill Sans MT" panose="020B0502020104020203" pitchFamily="34" charset="77"/>
              </a:rPr>
              <a:t>For regulating extraction</a:t>
            </a:r>
          </a:p>
        </p:txBody>
      </p:sp>
      <p:sp>
        <p:nvSpPr>
          <p:cNvPr id="60" name="TextBox 59">
            <a:extLst>
              <a:ext uri="{FF2B5EF4-FFF2-40B4-BE49-F238E27FC236}">
                <a16:creationId xmlns:a16="http://schemas.microsoft.com/office/drawing/2014/main" xmlns="" id="{C9243BF4-EB97-6A40-9723-C7248D7C6BDA}"/>
              </a:ext>
            </a:extLst>
          </p:cNvPr>
          <p:cNvSpPr txBox="1"/>
          <p:nvPr/>
        </p:nvSpPr>
        <p:spPr>
          <a:xfrm>
            <a:off x="6395025" y="3490506"/>
            <a:ext cx="2047993" cy="338554"/>
          </a:xfrm>
          <a:prstGeom prst="rect">
            <a:avLst/>
          </a:prstGeom>
          <a:noFill/>
        </p:spPr>
        <p:txBody>
          <a:bodyPr wrap="square" rtlCol="0">
            <a:spAutoFit/>
          </a:bodyPr>
          <a:lstStyle/>
          <a:p>
            <a:r>
              <a:rPr lang="en-US" sz="1600" dirty="0">
                <a:solidFill>
                  <a:srgbClr val="015378"/>
                </a:solidFill>
                <a:latin typeface="Gill Sans MT" panose="020B0502020104020203" pitchFamily="34" charset="77"/>
              </a:rPr>
              <a:t>For increasing supply</a:t>
            </a:r>
          </a:p>
        </p:txBody>
      </p:sp>
      <p:sp>
        <p:nvSpPr>
          <p:cNvPr id="61" name="TextBox 60">
            <a:extLst>
              <a:ext uri="{FF2B5EF4-FFF2-40B4-BE49-F238E27FC236}">
                <a16:creationId xmlns:a16="http://schemas.microsoft.com/office/drawing/2014/main" xmlns="" id="{E1EBD1C8-415A-BC41-9C4C-D499BDC14F38}"/>
              </a:ext>
            </a:extLst>
          </p:cNvPr>
          <p:cNvSpPr txBox="1"/>
          <p:nvPr/>
        </p:nvSpPr>
        <p:spPr>
          <a:xfrm>
            <a:off x="6355269" y="3882079"/>
            <a:ext cx="1900834" cy="1215141"/>
          </a:xfrm>
          <a:prstGeom prst="rect">
            <a:avLst/>
          </a:prstGeom>
          <a:noFill/>
        </p:spPr>
        <p:txBody>
          <a:bodyPr wrap="square" rtlCol="0">
            <a:spAutoFit/>
          </a:bodyPr>
          <a:lstStyle/>
          <a:p>
            <a:pPr marL="285750" indent="-166688">
              <a:lnSpc>
                <a:spcPts val="1480"/>
              </a:lnSpc>
              <a:spcAft>
                <a:spcPts val="600"/>
              </a:spcAft>
              <a:buFont typeface="Arial" panose="020B0604020202020204" pitchFamily="34" charset="0"/>
              <a:buChar char="•"/>
            </a:pPr>
            <a:r>
              <a:rPr lang="en-US" sz="1600" dirty="0">
                <a:solidFill>
                  <a:srgbClr val="578BA5"/>
                </a:solidFill>
                <a:latin typeface="Gill Sans MT Condensed" panose="020B0506020104020203" pitchFamily="34" charset="77"/>
              </a:rPr>
              <a:t>Providing substitute water supplies</a:t>
            </a:r>
          </a:p>
          <a:p>
            <a:pPr marL="285750" indent="-166688">
              <a:lnSpc>
                <a:spcPts val="1480"/>
              </a:lnSpc>
              <a:spcAft>
                <a:spcPts val="600"/>
              </a:spcAft>
              <a:buFont typeface="Arial" panose="020B0604020202020204" pitchFamily="34" charset="0"/>
              <a:buChar char="•"/>
            </a:pPr>
            <a:r>
              <a:rPr lang="en-US" sz="1600" dirty="0">
                <a:solidFill>
                  <a:srgbClr val="578BA5"/>
                </a:solidFill>
                <a:latin typeface="Gill Sans MT Condensed" panose="020B0506020104020203" pitchFamily="34" charset="77"/>
              </a:rPr>
              <a:t>Recharging groundwater</a:t>
            </a:r>
          </a:p>
          <a:p>
            <a:pPr marL="285750" indent="-166688">
              <a:lnSpc>
                <a:spcPts val="1480"/>
              </a:lnSpc>
              <a:spcAft>
                <a:spcPts val="600"/>
              </a:spcAft>
              <a:buFont typeface="Arial" panose="020B0604020202020204" pitchFamily="34" charset="0"/>
              <a:buChar char="•"/>
            </a:pPr>
            <a:r>
              <a:rPr lang="en-US" sz="1600" dirty="0">
                <a:solidFill>
                  <a:srgbClr val="578BA5"/>
                </a:solidFill>
                <a:latin typeface="Gill Sans MT Condensed" panose="020B0506020104020203" pitchFamily="34" charset="77"/>
              </a:rPr>
              <a:t>Providing incentives for recharge</a:t>
            </a:r>
          </a:p>
        </p:txBody>
      </p:sp>
    </p:spTree>
    <p:extLst>
      <p:ext uri="{BB962C8B-B14F-4D97-AF65-F5344CB8AC3E}">
        <p14:creationId xmlns:p14="http://schemas.microsoft.com/office/powerpoint/2010/main" val="672113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4B0C9F38-5904-D349-B1D2-3AEAA1ADF993}"/>
              </a:ext>
            </a:extLst>
          </p:cNvPr>
          <p:cNvGrpSpPr/>
          <p:nvPr/>
        </p:nvGrpSpPr>
        <p:grpSpPr>
          <a:xfrm>
            <a:off x="3085154" y="874723"/>
            <a:ext cx="5846980" cy="5727897"/>
            <a:chOff x="471427" y="874723"/>
            <a:chExt cx="5846980" cy="5727897"/>
          </a:xfrm>
        </p:grpSpPr>
        <p:pic>
          <p:nvPicPr>
            <p:cNvPr id="4" name="Picture 3">
              <a:extLst>
                <a:ext uri="{FF2B5EF4-FFF2-40B4-BE49-F238E27FC236}">
                  <a16:creationId xmlns:a16="http://schemas.microsoft.com/office/drawing/2014/main" xmlns="" id="{62F58259-DA56-4D4D-9A08-88161A91BD3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71427" y="874723"/>
              <a:ext cx="5846980" cy="5727897"/>
            </a:xfrm>
            <a:prstGeom prst="rect">
              <a:avLst/>
            </a:prstGeom>
          </p:spPr>
        </p:pic>
        <p:sp>
          <p:nvSpPr>
            <p:cNvPr id="8" name="Oval 7">
              <a:extLst>
                <a:ext uri="{FF2B5EF4-FFF2-40B4-BE49-F238E27FC236}">
                  <a16:creationId xmlns:a16="http://schemas.microsoft.com/office/drawing/2014/main" xmlns="" id="{4C630C2F-08B1-7C44-B9BD-C080F6CC5C8E}"/>
                </a:ext>
              </a:extLst>
            </p:cNvPr>
            <p:cNvSpPr/>
            <p:nvPr/>
          </p:nvSpPr>
          <p:spPr>
            <a:xfrm>
              <a:off x="825388" y="4272594"/>
              <a:ext cx="1448474" cy="914400"/>
            </a:xfrm>
            <a:prstGeom prst="ellipse">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xmlns="" id="{6F0D4393-E1F1-7048-9483-9ABE6050364A}"/>
                </a:ext>
              </a:extLst>
            </p:cNvPr>
            <p:cNvSpPr/>
            <p:nvPr/>
          </p:nvSpPr>
          <p:spPr>
            <a:xfrm>
              <a:off x="3394917" y="5266566"/>
              <a:ext cx="1448474" cy="914400"/>
            </a:xfrm>
            <a:prstGeom prst="ellipse">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xmlns="" id="{903B3F0A-6688-A54D-A272-28A9A88F1614}"/>
                </a:ext>
              </a:extLst>
            </p:cNvPr>
            <p:cNvSpPr/>
            <p:nvPr/>
          </p:nvSpPr>
          <p:spPr>
            <a:xfrm>
              <a:off x="4473548" y="4300915"/>
              <a:ext cx="1448474" cy="914400"/>
            </a:xfrm>
            <a:prstGeom prst="ellipse">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Vertical Text Placeholder 2">
            <a:extLst>
              <a:ext uri="{FF2B5EF4-FFF2-40B4-BE49-F238E27FC236}">
                <a16:creationId xmlns:a16="http://schemas.microsoft.com/office/drawing/2014/main" xmlns="" id="{EA0530C7-65FC-1549-A698-3F2C4ECF36FD}"/>
              </a:ext>
            </a:extLst>
          </p:cNvPr>
          <p:cNvSpPr txBox="1">
            <a:spLocks/>
          </p:cNvSpPr>
          <p:nvPr/>
        </p:nvSpPr>
        <p:spPr>
          <a:xfrm>
            <a:off x="471427" y="418974"/>
            <a:ext cx="7719802" cy="123180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2200" b="1" dirty="0">
                <a:solidFill>
                  <a:srgbClr val="015378"/>
                </a:solidFill>
                <a:latin typeface="Gill Sans MT"/>
                <a:cs typeface="Gill Sans MT"/>
              </a:rPr>
              <a:t>Criteria for evaluating the efficacy and fairness of local governance options:</a:t>
            </a:r>
          </a:p>
        </p:txBody>
      </p:sp>
      <p:sp>
        <p:nvSpPr>
          <p:cNvPr id="7" name="TextBox 6">
            <a:extLst>
              <a:ext uri="{FF2B5EF4-FFF2-40B4-BE49-F238E27FC236}">
                <a16:creationId xmlns:a16="http://schemas.microsoft.com/office/drawing/2014/main" xmlns="" id="{FB8B467B-8156-5044-BBCC-595D082FD652}"/>
              </a:ext>
            </a:extLst>
          </p:cNvPr>
          <p:cNvSpPr txBox="1"/>
          <p:nvPr/>
        </p:nvSpPr>
        <p:spPr>
          <a:xfrm>
            <a:off x="7286790" y="6180966"/>
            <a:ext cx="1808877" cy="584775"/>
          </a:xfrm>
          <a:prstGeom prst="rect">
            <a:avLst/>
          </a:prstGeom>
          <a:noFill/>
        </p:spPr>
        <p:txBody>
          <a:bodyPr wrap="square" rtlCol="0">
            <a:spAutoFit/>
          </a:bodyPr>
          <a:lstStyle/>
          <a:p>
            <a:r>
              <a:rPr lang="en-US" sz="800" dirty="0" err="1">
                <a:solidFill>
                  <a:schemeClr val="bg1">
                    <a:lumMod val="65000"/>
                  </a:schemeClr>
                </a:solidFill>
              </a:rPr>
              <a:t>Kiparsky</a:t>
            </a:r>
            <a:r>
              <a:rPr lang="en-US" sz="800" dirty="0">
                <a:solidFill>
                  <a:schemeClr val="bg1">
                    <a:lumMod val="65000"/>
                  </a:schemeClr>
                </a:solidFill>
              </a:rPr>
              <a:t> et al., Designing Effective Groundwater Sustainability Agencies: Criteria for Evaluation of Local Governance Options (2016) (Figure 1)</a:t>
            </a:r>
          </a:p>
        </p:txBody>
      </p:sp>
      <p:sp>
        <p:nvSpPr>
          <p:cNvPr id="11" name="TextBox 10">
            <a:extLst>
              <a:ext uri="{FF2B5EF4-FFF2-40B4-BE49-F238E27FC236}">
                <a16:creationId xmlns:a16="http://schemas.microsoft.com/office/drawing/2014/main" xmlns="" id="{D844CA0A-F9A4-5142-ACE3-029869FAF728}"/>
              </a:ext>
            </a:extLst>
          </p:cNvPr>
          <p:cNvSpPr txBox="1"/>
          <p:nvPr/>
        </p:nvSpPr>
        <p:spPr>
          <a:xfrm>
            <a:off x="688781" y="1930633"/>
            <a:ext cx="3040690" cy="2062103"/>
          </a:xfrm>
          <a:prstGeom prst="rect">
            <a:avLst/>
          </a:prstGeom>
          <a:noFill/>
        </p:spPr>
        <p:txBody>
          <a:bodyPr wrap="square" rtlCol="0">
            <a:spAutoFit/>
          </a:bodyPr>
          <a:lstStyle/>
          <a:p>
            <a:pPr>
              <a:spcAft>
                <a:spcPts val="1200"/>
              </a:spcAft>
            </a:pPr>
            <a:r>
              <a:rPr lang="en-US" sz="2200" dirty="0">
                <a:solidFill>
                  <a:srgbClr val="015378"/>
                </a:solidFill>
                <a:latin typeface="Gill Sans MT" charset="0"/>
                <a:ea typeface="Gill Sans MT" charset="0"/>
                <a:cs typeface="Gill Sans MT" charset="0"/>
              </a:rPr>
              <a:t>Focus on three criteria related to fairness:</a:t>
            </a:r>
          </a:p>
          <a:p>
            <a:pPr marL="577850" lvl="1" indent="-304800">
              <a:spcAft>
                <a:spcPts val="1200"/>
              </a:spcAft>
              <a:buFont typeface="Arial" panose="020B0604020202020204" pitchFamily="34" charset="0"/>
              <a:buChar char="•"/>
            </a:pPr>
            <a:r>
              <a:rPr lang="en-US" dirty="0">
                <a:solidFill>
                  <a:srgbClr val="015378"/>
                </a:solidFill>
                <a:latin typeface="Gill Sans MT" charset="0"/>
                <a:ea typeface="Gill Sans MT" charset="0"/>
                <a:cs typeface="Gill Sans MT" charset="0"/>
              </a:rPr>
              <a:t>Transparency</a:t>
            </a:r>
          </a:p>
          <a:p>
            <a:pPr marL="577850" lvl="1" indent="-304800">
              <a:spcAft>
                <a:spcPts val="1200"/>
              </a:spcAft>
              <a:buFont typeface="Arial" panose="020B0604020202020204" pitchFamily="34" charset="0"/>
              <a:buChar char="•"/>
            </a:pPr>
            <a:r>
              <a:rPr lang="en-US" dirty="0">
                <a:solidFill>
                  <a:srgbClr val="015378"/>
                </a:solidFill>
                <a:latin typeface="Gill Sans MT" charset="0"/>
                <a:ea typeface="Gill Sans MT" charset="0"/>
                <a:cs typeface="Gill Sans MT" charset="0"/>
              </a:rPr>
              <a:t>Representation</a:t>
            </a:r>
          </a:p>
          <a:p>
            <a:pPr marL="577850" lvl="1" indent="-304800">
              <a:spcAft>
                <a:spcPts val="1200"/>
              </a:spcAft>
              <a:buFont typeface="Arial" panose="020B0604020202020204" pitchFamily="34" charset="0"/>
              <a:buChar char="•"/>
            </a:pPr>
            <a:r>
              <a:rPr lang="en-US" dirty="0">
                <a:solidFill>
                  <a:srgbClr val="015378"/>
                </a:solidFill>
                <a:latin typeface="Gill Sans MT" charset="0"/>
                <a:ea typeface="Gill Sans MT" charset="0"/>
                <a:cs typeface="Gill Sans MT" charset="0"/>
              </a:rPr>
              <a:t>Participation</a:t>
            </a:r>
          </a:p>
        </p:txBody>
      </p:sp>
    </p:spTree>
    <p:extLst>
      <p:ext uri="{BB962C8B-B14F-4D97-AF65-F5344CB8AC3E}">
        <p14:creationId xmlns:p14="http://schemas.microsoft.com/office/powerpoint/2010/main" val="1310694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60B1AF8-70BA-1743-9AFE-58257C37DBE6}"/>
              </a:ext>
            </a:extLst>
          </p:cNvPr>
          <p:cNvPicPr>
            <a:picLocks noChangeAspect="1"/>
          </p:cNvPicPr>
          <p:nvPr/>
        </p:nvPicPr>
        <p:blipFill>
          <a:blip r:embed="rId3"/>
          <a:stretch>
            <a:fillRect/>
          </a:stretch>
        </p:blipFill>
        <p:spPr>
          <a:xfrm>
            <a:off x="3294707" y="977744"/>
            <a:ext cx="5532901" cy="5568713"/>
          </a:xfrm>
          <a:prstGeom prst="rect">
            <a:avLst/>
          </a:prstGeom>
          <a:ln w="3175">
            <a:solidFill>
              <a:srgbClr val="1B6689"/>
            </a:solidFill>
          </a:ln>
          <a:effectLst/>
        </p:spPr>
      </p:pic>
      <p:sp>
        <p:nvSpPr>
          <p:cNvPr id="11" name="TextBox 10">
            <a:extLst>
              <a:ext uri="{FF2B5EF4-FFF2-40B4-BE49-F238E27FC236}">
                <a16:creationId xmlns:a16="http://schemas.microsoft.com/office/drawing/2014/main" xmlns="" id="{D65D6AD2-C1E2-8345-A830-1FD4F51E3E90}"/>
              </a:ext>
            </a:extLst>
          </p:cNvPr>
          <p:cNvSpPr txBox="1"/>
          <p:nvPr/>
        </p:nvSpPr>
        <p:spPr>
          <a:xfrm>
            <a:off x="471427" y="1672329"/>
            <a:ext cx="2724927" cy="1508105"/>
          </a:xfrm>
          <a:prstGeom prst="rect">
            <a:avLst/>
          </a:prstGeom>
          <a:noFill/>
        </p:spPr>
        <p:txBody>
          <a:bodyPr wrap="square" rtlCol="0">
            <a:spAutoFit/>
          </a:bodyPr>
          <a:lstStyle/>
          <a:p>
            <a:pPr marL="577850" lvl="1" indent="-233363">
              <a:spcAft>
                <a:spcPts val="1200"/>
              </a:spcAft>
              <a:buFont typeface="Arial" panose="020B0604020202020204" pitchFamily="34" charset="0"/>
              <a:buChar char="•"/>
            </a:pPr>
            <a:r>
              <a:rPr lang="en-US" dirty="0">
                <a:solidFill>
                  <a:srgbClr val="C00000"/>
                </a:solidFill>
                <a:latin typeface="Gill Sans MT" charset="0"/>
                <a:ea typeface="Gill Sans MT" charset="0"/>
                <a:cs typeface="Gill Sans MT" charset="0"/>
              </a:rPr>
              <a:t>GSAs</a:t>
            </a:r>
          </a:p>
          <a:p>
            <a:pPr marL="577850" lvl="1" indent="-233363">
              <a:spcAft>
                <a:spcPts val="1200"/>
              </a:spcAft>
              <a:buFont typeface="Arial" panose="020B0604020202020204" pitchFamily="34" charset="0"/>
              <a:buChar char="•"/>
            </a:pPr>
            <a:r>
              <a:rPr lang="en-US" dirty="0">
                <a:solidFill>
                  <a:srgbClr val="015378"/>
                </a:solidFill>
                <a:latin typeface="Gill Sans MT" charset="0"/>
                <a:ea typeface="Gill Sans MT" charset="0"/>
                <a:cs typeface="Gill Sans MT" charset="0"/>
              </a:rPr>
              <a:t>Basin stakeholders</a:t>
            </a:r>
          </a:p>
          <a:p>
            <a:pPr marL="577850" lvl="1" indent="-233363">
              <a:spcAft>
                <a:spcPts val="1200"/>
              </a:spcAft>
              <a:buFont typeface="Arial" panose="020B0604020202020204" pitchFamily="34" charset="0"/>
              <a:buChar char="•"/>
            </a:pPr>
            <a:r>
              <a:rPr lang="en-US" dirty="0">
                <a:solidFill>
                  <a:schemeClr val="accent4"/>
                </a:solidFill>
                <a:latin typeface="Gill Sans MT" charset="0"/>
                <a:ea typeface="Gill Sans MT" charset="0"/>
                <a:cs typeface="Gill Sans MT" charset="0"/>
              </a:rPr>
              <a:t>State oversight agencies</a:t>
            </a:r>
          </a:p>
        </p:txBody>
      </p:sp>
      <p:sp>
        <p:nvSpPr>
          <p:cNvPr id="12" name="Vertical Text Placeholder 2">
            <a:extLst>
              <a:ext uri="{FF2B5EF4-FFF2-40B4-BE49-F238E27FC236}">
                <a16:creationId xmlns:a16="http://schemas.microsoft.com/office/drawing/2014/main" xmlns="" id="{CA1E02DD-E2C1-8346-B3B0-35494F2B200B}"/>
              </a:ext>
            </a:extLst>
          </p:cNvPr>
          <p:cNvSpPr txBox="1">
            <a:spLocks/>
          </p:cNvSpPr>
          <p:nvPr/>
        </p:nvSpPr>
        <p:spPr>
          <a:xfrm>
            <a:off x="471427" y="418974"/>
            <a:ext cx="7719802" cy="123180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2200" b="1" dirty="0">
                <a:solidFill>
                  <a:srgbClr val="015378"/>
                </a:solidFill>
                <a:latin typeface="Gill Sans MT"/>
                <a:cs typeface="Gill Sans MT"/>
              </a:rPr>
              <a:t>Panel perspectives:</a:t>
            </a:r>
          </a:p>
        </p:txBody>
      </p:sp>
      <p:grpSp>
        <p:nvGrpSpPr>
          <p:cNvPr id="19" name="Group 18">
            <a:extLst>
              <a:ext uri="{FF2B5EF4-FFF2-40B4-BE49-F238E27FC236}">
                <a16:creationId xmlns:a16="http://schemas.microsoft.com/office/drawing/2014/main" xmlns="" id="{8506E705-95A2-EF46-AAC1-8F958B4DEFEC}"/>
              </a:ext>
            </a:extLst>
          </p:cNvPr>
          <p:cNvGrpSpPr/>
          <p:nvPr/>
        </p:nvGrpSpPr>
        <p:grpSpPr>
          <a:xfrm>
            <a:off x="3805648" y="3840864"/>
            <a:ext cx="788831" cy="574534"/>
            <a:chOff x="660852" y="5774062"/>
            <a:chExt cx="788831" cy="574534"/>
          </a:xfrm>
        </p:grpSpPr>
        <p:sp>
          <p:nvSpPr>
            <p:cNvPr id="17" name="Oval 16">
              <a:extLst>
                <a:ext uri="{FF2B5EF4-FFF2-40B4-BE49-F238E27FC236}">
                  <a16:creationId xmlns:a16="http://schemas.microsoft.com/office/drawing/2014/main" xmlns="" id="{42108512-2CD1-714E-AF41-A27B81ABE4C9}"/>
                </a:ext>
              </a:extLst>
            </p:cNvPr>
            <p:cNvSpPr/>
            <p:nvPr/>
          </p:nvSpPr>
          <p:spPr>
            <a:xfrm>
              <a:off x="660852" y="5774062"/>
              <a:ext cx="780739" cy="574534"/>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xmlns="" id="{0D66E380-3F22-1A46-9D8D-D06E5515F4A9}"/>
                </a:ext>
              </a:extLst>
            </p:cNvPr>
            <p:cNvSpPr txBox="1"/>
            <p:nvPr/>
          </p:nvSpPr>
          <p:spPr>
            <a:xfrm>
              <a:off x="677036" y="5875055"/>
              <a:ext cx="772647" cy="369332"/>
            </a:xfrm>
            <a:prstGeom prst="rect">
              <a:avLst/>
            </a:prstGeom>
            <a:noFill/>
          </p:spPr>
          <p:txBody>
            <a:bodyPr wrap="none" rtlCol="0">
              <a:spAutoFit/>
            </a:bodyPr>
            <a:lstStyle/>
            <a:p>
              <a:r>
                <a:rPr lang="en-US" dirty="0">
                  <a:solidFill>
                    <a:schemeClr val="bg1"/>
                  </a:solidFill>
                </a:rPr>
                <a:t>Nicole</a:t>
              </a:r>
            </a:p>
          </p:txBody>
        </p:sp>
      </p:grpSp>
      <p:cxnSp>
        <p:nvCxnSpPr>
          <p:cNvPr id="26" name="Straight Connector 25">
            <a:extLst>
              <a:ext uri="{FF2B5EF4-FFF2-40B4-BE49-F238E27FC236}">
                <a16:creationId xmlns:a16="http://schemas.microsoft.com/office/drawing/2014/main" xmlns="" id="{C0778533-A961-D341-8132-BEA1FEB16D3D}"/>
              </a:ext>
            </a:extLst>
          </p:cNvPr>
          <p:cNvCxnSpPr>
            <a:cxnSpLocks/>
            <a:endCxn id="6" idx="93"/>
          </p:cNvCxnSpPr>
          <p:nvPr/>
        </p:nvCxnSpPr>
        <p:spPr>
          <a:xfrm flipH="1">
            <a:off x="5407861" y="2028379"/>
            <a:ext cx="1106227" cy="420518"/>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6" name="Freeform 5">
            <a:extLst>
              <a:ext uri="{FF2B5EF4-FFF2-40B4-BE49-F238E27FC236}">
                <a16:creationId xmlns:a16="http://schemas.microsoft.com/office/drawing/2014/main" xmlns="" id="{4A57553C-3923-E04D-9BFE-3F0ADF68AD21}"/>
              </a:ext>
            </a:extLst>
          </p:cNvPr>
          <p:cNvSpPr/>
          <p:nvPr/>
        </p:nvSpPr>
        <p:spPr>
          <a:xfrm>
            <a:off x="5236108" y="2277818"/>
            <a:ext cx="262681" cy="463396"/>
          </a:xfrm>
          <a:custGeom>
            <a:avLst/>
            <a:gdLst>
              <a:gd name="connsiteX0" fmla="*/ 494414 w 2073348"/>
              <a:gd name="connsiteY0" fmla="*/ 0 h 3657600"/>
              <a:gd name="connsiteX1" fmla="*/ 441251 w 2073348"/>
              <a:gd name="connsiteY1" fmla="*/ 53163 h 3657600"/>
              <a:gd name="connsiteX2" fmla="*/ 404037 w 2073348"/>
              <a:gd name="connsiteY2" fmla="*/ 191386 h 3657600"/>
              <a:gd name="connsiteX3" fmla="*/ 223283 w 2073348"/>
              <a:gd name="connsiteY3" fmla="*/ 223283 h 3657600"/>
              <a:gd name="connsiteX4" fmla="*/ 138223 w 2073348"/>
              <a:gd name="connsiteY4" fmla="*/ 318976 h 3657600"/>
              <a:gd name="connsiteX5" fmla="*/ 37214 w 2073348"/>
              <a:gd name="connsiteY5" fmla="*/ 398721 h 3657600"/>
              <a:gd name="connsiteX6" fmla="*/ 0 w 2073348"/>
              <a:gd name="connsiteY6" fmla="*/ 483781 h 3657600"/>
              <a:gd name="connsiteX7" fmla="*/ 106325 w 2073348"/>
              <a:gd name="connsiteY7" fmla="*/ 536944 h 3657600"/>
              <a:gd name="connsiteX8" fmla="*/ 106325 w 2073348"/>
              <a:gd name="connsiteY8" fmla="*/ 611372 h 3657600"/>
              <a:gd name="connsiteX9" fmla="*/ 106325 w 2073348"/>
              <a:gd name="connsiteY9" fmla="*/ 611372 h 3657600"/>
              <a:gd name="connsiteX10" fmla="*/ 164804 w 2073348"/>
              <a:gd name="connsiteY10" fmla="*/ 643270 h 3657600"/>
              <a:gd name="connsiteX11" fmla="*/ 111641 w 2073348"/>
              <a:gd name="connsiteY11" fmla="*/ 738963 h 3657600"/>
              <a:gd name="connsiteX12" fmla="*/ 63795 w 2073348"/>
              <a:gd name="connsiteY12" fmla="*/ 792125 h 3657600"/>
              <a:gd name="connsiteX13" fmla="*/ 138223 w 2073348"/>
              <a:gd name="connsiteY13" fmla="*/ 861237 h 3657600"/>
              <a:gd name="connsiteX14" fmla="*/ 95693 w 2073348"/>
              <a:gd name="connsiteY14" fmla="*/ 914400 h 3657600"/>
              <a:gd name="connsiteX15" fmla="*/ 202018 w 2073348"/>
              <a:gd name="connsiteY15" fmla="*/ 1015409 h 3657600"/>
              <a:gd name="connsiteX16" fmla="*/ 223283 w 2073348"/>
              <a:gd name="connsiteY16" fmla="*/ 1068572 h 3657600"/>
              <a:gd name="connsiteX17" fmla="*/ 223283 w 2073348"/>
              <a:gd name="connsiteY17" fmla="*/ 1121735 h 3657600"/>
              <a:gd name="connsiteX18" fmla="*/ 324293 w 2073348"/>
              <a:gd name="connsiteY18" fmla="*/ 1169581 h 3657600"/>
              <a:gd name="connsiteX19" fmla="*/ 382772 w 2073348"/>
              <a:gd name="connsiteY19" fmla="*/ 1265274 h 3657600"/>
              <a:gd name="connsiteX20" fmla="*/ 462516 w 2073348"/>
              <a:gd name="connsiteY20" fmla="*/ 1254642 h 3657600"/>
              <a:gd name="connsiteX21" fmla="*/ 499730 w 2073348"/>
              <a:gd name="connsiteY21" fmla="*/ 1350335 h 3657600"/>
              <a:gd name="connsiteX22" fmla="*/ 515679 w 2073348"/>
              <a:gd name="connsiteY22" fmla="*/ 1467293 h 3657600"/>
              <a:gd name="connsiteX23" fmla="*/ 462516 w 2073348"/>
              <a:gd name="connsiteY23" fmla="*/ 1467293 h 3657600"/>
              <a:gd name="connsiteX24" fmla="*/ 324293 w 2073348"/>
              <a:gd name="connsiteY24" fmla="*/ 1536404 h 3657600"/>
              <a:gd name="connsiteX25" fmla="*/ 345558 w 2073348"/>
              <a:gd name="connsiteY25" fmla="*/ 1594883 h 3657600"/>
              <a:gd name="connsiteX26" fmla="*/ 419986 w 2073348"/>
              <a:gd name="connsiteY26" fmla="*/ 1557670 h 3657600"/>
              <a:gd name="connsiteX27" fmla="*/ 419986 w 2073348"/>
              <a:gd name="connsiteY27" fmla="*/ 1658679 h 3657600"/>
              <a:gd name="connsiteX28" fmla="*/ 350874 w 2073348"/>
              <a:gd name="connsiteY28" fmla="*/ 1632097 h 3657600"/>
              <a:gd name="connsiteX29" fmla="*/ 340241 w 2073348"/>
              <a:gd name="connsiteY29" fmla="*/ 1754372 h 3657600"/>
              <a:gd name="connsiteX30" fmla="*/ 409353 w 2073348"/>
              <a:gd name="connsiteY30" fmla="*/ 1780953 h 3657600"/>
              <a:gd name="connsiteX31" fmla="*/ 366823 w 2073348"/>
              <a:gd name="connsiteY31" fmla="*/ 1818167 h 3657600"/>
              <a:gd name="connsiteX32" fmla="*/ 313660 w 2073348"/>
              <a:gd name="connsiteY32" fmla="*/ 1834116 h 3657600"/>
              <a:gd name="connsiteX33" fmla="*/ 313660 w 2073348"/>
              <a:gd name="connsiteY33" fmla="*/ 2004237 h 3657600"/>
              <a:gd name="connsiteX34" fmla="*/ 340241 w 2073348"/>
              <a:gd name="connsiteY34" fmla="*/ 2153093 h 3657600"/>
              <a:gd name="connsiteX35" fmla="*/ 350874 w 2073348"/>
              <a:gd name="connsiteY35" fmla="*/ 2312581 h 3657600"/>
              <a:gd name="connsiteX36" fmla="*/ 303027 w 2073348"/>
              <a:gd name="connsiteY36" fmla="*/ 2286000 h 3657600"/>
              <a:gd name="connsiteX37" fmla="*/ 345558 w 2073348"/>
              <a:gd name="connsiteY37" fmla="*/ 2450804 h 3657600"/>
              <a:gd name="connsiteX38" fmla="*/ 297711 w 2073348"/>
              <a:gd name="connsiteY38" fmla="*/ 2620925 h 3657600"/>
              <a:gd name="connsiteX39" fmla="*/ 308344 w 2073348"/>
              <a:gd name="connsiteY39" fmla="*/ 2775097 h 3657600"/>
              <a:gd name="connsiteX40" fmla="*/ 265814 w 2073348"/>
              <a:gd name="connsiteY40" fmla="*/ 2945218 h 3657600"/>
              <a:gd name="connsiteX41" fmla="*/ 212651 w 2073348"/>
              <a:gd name="connsiteY41" fmla="*/ 2961167 h 3657600"/>
              <a:gd name="connsiteX42" fmla="*/ 244548 w 2073348"/>
              <a:gd name="connsiteY42" fmla="*/ 3136604 h 3657600"/>
              <a:gd name="connsiteX43" fmla="*/ 207334 w 2073348"/>
              <a:gd name="connsiteY43" fmla="*/ 3168502 h 3657600"/>
              <a:gd name="connsiteX44" fmla="*/ 276446 w 2073348"/>
              <a:gd name="connsiteY44" fmla="*/ 3200400 h 3657600"/>
              <a:gd name="connsiteX45" fmla="*/ 249865 w 2073348"/>
              <a:gd name="connsiteY45" fmla="*/ 3306725 h 3657600"/>
              <a:gd name="connsiteX46" fmla="*/ 313660 w 2073348"/>
              <a:gd name="connsiteY46" fmla="*/ 3290776 h 3657600"/>
              <a:gd name="connsiteX47" fmla="*/ 297711 w 2073348"/>
              <a:gd name="connsiteY47" fmla="*/ 3370521 h 3657600"/>
              <a:gd name="connsiteX48" fmla="*/ 313660 w 2073348"/>
              <a:gd name="connsiteY48" fmla="*/ 3429000 h 3657600"/>
              <a:gd name="connsiteX49" fmla="*/ 297711 w 2073348"/>
              <a:gd name="connsiteY49" fmla="*/ 3524693 h 3657600"/>
              <a:gd name="connsiteX50" fmla="*/ 377455 w 2073348"/>
              <a:gd name="connsiteY50" fmla="*/ 3572539 h 3657600"/>
              <a:gd name="connsiteX51" fmla="*/ 345558 w 2073348"/>
              <a:gd name="connsiteY51" fmla="*/ 3641651 h 3657600"/>
              <a:gd name="connsiteX52" fmla="*/ 435934 w 2073348"/>
              <a:gd name="connsiteY52" fmla="*/ 3657600 h 3657600"/>
              <a:gd name="connsiteX53" fmla="*/ 542260 w 2073348"/>
              <a:gd name="connsiteY53" fmla="*/ 3625702 h 3657600"/>
              <a:gd name="connsiteX54" fmla="*/ 606055 w 2073348"/>
              <a:gd name="connsiteY54" fmla="*/ 3604437 h 3657600"/>
              <a:gd name="connsiteX55" fmla="*/ 675167 w 2073348"/>
              <a:gd name="connsiteY55" fmla="*/ 3609753 h 3657600"/>
              <a:gd name="connsiteX56" fmla="*/ 648586 w 2073348"/>
              <a:gd name="connsiteY56" fmla="*/ 3524693 h 3657600"/>
              <a:gd name="connsiteX57" fmla="*/ 696432 w 2073348"/>
              <a:gd name="connsiteY57" fmla="*/ 3460897 h 3657600"/>
              <a:gd name="connsiteX58" fmla="*/ 754911 w 2073348"/>
              <a:gd name="connsiteY58" fmla="*/ 3492795 h 3657600"/>
              <a:gd name="connsiteX59" fmla="*/ 871869 w 2073348"/>
              <a:gd name="connsiteY59" fmla="*/ 3391786 h 3657600"/>
              <a:gd name="connsiteX60" fmla="*/ 967562 w 2073348"/>
              <a:gd name="connsiteY60" fmla="*/ 3359888 h 3657600"/>
              <a:gd name="connsiteX61" fmla="*/ 1068572 w 2073348"/>
              <a:gd name="connsiteY61" fmla="*/ 3413051 h 3657600"/>
              <a:gd name="connsiteX62" fmla="*/ 1105786 w 2073348"/>
              <a:gd name="connsiteY62" fmla="*/ 3492795 h 3657600"/>
              <a:gd name="connsiteX63" fmla="*/ 1584251 w 2073348"/>
              <a:gd name="connsiteY63" fmla="*/ 3460897 h 3657600"/>
              <a:gd name="connsiteX64" fmla="*/ 1557669 w 2073348"/>
              <a:gd name="connsiteY64" fmla="*/ 3343939 h 3657600"/>
              <a:gd name="connsiteX65" fmla="*/ 1578934 w 2073348"/>
              <a:gd name="connsiteY65" fmla="*/ 3274828 h 3657600"/>
              <a:gd name="connsiteX66" fmla="*/ 1578934 w 2073348"/>
              <a:gd name="connsiteY66" fmla="*/ 3189767 h 3657600"/>
              <a:gd name="connsiteX67" fmla="*/ 1648046 w 2073348"/>
              <a:gd name="connsiteY67" fmla="*/ 3088758 h 3657600"/>
              <a:gd name="connsiteX68" fmla="*/ 1695893 w 2073348"/>
              <a:gd name="connsiteY68" fmla="*/ 3131288 h 3657600"/>
              <a:gd name="connsiteX69" fmla="*/ 1828800 w 2073348"/>
              <a:gd name="connsiteY69" fmla="*/ 3136604 h 3657600"/>
              <a:gd name="connsiteX70" fmla="*/ 1967023 w 2073348"/>
              <a:gd name="connsiteY70" fmla="*/ 3083442 h 3657600"/>
              <a:gd name="connsiteX71" fmla="*/ 2073348 w 2073348"/>
              <a:gd name="connsiteY71" fmla="*/ 3072809 h 3657600"/>
              <a:gd name="connsiteX72" fmla="*/ 2014869 w 2073348"/>
              <a:gd name="connsiteY72" fmla="*/ 2971800 h 3657600"/>
              <a:gd name="connsiteX73" fmla="*/ 1919176 w 2073348"/>
              <a:gd name="connsiteY73" fmla="*/ 2849525 h 3657600"/>
              <a:gd name="connsiteX74" fmla="*/ 1945758 w 2073348"/>
              <a:gd name="connsiteY74" fmla="*/ 2615609 h 3657600"/>
              <a:gd name="connsiteX75" fmla="*/ 1903227 w 2073348"/>
              <a:gd name="connsiteY75" fmla="*/ 2530549 h 3657600"/>
              <a:gd name="connsiteX76" fmla="*/ 1945758 w 2073348"/>
              <a:gd name="connsiteY76" fmla="*/ 2307265 h 3657600"/>
              <a:gd name="connsiteX77" fmla="*/ 1988288 w 2073348"/>
              <a:gd name="connsiteY77" fmla="*/ 2232837 h 3657600"/>
              <a:gd name="connsiteX78" fmla="*/ 1919176 w 2073348"/>
              <a:gd name="connsiteY78" fmla="*/ 2190307 h 3657600"/>
              <a:gd name="connsiteX79" fmla="*/ 1892595 w 2073348"/>
              <a:gd name="connsiteY79" fmla="*/ 2227521 h 3657600"/>
              <a:gd name="connsiteX80" fmla="*/ 1839432 w 2073348"/>
              <a:gd name="connsiteY80" fmla="*/ 2200939 h 3657600"/>
              <a:gd name="connsiteX81" fmla="*/ 1828800 w 2073348"/>
              <a:gd name="connsiteY81" fmla="*/ 2110563 h 3657600"/>
              <a:gd name="connsiteX82" fmla="*/ 1701209 w 2073348"/>
              <a:gd name="connsiteY82" fmla="*/ 2110563 h 3657600"/>
              <a:gd name="connsiteX83" fmla="*/ 1605516 w 2073348"/>
              <a:gd name="connsiteY83" fmla="*/ 2200939 h 3657600"/>
              <a:gd name="connsiteX84" fmla="*/ 1562986 w 2073348"/>
              <a:gd name="connsiteY84" fmla="*/ 2216888 h 3657600"/>
              <a:gd name="connsiteX85" fmla="*/ 1531088 w 2073348"/>
              <a:gd name="connsiteY85" fmla="*/ 2179674 h 3657600"/>
              <a:gd name="connsiteX86" fmla="*/ 1547037 w 2073348"/>
              <a:gd name="connsiteY86" fmla="*/ 2089297 h 3657600"/>
              <a:gd name="connsiteX87" fmla="*/ 1509823 w 2073348"/>
              <a:gd name="connsiteY87" fmla="*/ 1977656 h 3657600"/>
              <a:gd name="connsiteX88" fmla="*/ 1663995 w 2073348"/>
              <a:gd name="connsiteY88" fmla="*/ 1881963 h 3657600"/>
              <a:gd name="connsiteX89" fmla="*/ 1685260 w 2073348"/>
              <a:gd name="connsiteY89" fmla="*/ 1802218 h 3657600"/>
              <a:gd name="connsiteX90" fmla="*/ 1727790 w 2073348"/>
              <a:gd name="connsiteY90" fmla="*/ 1754372 h 3657600"/>
              <a:gd name="connsiteX91" fmla="*/ 1695893 w 2073348"/>
              <a:gd name="connsiteY91" fmla="*/ 1701209 h 3657600"/>
              <a:gd name="connsiteX92" fmla="*/ 1621465 w 2073348"/>
              <a:gd name="connsiteY92" fmla="*/ 1690576 h 3657600"/>
              <a:gd name="connsiteX93" fmla="*/ 1355651 w 2073348"/>
              <a:gd name="connsiteY93" fmla="*/ 1350335 h 3657600"/>
              <a:gd name="connsiteX94" fmla="*/ 1137683 w 2073348"/>
              <a:gd name="connsiteY94" fmla="*/ 1052623 h 3657600"/>
              <a:gd name="connsiteX95" fmla="*/ 940981 w 2073348"/>
              <a:gd name="connsiteY95" fmla="*/ 829339 h 3657600"/>
              <a:gd name="connsiteX96" fmla="*/ 701748 w 2073348"/>
              <a:gd name="connsiteY96" fmla="*/ 398721 h 3657600"/>
              <a:gd name="connsiteX97" fmla="*/ 558209 w 2073348"/>
              <a:gd name="connsiteY97" fmla="*/ 154172 h 3657600"/>
              <a:gd name="connsiteX98" fmla="*/ 494414 w 2073348"/>
              <a:gd name="connsiteY98"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073348" h="3657600">
                <a:moveTo>
                  <a:pt x="494414" y="0"/>
                </a:moveTo>
                <a:lnTo>
                  <a:pt x="441251" y="53163"/>
                </a:lnTo>
                <a:lnTo>
                  <a:pt x="404037" y="191386"/>
                </a:lnTo>
                <a:lnTo>
                  <a:pt x="223283" y="223283"/>
                </a:lnTo>
                <a:lnTo>
                  <a:pt x="138223" y="318976"/>
                </a:lnTo>
                <a:lnTo>
                  <a:pt x="37214" y="398721"/>
                </a:lnTo>
                <a:lnTo>
                  <a:pt x="0" y="483781"/>
                </a:lnTo>
                <a:lnTo>
                  <a:pt x="106325" y="536944"/>
                </a:lnTo>
                <a:lnTo>
                  <a:pt x="106325" y="611372"/>
                </a:lnTo>
                <a:lnTo>
                  <a:pt x="106325" y="611372"/>
                </a:lnTo>
                <a:lnTo>
                  <a:pt x="164804" y="643270"/>
                </a:lnTo>
                <a:lnTo>
                  <a:pt x="111641" y="738963"/>
                </a:lnTo>
                <a:lnTo>
                  <a:pt x="63795" y="792125"/>
                </a:lnTo>
                <a:lnTo>
                  <a:pt x="138223" y="861237"/>
                </a:lnTo>
                <a:lnTo>
                  <a:pt x="95693" y="914400"/>
                </a:lnTo>
                <a:lnTo>
                  <a:pt x="202018" y="1015409"/>
                </a:lnTo>
                <a:lnTo>
                  <a:pt x="223283" y="1068572"/>
                </a:lnTo>
                <a:lnTo>
                  <a:pt x="223283" y="1121735"/>
                </a:lnTo>
                <a:lnTo>
                  <a:pt x="324293" y="1169581"/>
                </a:lnTo>
                <a:lnTo>
                  <a:pt x="382772" y="1265274"/>
                </a:lnTo>
                <a:lnTo>
                  <a:pt x="462516" y="1254642"/>
                </a:lnTo>
                <a:lnTo>
                  <a:pt x="499730" y="1350335"/>
                </a:lnTo>
                <a:lnTo>
                  <a:pt x="515679" y="1467293"/>
                </a:lnTo>
                <a:lnTo>
                  <a:pt x="462516" y="1467293"/>
                </a:lnTo>
                <a:lnTo>
                  <a:pt x="324293" y="1536404"/>
                </a:lnTo>
                <a:lnTo>
                  <a:pt x="345558" y="1594883"/>
                </a:lnTo>
                <a:lnTo>
                  <a:pt x="419986" y="1557670"/>
                </a:lnTo>
                <a:lnTo>
                  <a:pt x="419986" y="1658679"/>
                </a:lnTo>
                <a:lnTo>
                  <a:pt x="350874" y="1632097"/>
                </a:lnTo>
                <a:lnTo>
                  <a:pt x="340241" y="1754372"/>
                </a:lnTo>
                <a:lnTo>
                  <a:pt x="409353" y="1780953"/>
                </a:lnTo>
                <a:lnTo>
                  <a:pt x="366823" y="1818167"/>
                </a:lnTo>
                <a:lnTo>
                  <a:pt x="313660" y="1834116"/>
                </a:lnTo>
                <a:lnTo>
                  <a:pt x="313660" y="2004237"/>
                </a:lnTo>
                <a:lnTo>
                  <a:pt x="340241" y="2153093"/>
                </a:lnTo>
                <a:lnTo>
                  <a:pt x="350874" y="2312581"/>
                </a:lnTo>
                <a:lnTo>
                  <a:pt x="303027" y="2286000"/>
                </a:lnTo>
                <a:lnTo>
                  <a:pt x="345558" y="2450804"/>
                </a:lnTo>
                <a:lnTo>
                  <a:pt x="297711" y="2620925"/>
                </a:lnTo>
                <a:lnTo>
                  <a:pt x="308344" y="2775097"/>
                </a:lnTo>
                <a:lnTo>
                  <a:pt x="265814" y="2945218"/>
                </a:lnTo>
                <a:lnTo>
                  <a:pt x="212651" y="2961167"/>
                </a:lnTo>
                <a:lnTo>
                  <a:pt x="244548" y="3136604"/>
                </a:lnTo>
                <a:lnTo>
                  <a:pt x="207334" y="3168502"/>
                </a:lnTo>
                <a:lnTo>
                  <a:pt x="276446" y="3200400"/>
                </a:lnTo>
                <a:lnTo>
                  <a:pt x="249865" y="3306725"/>
                </a:lnTo>
                <a:lnTo>
                  <a:pt x="313660" y="3290776"/>
                </a:lnTo>
                <a:lnTo>
                  <a:pt x="297711" y="3370521"/>
                </a:lnTo>
                <a:lnTo>
                  <a:pt x="313660" y="3429000"/>
                </a:lnTo>
                <a:lnTo>
                  <a:pt x="297711" y="3524693"/>
                </a:lnTo>
                <a:lnTo>
                  <a:pt x="377455" y="3572539"/>
                </a:lnTo>
                <a:lnTo>
                  <a:pt x="345558" y="3641651"/>
                </a:lnTo>
                <a:lnTo>
                  <a:pt x="435934" y="3657600"/>
                </a:lnTo>
                <a:lnTo>
                  <a:pt x="542260" y="3625702"/>
                </a:lnTo>
                <a:lnTo>
                  <a:pt x="606055" y="3604437"/>
                </a:lnTo>
                <a:lnTo>
                  <a:pt x="675167" y="3609753"/>
                </a:lnTo>
                <a:lnTo>
                  <a:pt x="648586" y="3524693"/>
                </a:lnTo>
                <a:lnTo>
                  <a:pt x="696432" y="3460897"/>
                </a:lnTo>
                <a:lnTo>
                  <a:pt x="754911" y="3492795"/>
                </a:lnTo>
                <a:lnTo>
                  <a:pt x="871869" y="3391786"/>
                </a:lnTo>
                <a:lnTo>
                  <a:pt x="967562" y="3359888"/>
                </a:lnTo>
                <a:lnTo>
                  <a:pt x="1068572" y="3413051"/>
                </a:lnTo>
                <a:lnTo>
                  <a:pt x="1105786" y="3492795"/>
                </a:lnTo>
                <a:lnTo>
                  <a:pt x="1584251" y="3460897"/>
                </a:lnTo>
                <a:lnTo>
                  <a:pt x="1557669" y="3343939"/>
                </a:lnTo>
                <a:lnTo>
                  <a:pt x="1578934" y="3274828"/>
                </a:lnTo>
                <a:lnTo>
                  <a:pt x="1578934" y="3189767"/>
                </a:lnTo>
                <a:lnTo>
                  <a:pt x="1648046" y="3088758"/>
                </a:lnTo>
                <a:lnTo>
                  <a:pt x="1695893" y="3131288"/>
                </a:lnTo>
                <a:lnTo>
                  <a:pt x="1828800" y="3136604"/>
                </a:lnTo>
                <a:lnTo>
                  <a:pt x="1967023" y="3083442"/>
                </a:lnTo>
                <a:lnTo>
                  <a:pt x="2073348" y="3072809"/>
                </a:lnTo>
                <a:lnTo>
                  <a:pt x="2014869" y="2971800"/>
                </a:lnTo>
                <a:lnTo>
                  <a:pt x="1919176" y="2849525"/>
                </a:lnTo>
                <a:lnTo>
                  <a:pt x="1945758" y="2615609"/>
                </a:lnTo>
                <a:lnTo>
                  <a:pt x="1903227" y="2530549"/>
                </a:lnTo>
                <a:lnTo>
                  <a:pt x="1945758" y="2307265"/>
                </a:lnTo>
                <a:lnTo>
                  <a:pt x="1988288" y="2232837"/>
                </a:lnTo>
                <a:lnTo>
                  <a:pt x="1919176" y="2190307"/>
                </a:lnTo>
                <a:lnTo>
                  <a:pt x="1892595" y="2227521"/>
                </a:lnTo>
                <a:lnTo>
                  <a:pt x="1839432" y="2200939"/>
                </a:lnTo>
                <a:lnTo>
                  <a:pt x="1828800" y="2110563"/>
                </a:lnTo>
                <a:lnTo>
                  <a:pt x="1701209" y="2110563"/>
                </a:lnTo>
                <a:lnTo>
                  <a:pt x="1605516" y="2200939"/>
                </a:lnTo>
                <a:lnTo>
                  <a:pt x="1562986" y="2216888"/>
                </a:lnTo>
                <a:lnTo>
                  <a:pt x="1531088" y="2179674"/>
                </a:lnTo>
                <a:lnTo>
                  <a:pt x="1547037" y="2089297"/>
                </a:lnTo>
                <a:lnTo>
                  <a:pt x="1509823" y="1977656"/>
                </a:lnTo>
                <a:lnTo>
                  <a:pt x="1663995" y="1881963"/>
                </a:lnTo>
                <a:lnTo>
                  <a:pt x="1685260" y="1802218"/>
                </a:lnTo>
                <a:lnTo>
                  <a:pt x="1727790" y="1754372"/>
                </a:lnTo>
                <a:lnTo>
                  <a:pt x="1695893" y="1701209"/>
                </a:lnTo>
                <a:lnTo>
                  <a:pt x="1621465" y="1690576"/>
                </a:lnTo>
                <a:lnTo>
                  <a:pt x="1355651" y="1350335"/>
                </a:lnTo>
                <a:lnTo>
                  <a:pt x="1137683" y="1052623"/>
                </a:lnTo>
                <a:lnTo>
                  <a:pt x="940981" y="829339"/>
                </a:lnTo>
                <a:lnTo>
                  <a:pt x="701748" y="398721"/>
                </a:lnTo>
                <a:lnTo>
                  <a:pt x="558209" y="154172"/>
                </a:lnTo>
                <a:lnTo>
                  <a:pt x="494414" y="0"/>
                </a:lnTo>
                <a:close/>
              </a:path>
            </a:pathLst>
          </a:cu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xmlns="" id="{0A54C6C0-D178-5A49-B31A-CC368E4ADC3E}"/>
              </a:ext>
            </a:extLst>
          </p:cNvPr>
          <p:cNvGrpSpPr/>
          <p:nvPr/>
        </p:nvGrpSpPr>
        <p:grpSpPr>
          <a:xfrm>
            <a:off x="6425076" y="1632625"/>
            <a:ext cx="583686" cy="574534"/>
            <a:chOff x="1060057" y="3641416"/>
            <a:chExt cx="583686" cy="574534"/>
          </a:xfrm>
        </p:grpSpPr>
        <p:sp>
          <p:nvSpPr>
            <p:cNvPr id="23" name="Oval 22">
              <a:extLst>
                <a:ext uri="{FF2B5EF4-FFF2-40B4-BE49-F238E27FC236}">
                  <a16:creationId xmlns:a16="http://schemas.microsoft.com/office/drawing/2014/main" xmlns="" id="{4140D6C0-A20F-C743-8373-1840EE409EAD}"/>
                </a:ext>
              </a:extLst>
            </p:cNvPr>
            <p:cNvSpPr/>
            <p:nvPr/>
          </p:nvSpPr>
          <p:spPr>
            <a:xfrm>
              <a:off x="1060057" y="3641416"/>
              <a:ext cx="582626" cy="574534"/>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xmlns="" id="{12F5C610-2015-5D4B-977D-B629470AD7BC}"/>
                </a:ext>
              </a:extLst>
            </p:cNvPr>
            <p:cNvSpPr txBox="1"/>
            <p:nvPr/>
          </p:nvSpPr>
          <p:spPr>
            <a:xfrm>
              <a:off x="1060057" y="3758593"/>
              <a:ext cx="583686" cy="369332"/>
            </a:xfrm>
            <a:prstGeom prst="rect">
              <a:avLst/>
            </a:prstGeom>
            <a:noFill/>
          </p:spPr>
          <p:txBody>
            <a:bodyPr wrap="none" rtlCol="0">
              <a:spAutoFit/>
            </a:bodyPr>
            <a:lstStyle/>
            <a:p>
              <a:r>
                <a:rPr lang="en-US" dirty="0">
                  <a:solidFill>
                    <a:schemeClr val="bg1"/>
                  </a:solidFill>
                </a:rPr>
                <a:t>Paul</a:t>
              </a:r>
            </a:p>
          </p:txBody>
        </p:sp>
      </p:grpSp>
      <p:cxnSp>
        <p:nvCxnSpPr>
          <p:cNvPr id="30" name="Straight Connector 29">
            <a:extLst>
              <a:ext uri="{FF2B5EF4-FFF2-40B4-BE49-F238E27FC236}">
                <a16:creationId xmlns:a16="http://schemas.microsoft.com/office/drawing/2014/main" xmlns="" id="{5860AD10-B3E1-2B4D-9F7B-16FAF5ABFC3C}"/>
              </a:ext>
            </a:extLst>
          </p:cNvPr>
          <p:cNvCxnSpPr>
            <a:cxnSpLocks/>
          </p:cNvCxnSpPr>
          <p:nvPr/>
        </p:nvCxnSpPr>
        <p:spPr>
          <a:xfrm flipH="1">
            <a:off x="6499096" y="3608771"/>
            <a:ext cx="856564" cy="587793"/>
          </a:xfrm>
          <a:prstGeom prst="line">
            <a:avLst/>
          </a:prstGeom>
          <a:ln>
            <a:solidFill>
              <a:srgbClr val="015378"/>
            </a:solidFill>
          </a:ln>
        </p:spPr>
        <p:style>
          <a:lnRef idx="2">
            <a:schemeClr val="accent1"/>
          </a:lnRef>
          <a:fillRef idx="0">
            <a:schemeClr val="accent1"/>
          </a:fillRef>
          <a:effectRef idx="1">
            <a:schemeClr val="accent1"/>
          </a:effectRef>
          <a:fontRef idx="minor">
            <a:schemeClr val="tx1"/>
          </a:fontRef>
        </p:style>
      </p:cxnSp>
      <p:grpSp>
        <p:nvGrpSpPr>
          <p:cNvPr id="21" name="Group 20">
            <a:extLst>
              <a:ext uri="{FF2B5EF4-FFF2-40B4-BE49-F238E27FC236}">
                <a16:creationId xmlns:a16="http://schemas.microsoft.com/office/drawing/2014/main" xmlns="" id="{6634B1CF-17CE-4348-8A59-0538D2FF6A6D}"/>
              </a:ext>
            </a:extLst>
          </p:cNvPr>
          <p:cNvGrpSpPr/>
          <p:nvPr/>
        </p:nvGrpSpPr>
        <p:grpSpPr>
          <a:xfrm>
            <a:off x="7267502" y="3231656"/>
            <a:ext cx="923727" cy="574534"/>
            <a:chOff x="1519955" y="4791980"/>
            <a:chExt cx="923727" cy="574534"/>
          </a:xfrm>
        </p:grpSpPr>
        <p:sp>
          <p:nvSpPr>
            <p:cNvPr id="15" name="Oval 14">
              <a:extLst>
                <a:ext uri="{FF2B5EF4-FFF2-40B4-BE49-F238E27FC236}">
                  <a16:creationId xmlns:a16="http://schemas.microsoft.com/office/drawing/2014/main" xmlns="" id="{3BFEC6BD-6C50-E04B-899E-36B9465908DB}"/>
                </a:ext>
              </a:extLst>
            </p:cNvPr>
            <p:cNvSpPr/>
            <p:nvPr/>
          </p:nvSpPr>
          <p:spPr>
            <a:xfrm>
              <a:off x="1519955" y="4791980"/>
              <a:ext cx="915635" cy="574534"/>
            </a:xfrm>
            <a:prstGeom prst="ellipse">
              <a:avLst/>
            </a:prstGeom>
            <a:solidFill>
              <a:srgbClr val="015378"/>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xmlns="" id="{FFCD0369-151E-5847-94A1-050A696E7BB9}"/>
                </a:ext>
              </a:extLst>
            </p:cNvPr>
            <p:cNvSpPr txBox="1"/>
            <p:nvPr/>
          </p:nvSpPr>
          <p:spPr>
            <a:xfrm>
              <a:off x="1528047" y="4892973"/>
              <a:ext cx="915635" cy="369332"/>
            </a:xfrm>
            <a:prstGeom prst="rect">
              <a:avLst/>
            </a:prstGeom>
            <a:noFill/>
          </p:spPr>
          <p:txBody>
            <a:bodyPr wrap="none" rtlCol="0">
              <a:spAutoFit/>
            </a:bodyPr>
            <a:lstStyle/>
            <a:p>
              <a:r>
                <a:rPr lang="en-US" dirty="0">
                  <a:solidFill>
                    <a:schemeClr val="bg1"/>
                  </a:solidFill>
                </a:rPr>
                <a:t>Adriana</a:t>
              </a:r>
            </a:p>
          </p:txBody>
        </p:sp>
      </p:grpSp>
      <p:sp>
        <p:nvSpPr>
          <p:cNvPr id="5" name="Freeform 4">
            <a:extLst>
              <a:ext uri="{FF2B5EF4-FFF2-40B4-BE49-F238E27FC236}">
                <a16:creationId xmlns:a16="http://schemas.microsoft.com/office/drawing/2014/main" xmlns="" id="{9B697F7B-317E-2748-8278-307397D0A9C2}"/>
              </a:ext>
            </a:extLst>
          </p:cNvPr>
          <p:cNvSpPr>
            <a:spLocks noChangeAspect="1"/>
          </p:cNvSpPr>
          <p:nvPr/>
        </p:nvSpPr>
        <p:spPr>
          <a:xfrm>
            <a:off x="6005622" y="3943259"/>
            <a:ext cx="622012" cy="688318"/>
          </a:xfrm>
          <a:custGeom>
            <a:avLst/>
            <a:gdLst>
              <a:gd name="connsiteX0" fmla="*/ 1313121 w 3141921"/>
              <a:gd name="connsiteY0" fmla="*/ 0 h 3476846"/>
              <a:gd name="connsiteX1" fmla="*/ 1249326 w 3141921"/>
              <a:gd name="connsiteY1" fmla="*/ 85060 h 3476846"/>
              <a:gd name="connsiteX2" fmla="*/ 1206796 w 3141921"/>
              <a:gd name="connsiteY2" fmla="*/ 244548 h 3476846"/>
              <a:gd name="connsiteX3" fmla="*/ 1143000 w 3141921"/>
              <a:gd name="connsiteY3" fmla="*/ 255181 h 3476846"/>
              <a:gd name="connsiteX4" fmla="*/ 1068572 w 3141921"/>
              <a:gd name="connsiteY4" fmla="*/ 425302 h 3476846"/>
              <a:gd name="connsiteX5" fmla="*/ 994144 w 3141921"/>
              <a:gd name="connsiteY5" fmla="*/ 388088 h 3476846"/>
              <a:gd name="connsiteX6" fmla="*/ 637954 w 3141921"/>
              <a:gd name="connsiteY6" fmla="*/ 473148 h 3476846"/>
              <a:gd name="connsiteX7" fmla="*/ 393405 w 3141921"/>
              <a:gd name="connsiteY7" fmla="*/ 520995 h 3476846"/>
              <a:gd name="connsiteX8" fmla="*/ 170121 w 3141921"/>
              <a:gd name="connsiteY8" fmla="*/ 611372 h 3476846"/>
              <a:gd name="connsiteX9" fmla="*/ 15949 w 3141921"/>
              <a:gd name="connsiteY9" fmla="*/ 659218 h 3476846"/>
              <a:gd name="connsiteX10" fmla="*/ 0 w 3141921"/>
              <a:gd name="connsiteY10" fmla="*/ 770860 h 3476846"/>
              <a:gd name="connsiteX11" fmla="*/ 175437 w 3141921"/>
              <a:gd name="connsiteY11" fmla="*/ 781493 h 3476846"/>
              <a:gd name="connsiteX12" fmla="*/ 154172 w 3141921"/>
              <a:gd name="connsiteY12" fmla="*/ 871869 h 3476846"/>
              <a:gd name="connsiteX13" fmla="*/ 74428 w 3141921"/>
              <a:gd name="connsiteY13" fmla="*/ 877186 h 3476846"/>
              <a:gd name="connsiteX14" fmla="*/ 106326 w 3141921"/>
              <a:gd name="connsiteY14" fmla="*/ 935665 h 3476846"/>
              <a:gd name="connsiteX15" fmla="*/ 170121 w 3141921"/>
              <a:gd name="connsiteY15" fmla="*/ 1095153 h 3476846"/>
              <a:gd name="connsiteX16" fmla="*/ 79744 w 3141921"/>
              <a:gd name="connsiteY16" fmla="*/ 1105786 h 3476846"/>
              <a:gd name="connsiteX17" fmla="*/ 79744 w 3141921"/>
              <a:gd name="connsiteY17" fmla="*/ 1206795 h 3476846"/>
              <a:gd name="connsiteX18" fmla="*/ 143540 w 3141921"/>
              <a:gd name="connsiteY18" fmla="*/ 1196162 h 3476846"/>
              <a:gd name="connsiteX19" fmla="*/ 324293 w 3141921"/>
              <a:gd name="connsiteY19" fmla="*/ 1387548 h 3476846"/>
              <a:gd name="connsiteX20" fmla="*/ 356191 w 3141921"/>
              <a:gd name="connsiteY20" fmla="*/ 1297172 h 3476846"/>
              <a:gd name="connsiteX21" fmla="*/ 419986 w 3141921"/>
              <a:gd name="connsiteY21" fmla="*/ 1339702 h 3476846"/>
              <a:gd name="connsiteX22" fmla="*/ 398721 w 3141921"/>
              <a:gd name="connsiteY22" fmla="*/ 1456660 h 3476846"/>
              <a:gd name="connsiteX23" fmla="*/ 478465 w 3141921"/>
              <a:gd name="connsiteY23" fmla="*/ 1515139 h 3476846"/>
              <a:gd name="connsiteX24" fmla="*/ 478465 w 3141921"/>
              <a:gd name="connsiteY24" fmla="*/ 1515139 h 3476846"/>
              <a:gd name="connsiteX25" fmla="*/ 430619 w 3141921"/>
              <a:gd name="connsiteY25" fmla="*/ 1552353 h 3476846"/>
              <a:gd name="connsiteX26" fmla="*/ 446568 w 3141921"/>
              <a:gd name="connsiteY26" fmla="*/ 1594883 h 3476846"/>
              <a:gd name="connsiteX27" fmla="*/ 606056 w 3141921"/>
              <a:gd name="connsiteY27" fmla="*/ 1594883 h 3476846"/>
              <a:gd name="connsiteX28" fmla="*/ 669851 w 3141921"/>
              <a:gd name="connsiteY28" fmla="*/ 1648046 h 3476846"/>
              <a:gd name="connsiteX29" fmla="*/ 590107 w 3141921"/>
              <a:gd name="connsiteY29" fmla="*/ 1733106 h 3476846"/>
              <a:gd name="connsiteX30" fmla="*/ 648586 w 3141921"/>
              <a:gd name="connsiteY30" fmla="*/ 1749055 h 3476846"/>
              <a:gd name="connsiteX31" fmla="*/ 696433 w 3141921"/>
              <a:gd name="connsiteY31" fmla="*/ 1685260 h 3476846"/>
              <a:gd name="connsiteX32" fmla="*/ 818707 w 3141921"/>
              <a:gd name="connsiteY32" fmla="*/ 1759688 h 3476846"/>
              <a:gd name="connsiteX33" fmla="*/ 871870 w 3141921"/>
              <a:gd name="connsiteY33" fmla="*/ 1791586 h 3476846"/>
              <a:gd name="connsiteX34" fmla="*/ 882503 w 3141921"/>
              <a:gd name="connsiteY34" fmla="*/ 1967023 h 3476846"/>
              <a:gd name="connsiteX35" fmla="*/ 967563 w 3141921"/>
              <a:gd name="connsiteY35" fmla="*/ 1945758 h 3476846"/>
              <a:gd name="connsiteX36" fmla="*/ 956930 w 3141921"/>
              <a:gd name="connsiteY36" fmla="*/ 1887279 h 3476846"/>
              <a:gd name="connsiteX37" fmla="*/ 1100470 w 3141921"/>
              <a:gd name="connsiteY37" fmla="*/ 1770320 h 3476846"/>
              <a:gd name="connsiteX38" fmla="*/ 1249326 w 3141921"/>
              <a:gd name="connsiteY38" fmla="*/ 1610832 h 3476846"/>
              <a:gd name="connsiteX39" fmla="*/ 1408814 w 3141921"/>
              <a:gd name="connsiteY39" fmla="*/ 1605516 h 3476846"/>
              <a:gd name="connsiteX40" fmla="*/ 1520456 w 3141921"/>
              <a:gd name="connsiteY40" fmla="*/ 1515139 h 3476846"/>
              <a:gd name="connsiteX41" fmla="*/ 1504507 w 3141921"/>
              <a:gd name="connsiteY41" fmla="*/ 1589567 h 3476846"/>
              <a:gd name="connsiteX42" fmla="*/ 1685261 w 3141921"/>
              <a:gd name="connsiteY42" fmla="*/ 1520455 h 3476846"/>
              <a:gd name="connsiteX43" fmla="*/ 1674628 w 3141921"/>
              <a:gd name="connsiteY43" fmla="*/ 1424762 h 3476846"/>
              <a:gd name="connsiteX44" fmla="*/ 1727791 w 3141921"/>
              <a:gd name="connsiteY44" fmla="*/ 1414130 h 3476846"/>
              <a:gd name="connsiteX45" fmla="*/ 1717158 w 3141921"/>
              <a:gd name="connsiteY45" fmla="*/ 1663995 h 3476846"/>
              <a:gd name="connsiteX46" fmla="*/ 1679944 w 3141921"/>
              <a:gd name="connsiteY46" fmla="*/ 1690576 h 3476846"/>
              <a:gd name="connsiteX47" fmla="*/ 1674628 w 3141921"/>
              <a:gd name="connsiteY47" fmla="*/ 1786269 h 3476846"/>
              <a:gd name="connsiteX48" fmla="*/ 1674628 w 3141921"/>
              <a:gd name="connsiteY48" fmla="*/ 1786269 h 3476846"/>
              <a:gd name="connsiteX49" fmla="*/ 1663996 w 3141921"/>
              <a:gd name="connsiteY49" fmla="*/ 1951074 h 3476846"/>
              <a:gd name="connsiteX50" fmla="*/ 1621465 w 3141921"/>
              <a:gd name="connsiteY50" fmla="*/ 1977655 h 3476846"/>
              <a:gd name="connsiteX51" fmla="*/ 1419447 w 3141921"/>
              <a:gd name="connsiteY51" fmla="*/ 1988288 h 3476846"/>
              <a:gd name="connsiteX52" fmla="*/ 1387549 w 3141921"/>
              <a:gd name="connsiteY52" fmla="*/ 2046767 h 3476846"/>
              <a:gd name="connsiteX53" fmla="*/ 1403498 w 3141921"/>
              <a:gd name="connsiteY53" fmla="*/ 2195623 h 3476846"/>
              <a:gd name="connsiteX54" fmla="*/ 1547037 w 3141921"/>
              <a:gd name="connsiteY54" fmla="*/ 2232837 h 3476846"/>
              <a:gd name="connsiteX55" fmla="*/ 1717158 w 3141921"/>
              <a:gd name="connsiteY55" fmla="*/ 2227520 h 3476846"/>
              <a:gd name="connsiteX56" fmla="*/ 1711842 w 3141921"/>
              <a:gd name="connsiteY56" fmla="*/ 2312581 h 3476846"/>
              <a:gd name="connsiteX57" fmla="*/ 1663996 w 3141921"/>
              <a:gd name="connsiteY57" fmla="*/ 2344479 h 3476846"/>
              <a:gd name="connsiteX58" fmla="*/ 1706526 w 3141921"/>
              <a:gd name="connsiteY58" fmla="*/ 2402958 h 3476846"/>
              <a:gd name="connsiteX59" fmla="*/ 1701209 w 3141921"/>
              <a:gd name="connsiteY59" fmla="*/ 2961167 h 3476846"/>
              <a:gd name="connsiteX60" fmla="*/ 1844749 w 3141921"/>
              <a:gd name="connsiteY60" fmla="*/ 2950534 h 3476846"/>
              <a:gd name="connsiteX61" fmla="*/ 1690577 w 3141921"/>
              <a:gd name="connsiteY61" fmla="*/ 3115339 h 3476846"/>
              <a:gd name="connsiteX62" fmla="*/ 1701209 w 3141921"/>
              <a:gd name="connsiteY62" fmla="*/ 3349255 h 3476846"/>
              <a:gd name="connsiteX63" fmla="*/ 2450805 w 3141921"/>
              <a:gd name="connsiteY63" fmla="*/ 3354572 h 3476846"/>
              <a:gd name="connsiteX64" fmla="*/ 2434856 w 3141921"/>
              <a:gd name="connsiteY64" fmla="*/ 3466213 h 3476846"/>
              <a:gd name="connsiteX65" fmla="*/ 2583712 w 3141921"/>
              <a:gd name="connsiteY65" fmla="*/ 3476846 h 3476846"/>
              <a:gd name="connsiteX66" fmla="*/ 2642191 w 3141921"/>
              <a:gd name="connsiteY66" fmla="*/ 3343939 h 3476846"/>
              <a:gd name="connsiteX67" fmla="*/ 3062177 w 3141921"/>
              <a:gd name="connsiteY67" fmla="*/ 3338623 h 3476846"/>
              <a:gd name="connsiteX68" fmla="*/ 3035596 w 3141921"/>
              <a:gd name="connsiteY68" fmla="*/ 3258879 h 3476846"/>
              <a:gd name="connsiteX69" fmla="*/ 3072809 w 3141921"/>
              <a:gd name="connsiteY69" fmla="*/ 3226981 h 3476846"/>
              <a:gd name="connsiteX70" fmla="*/ 3078126 w 3141921"/>
              <a:gd name="connsiteY70" fmla="*/ 3083441 h 3476846"/>
              <a:gd name="connsiteX71" fmla="*/ 3024963 w 3141921"/>
              <a:gd name="connsiteY71" fmla="*/ 3040911 h 3476846"/>
              <a:gd name="connsiteX72" fmla="*/ 2982433 w 3141921"/>
              <a:gd name="connsiteY72" fmla="*/ 3067493 h 3476846"/>
              <a:gd name="connsiteX73" fmla="*/ 2955851 w 3141921"/>
              <a:gd name="connsiteY73" fmla="*/ 2982432 h 3476846"/>
              <a:gd name="connsiteX74" fmla="*/ 3072809 w 3141921"/>
              <a:gd name="connsiteY74" fmla="*/ 2955851 h 3476846"/>
              <a:gd name="connsiteX75" fmla="*/ 3035596 w 3141921"/>
              <a:gd name="connsiteY75" fmla="*/ 2908004 h 3476846"/>
              <a:gd name="connsiteX76" fmla="*/ 2971800 w 3141921"/>
              <a:gd name="connsiteY76" fmla="*/ 2780413 h 3476846"/>
              <a:gd name="connsiteX77" fmla="*/ 3051544 w 3141921"/>
              <a:gd name="connsiteY77" fmla="*/ 2817627 h 3476846"/>
              <a:gd name="connsiteX78" fmla="*/ 3141921 w 3141921"/>
              <a:gd name="connsiteY78" fmla="*/ 2817627 h 3476846"/>
              <a:gd name="connsiteX79" fmla="*/ 3078126 w 3141921"/>
              <a:gd name="connsiteY79" fmla="*/ 2753832 h 3476846"/>
              <a:gd name="connsiteX80" fmla="*/ 2961168 w 3141921"/>
              <a:gd name="connsiteY80" fmla="*/ 2711302 h 3476846"/>
              <a:gd name="connsiteX81" fmla="*/ 2982433 w 3141921"/>
              <a:gd name="connsiteY81" fmla="*/ 2668772 h 3476846"/>
              <a:gd name="connsiteX82" fmla="*/ 3040912 w 3141921"/>
              <a:gd name="connsiteY82" fmla="*/ 2695353 h 3476846"/>
              <a:gd name="connsiteX83" fmla="*/ 3083442 w 3141921"/>
              <a:gd name="connsiteY83" fmla="*/ 2626241 h 3476846"/>
              <a:gd name="connsiteX84" fmla="*/ 3083442 w 3141921"/>
              <a:gd name="connsiteY84" fmla="*/ 2626241 h 3476846"/>
              <a:gd name="connsiteX85" fmla="*/ 3051544 w 3141921"/>
              <a:gd name="connsiteY85" fmla="*/ 2594344 h 3476846"/>
              <a:gd name="connsiteX86" fmla="*/ 2950535 w 3141921"/>
              <a:gd name="connsiteY86" fmla="*/ 2583711 h 3476846"/>
              <a:gd name="connsiteX87" fmla="*/ 2828261 w 3141921"/>
              <a:gd name="connsiteY87" fmla="*/ 2456120 h 3476846"/>
              <a:gd name="connsiteX88" fmla="*/ 3035596 w 3141921"/>
              <a:gd name="connsiteY88" fmla="*/ 2514600 h 3476846"/>
              <a:gd name="connsiteX89" fmla="*/ 3009014 w 3141921"/>
              <a:gd name="connsiteY89" fmla="*/ 2408274 h 3476846"/>
              <a:gd name="connsiteX90" fmla="*/ 3040912 w 3141921"/>
              <a:gd name="connsiteY90" fmla="*/ 2349795 h 3476846"/>
              <a:gd name="connsiteX91" fmla="*/ 2945219 w 3141921"/>
              <a:gd name="connsiteY91" fmla="*/ 2307265 h 3476846"/>
              <a:gd name="connsiteX92" fmla="*/ 2913321 w 3141921"/>
              <a:gd name="connsiteY92" fmla="*/ 2365744 h 3476846"/>
              <a:gd name="connsiteX93" fmla="*/ 2902689 w 3141921"/>
              <a:gd name="connsiteY93" fmla="*/ 2264734 h 3476846"/>
              <a:gd name="connsiteX94" fmla="*/ 2977116 w 3141921"/>
              <a:gd name="connsiteY94" fmla="*/ 2270051 h 3476846"/>
              <a:gd name="connsiteX95" fmla="*/ 2934586 w 3141921"/>
              <a:gd name="connsiteY95" fmla="*/ 2200939 h 3476846"/>
              <a:gd name="connsiteX96" fmla="*/ 2870791 w 3141921"/>
              <a:gd name="connsiteY96" fmla="*/ 2259418 h 3476846"/>
              <a:gd name="connsiteX97" fmla="*/ 2833577 w 3141921"/>
              <a:gd name="connsiteY97" fmla="*/ 2200939 h 3476846"/>
              <a:gd name="connsiteX98" fmla="*/ 2881423 w 3141921"/>
              <a:gd name="connsiteY98" fmla="*/ 2142460 h 3476846"/>
              <a:gd name="connsiteX99" fmla="*/ 2801679 w 3141921"/>
              <a:gd name="connsiteY99" fmla="*/ 2094613 h 3476846"/>
              <a:gd name="connsiteX100" fmla="*/ 2817628 w 3141921"/>
              <a:gd name="connsiteY100" fmla="*/ 2174358 h 3476846"/>
              <a:gd name="connsiteX101" fmla="*/ 2817628 w 3141921"/>
              <a:gd name="connsiteY101" fmla="*/ 2174358 h 3476846"/>
              <a:gd name="connsiteX102" fmla="*/ 2806996 w 3141921"/>
              <a:gd name="connsiteY102" fmla="*/ 2238153 h 3476846"/>
              <a:gd name="connsiteX103" fmla="*/ 2764465 w 3141921"/>
              <a:gd name="connsiteY103" fmla="*/ 2200939 h 3476846"/>
              <a:gd name="connsiteX104" fmla="*/ 2705986 w 3141921"/>
              <a:gd name="connsiteY104" fmla="*/ 2025502 h 3476846"/>
              <a:gd name="connsiteX105" fmla="*/ 2642191 w 3141921"/>
              <a:gd name="connsiteY105" fmla="*/ 1956390 h 3476846"/>
              <a:gd name="connsiteX106" fmla="*/ 2721935 w 3141921"/>
              <a:gd name="connsiteY106" fmla="*/ 1897911 h 3476846"/>
              <a:gd name="connsiteX107" fmla="*/ 2727251 w 3141921"/>
              <a:gd name="connsiteY107" fmla="*/ 2025502 h 3476846"/>
              <a:gd name="connsiteX108" fmla="*/ 2775098 w 3141921"/>
              <a:gd name="connsiteY108" fmla="*/ 2030818 h 3476846"/>
              <a:gd name="connsiteX109" fmla="*/ 2775098 w 3141921"/>
              <a:gd name="connsiteY109" fmla="*/ 1972339 h 3476846"/>
              <a:gd name="connsiteX110" fmla="*/ 2737884 w 3141921"/>
              <a:gd name="connsiteY110" fmla="*/ 1844748 h 3476846"/>
              <a:gd name="connsiteX111" fmla="*/ 2881423 w 3141921"/>
              <a:gd name="connsiteY111" fmla="*/ 1913860 h 3476846"/>
              <a:gd name="connsiteX112" fmla="*/ 2844209 w 3141921"/>
              <a:gd name="connsiteY112" fmla="*/ 1818167 h 3476846"/>
              <a:gd name="connsiteX113" fmla="*/ 2822944 w 3141921"/>
              <a:gd name="connsiteY113" fmla="*/ 1765004 h 3476846"/>
              <a:gd name="connsiteX114" fmla="*/ 2897372 w 3141921"/>
              <a:gd name="connsiteY114" fmla="*/ 1738423 h 3476846"/>
              <a:gd name="connsiteX115" fmla="*/ 2892056 w 3141921"/>
              <a:gd name="connsiteY115" fmla="*/ 1616148 h 3476846"/>
              <a:gd name="connsiteX116" fmla="*/ 2822944 w 3141921"/>
              <a:gd name="connsiteY116" fmla="*/ 1531088 h 3476846"/>
              <a:gd name="connsiteX117" fmla="*/ 2828261 w 3141921"/>
              <a:gd name="connsiteY117" fmla="*/ 1669311 h 3476846"/>
              <a:gd name="connsiteX118" fmla="*/ 2679405 w 3141921"/>
              <a:gd name="connsiteY118" fmla="*/ 1573618 h 3476846"/>
              <a:gd name="connsiteX119" fmla="*/ 2791047 w 3141921"/>
              <a:gd name="connsiteY119" fmla="*/ 1557669 h 3476846"/>
              <a:gd name="connsiteX120" fmla="*/ 2759149 w 3141921"/>
              <a:gd name="connsiteY120" fmla="*/ 1504506 h 3476846"/>
              <a:gd name="connsiteX121" fmla="*/ 2759149 w 3141921"/>
              <a:gd name="connsiteY121" fmla="*/ 1504506 h 3476846"/>
              <a:gd name="connsiteX122" fmla="*/ 2716619 w 3141921"/>
              <a:gd name="connsiteY122" fmla="*/ 1488558 h 3476846"/>
              <a:gd name="connsiteX123" fmla="*/ 2658140 w 3141921"/>
              <a:gd name="connsiteY123" fmla="*/ 1552353 h 3476846"/>
              <a:gd name="connsiteX124" fmla="*/ 2631558 w 3141921"/>
              <a:gd name="connsiteY124" fmla="*/ 1515139 h 3476846"/>
              <a:gd name="connsiteX125" fmla="*/ 2668772 w 3141921"/>
              <a:gd name="connsiteY125" fmla="*/ 1440711 h 3476846"/>
              <a:gd name="connsiteX126" fmla="*/ 2647507 w 3141921"/>
              <a:gd name="connsiteY126" fmla="*/ 1376916 h 3476846"/>
              <a:gd name="connsiteX127" fmla="*/ 2604977 w 3141921"/>
              <a:gd name="connsiteY127" fmla="*/ 1345018 h 3476846"/>
              <a:gd name="connsiteX128" fmla="*/ 2663456 w 3141921"/>
              <a:gd name="connsiteY128" fmla="*/ 1281223 h 3476846"/>
              <a:gd name="connsiteX129" fmla="*/ 2594344 w 3141921"/>
              <a:gd name="connsiteY129" fmla="*/ 1244009 h 3476846"/>
              <a:gd name="connsiteX130" fmla="*/ 2589028 w 3141921"/>
              <a:gd name="connsiteY130" fmla="*/ 1350334 h 3476846"/>
              <a:gd name="connsiteX131" fmla="*/ 2610293 w 3141921"/>
              <a:gd name="connsiteY131" fmla="*/ 1430079 h 3476846"/>
              <a:gd name="connsiteX132" fmla="*/ 2567763 w 3141921"/>
              <a:gd name="connsiteY132" fmla="*/ 1461976 h 3476846"/>
              <a:gd name="connsiteX133" fmla="*/ 2610293 w 3141921"/>
              <a:gd name="connsiteY133" fmla="*/ 1610832 h 3476846"/>
              <a:gd name="connsiteX134" fmla="*/ 2503968 w 3141921"/>
              <a:gd name="connsiteY134" fmla="*/ 1520455 h 3476846"/>
              <a:gd name="connsiteX135" fmla="*/ 2557130 w 3141921"/>
              <a:gd name="connsiteY135" fmla="*/ 1461976 h 3476846"/>
              <a:gd name="connsiteX136" fmla="*/ 2557130 w 3141921"/>
              <a:gd name="connsiteY136" fmla="*/ 1398181 h 3476846"/>
              <a:gd name="connsiteX137" fmla="*/ 2498651 w 3141921"/>
              <a:gd name="connsiteY137" fmla="*/ 1355651 h 3476846"/>
              <a:gd name="connsiteX138" fmla="*/ 2397642 w 3141921"/>
              <a:gd name="connsiteY138" fmla="*/ 1392865 h 3476846"/>
              <a:gd name="connsiteX139" fmla="*/ 2355112 w 3141921"/>
              <a:gd name="connsiteY139" fmla="*/ 1360967 h 3476846"/>
              <a:gd name="connsiteX140" fmla="*/ 2413591 w 3141921"/>
              <a:gd name="connsiteY140" fmla="*/ 1307804 h 3476846"/>
              <a:gd name="connsiteX141" fmla="*/ 2493335 w 3141921"/>
              <a:gd name="connsiteY141" fmla="*/ 1238693 h 3476846"/>
              <a:gd name="connsiteX142" fmla="*/ 2434856 w 3141921"/>
              <a:gd name="connsiteY142" fmla="*/ 1190846 h 3476846"/>
              <a:gd name="connsiteX143" fmla="*/ 2376377 w 3141921"/>
              <a:gd name="connsiteY143" fmla="*/ 1238693 h 3476846"/>
              <a:gd name="connsiteX144" fmla="*/ 2355112 w 3141921"/>
              <a:gd name="connsiteY144" fmla="*/ 1190846 h 3476846"/>
              <a:gd name="connsiteX145" fmla="*/ 2387009 w 3141921"/>
              <a:gd name="connsiteY145" fmla="*/ 1158948 h 3476846"/>
              <a:gd name="connsiteX146" fmla="*/ 2264735 w 3141921"/>
              <a:gd name="connsiteY146" fmla="*/ 1127051 h 3476846"/>
              <a:gd name="connsiteX147" fmla="*/ 2365744 w 3141921"/>
              <a:gd name="connsiteY147" fmla="*/ 1089837 h 3476846"/>
              <a:gd name="connsiteX148" fmla="*/ 2376377 w 3141921"/>
              <a:gd name="connsiteY148" fmla="*/ 988827 h 3476846"/>
              <a:gd name="connsiteX149" fmla="*/ 2328530 w 3141921"/>
              <a:gd name="connsiteY149" fmla="*/ 1057939 h 3476846"/>
              <a:gd name="connsiteX150" fmla="*/ 2312582 w 3141921"/>
              <a:gd name="connsiteY150" fmla="*/ 1010093 h 3476846"/>
              <a:gd name="connsiteX151" fmla="*/ 2312582 w 3141921"/>
              <a:gd name="connsiteY151" fmla="*/ 1010093 h 3476846"/>
              <a:gd name="connsiteX152" fmla="*/ 2275368 w 3141921"/>
              <a:gd name="connsiteY152" fmla="*/ 983511 h 3476846"/>
              <a:gd name="connsiteX153" fmla="*/ 2275368 w 3141921"/>
              <a:gd name="connsiteY153" fmla="*/ 983511 h 3476846"/>
              <a:gd name="connsiteX154" fmla="*/ 2238154 w 3141921"/>
              <a:gd name="connsiteY154" fmla="*/ 914400 h 3476846"/>
              <a:gd name="connsiteX155" fmla="*/ 2222205 w 3141921"/>
              <a:gd name="connsiteY155" fmla="*/ 813390 h 3476846"/>
              <a:gd name="connsiteX156" fmla="*/ 2147777 w 3141921"/>
              <a:gd name="connsiteY156" fmla="*/ 898451 h 3476846"/>
              <a:gd name="connsiteX157" fmla="*/ 2147777 w 3141921"/>
              <a:gd name="connsiteY157" fmla="*/ 898451 h 3476846"/>
              <a:gd name="connsiteX158" fmla="*/ 2121196 w 3141921"/>
              <a:gd name="connsiteY158" fmla="*/ 845288 h 3476846"/>
              <a:gd name="connsiteX159" fmla="*/ 2179675 w 3141921"/>
              <a:gd name="connsiteY159" fmla="*/ 781493 h 3476846"/>
              <a:gd name="connsiteX160" fmla="*/ 2073349 w 3141921"/>
              <a:gd name="connsiteY160" fmla="*/ 754911 h 3476846"/>
              <a:gd name="connsiteX161" fmla="*/ 2115879 w 3141921"/>
              <a:gd name="connsiteY161" fmla="*/ 712381 h 3476846"/>
              <a:gd name="connsiteX162" fmla="*/ 2126512 w 3141921"/>
              <a:gd name="connsiteY162" fmla="*/ 632637 h 3476846"/>
              <a:gd name="connsiteX163" fmla="*/ 2052084 w 3141921"/>
              <a:gd name="connsiteY163" fmla="*/ 648586 h 3476846"/>
              <a:gd name="connsiteX164" fmla="*/ 2052084 w 3141921"/>
              <a:gd name="connsiteY164" fmla="*/ 701748 h 3476846"/>
              <a:gd name="connsiteX165" fmla="*/ 2030819 w 3141921"/>
              <a:gd name="connsiteY165" fmla="*/ 776176 h 3476846"/>
              <a:gd name="connsiteX166" fmla="*/ 1929809 w 3141921"/>
              <a:gd name="connsiteY166" fmla="*/ 781493 h 3476846"/>
              <a:gd name="connsiteX167" fmla="*/ 1908544 w 3141921"/>
              <a:gd name="connsiteY167" fmla="*/ 717697 h 3476846"/>
              <a:gd name="connsiteX168" fmla="*/ 1977656 w 3141921"/>
              <a:gd name="connsiteY168" fmla="*/ 733646 h 3476846"/>
              <a:gd name="connsiteX169" fmla="*/ 2036135 w 3141921"/>
              <a:gd name="connsiteY169" fmla="*/ 643269 h 3476846"/>
              <a:gd name="connsiteX170" fmla="*/ 1998921 w 3141921"/>
              <a:gd name="connsiteY170" fmla="*/ 579474 h 3476846"/>
              <a:gd name="connsiteX171" fmla="*/ 2153093 w 3141921"/>
              <a:gd name="connsiteY171" fmla="*/ 483781 h 3476846"/>
              <a:gd name="connsiteX172" fmla="*/ 2078665 w 3141921"/>
              <a:gd name="connsiteY172" fmla="*/ 462516 h 3476846"/>
              <a:gd name="connsiteX173" fmla="*/ 1951075 w 3141921"/>
              <a:gd name="connsiteY173" fmla="*/ 590106 h 3476846"/>
              <a:gd name="connsiteX174" fmla="*/ 1887279 w 3141921"/>
              <a:gd name="connsiteY174" fmla="*/ 568841 h 3476846"/>
              <a:gd name="connsiteX175" fmla="*/ 1796903 w 3141921"/>
              <a:gd name="connsiteY175" fmla="*/ 627320 h 3476846"/>
              <a:gd name="connsiteX176" fmla="*/ 1727791 w 3141921"/>
              <a:gd name="connsiteY176" fmla="*/ 489097 h 3476846"/>
              <a:gd name="connsiteX177" fmla="*/ 1796903 w 3141921"/>
              <a:gd name="connsiteY177" fmla="*/ 478465 h 3476846"/>
              <a:gd name="connsiteX178" fmla="*/ 1733107 w 3141921"/>
              <a:gd name="connsiteY178" fmla="*/ 419986 h 3476846"/>
              <a:gd name="connsiteX179" fmla="*/ 1749056 w 3141921"/>
              <a:gd name="connsiteY179" fmla="*/ 372139 h 3476846"/>
              <a:gd name="connsiteX180" fmla="*/ 1663996 w 3141921"/>
              <a:gd name="connsiteY180" fmla="*/ 350874 h 3476846"/>
              <a:gd name="connsiteX181" fmla="*/ 1770321 w 3141921"/>
              <a:gd name="connsiteY181" fmla="*/ 170120 h 3476846"/>
              <a:gd name="connsiteX182" fmla="*/ 1690577 w 3141921"/>
              <a:gd name="connsiteY182" fmla="*/ 207334 h 3476846"/>
              <a:gd name="connsiteX183" fmla="*/ 1584251 w 3141921"/>
              <a:gd name="connsiteY183" fmla="*/ 372139 h 3476846"/>
              <a:gd name="connsiteX184" fmla="*/ 1547037 w 3141921"/>
              <a:gd name="connsiteY184" fmla="*/ 308344 h 3476846"/>
              <a:gd name="connsiteX185" fmla="*/ 1440712 w 3141921"/>
              <a:gd name="connsiteY185" fmla="*/ 308344 h 3476846"/>
              <a:gd name="connsiteX186" fmla="*/ 1366284 w 3141921"/>
              <a:gd name="connsiteY186" fmla="*/ 340241 h 3476846"/>
              <a:gd name="connsiteX187" fmla="*/ 1350335 w 3141921"/>
              <a:gd name="connsiteY187" fmla="*/ 170120 h 3476846"/>
              <a:gd name="connsiteX188" fmla="*/ 1424763 w 3141921"/>
              <a:gd name="connsiteY188" fmla="*/ 85060 h 3476846"/>
              <a:gd name="connsiteX189" fmla="*/ 1318437 w 3141921"/>
              <a:gd name="connsiteY189" fmla="*/ 95693 h 3476846"/>
              <a:gd name="connsiteX190" fmla="*/ 1313121 w 3141921"/>
              <a:gd name="connsiteY190" fmla="*/ 0 h 3476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3141921" h="3476846">
                <a:moveTo>
                  <a:pt x="1313121" y="0"/>
                </a:moveTo>
                <a:lnTo>
                  <a:pt x="1249326" y="85060"/>
                </a:lnTo>
                <a:lnTo>
                  <a:pt x="1206796" y="244548"/>
                </a:lnTo>
                <a:lnTo>
                  <a:pt x="1143000" y="255181"/>
                </a:lnTo>
                <a:lnTo>
                  <a:pt x="1068572" y="425302"/>
                </a:lnTo>
                <a:lnTo>
                  <a:pt x="994144" y="388088"/>
                </a:lnTo>
                <a:lnTo>
                  <a:pt x="637954" y="473148"/>
                </a:lnTo>
                <a:lnTo>
                  <a:pt x="393405" y="520995"/>
                </a:lnTo>
                <a:lnTo>
                  <a:pt x="170121" y="611372"/>
                </a:lnTo>
                <a:lnTo>
                  <a:pt x="15949" y="659218"/>
                </a:lnTo>
                <a:lnTo>
                  <a:pt x="0" y="770860"/>
                </a:lnTo>
                <a:lnTo>
                  <a:pt x="175437" y="781493"/>
                </a:lnTo>
                <a:lnTo>
                  <a:pt x="154172" y="871869"/>
                </a:lnTo>
                <a:lnTo>
                  <a:pt x="74428" y="877186"/>
                </a:lnTo>
                <a:lnTo>
                  <a:pt x="106326" y="935665"/>
                </a:lnTo>
                <a:lnTo>
                  <a:pt x="170121" y="1095153"/>
                </a:lnTo>
                <a:lnTo>
                  <a:pt x="79744" y="1105786"/>
                </a:lnTo>
                <a:lnTo>
                  <a:pt x="79744" y="1206795"/>
                </a:lnTo>
                <a:lnTo>
                  <a:pt x="143540" y="1196162"/>
                </a:lnTo>
                <a:lnTo>
                  <a:pt x="324293" y="1387548"/>
                </a:lnTo>
                <a:lnTo>
                  <a:pt x="356191" y="1297172"/>
                </a:lnTo>
                <a:lnTo>
                  <a:pt x="419986" y="1339702"/>
                </a:lnTo>
                <a:lnTo>
                  <a:pt x="398721" y="1456660"/>
                </a:lnTo>
                <a:lnTo>
                  <a:pt x="478465" y="1515139"/>
                </a:lnTo>
                <a:lnTo>
                  <a:pt x="478465" y="1515139"/>
                </a:lnTo>
                <a:lnTo>
                  <a:pt x="430619" y="1552353"/>
                </a:lnTo>
                <a:lnTo>
                  <a:pt x="446568" y="1594883"/>
                </a:lnTo>
                <a:lnTo>
                  <a:pt x="606056" y="1594883"/>
                </a:lnTo>
                <a:lnTo>
                  <a:pt x="669851" y="1648046"/>
                </a:lnTo>
                <a:lnTo>
                  <a:pt x="590107" y="1733106"/>
                </a:lnTo>
                <a:lnTo>
                  <a:pt x="648586" y="1749055"/>
                </a:lnTo>
                <a:lnTo>
                  <a:pt x="696433" y="1685260"/>
                </a:lnTo>
                <a:lnTo>
                  <a:pt x="818707" y="1759688"/>
                </a:lnTo>
                <a:lnTo>
                  <a:pt x="871870" y="1791586"/>
                </a:lnTo>
                <a:lnTo>
                  <a:pt x="882503" y="1967023"/>
                </a:lnTo>
                <a:lnTo>
                  <a:pt x="967563" y="1945758"/>
                </a:lnTo>
                <a:lnTo>
                  <a:pt x="956930" y="1887279"/>
                </a:lnTo>
                <a:lnTo>
                  <a:pt x="1100470" y="1770320"/>
                </a:lnTo>
                <a:lnTo>
                  <a:pt x="1249326" y="1610832"/>
                </a:lnTo>
                <a:lnTo>
                  <a:pt x="1408814" y="1605516"/>
                </a:lnTo>
                <a:lnTo>
                  <a:pt x="1520456" y="1515139"/>
                </a:lnTo>
                <a:lnTo>
                  <a:pt x="1504507" y="1589567"/>
                </a:lnTo>
                <a:lnTo>
                  <a:pt x="1685261" y="1520455"/>
                </a:lnTo>
                <a:lnTo>
                  <a:pt x="1674628" y="1424762"/>
                </a:lnTo>
                <a:lnTo>
                  <a:pt x="1727791" y="1414130"/>
                </a:lnTo>
                <a:lnTo>
                  <a:pt x="1717158" y="1663995"/>
                </a:lnTo>
                <a:lnTo>
                  <a:pt x="1679944" y="1690576"/>
                </a:lnTo>
                <a:lnTo>
                  <a:pt x="1674628" y="1786269"/>
                </a:lnTo>
                <a:lnTo>
                  <a:pt x="1674628" y="1786269"/>
                </a:lnTo>
                <a:lnTo>
                  <a:pt x="1663996" y="1951074"/>
                </a:lnTo>
                <a:lnTo>
                  <a:pt x="1621465" y="1977655"/>
                </a:lnTo>
                <a:lnTo>
                  <a:pt x="1419447" y="1988288"/>
                </a:lnTo>
                <a:lnTo>
                  <a:pt x="1387549" y="2046767"/>
                </a:lnTo>
                <a:lnTo>
                  <a:pt x="1403498" y="2195623"/>
                </a:lnTo>
                <a:lnTo>
                  <a:pt x="1547037" y="2232837"/>
                </a:lnTo>
                <a:lnTo>
                  <a:pt x="1717158" y="2227520"/>
                </a:lnTo>
                <a:lnTo>
                  <a:pt x="1711842" y="2312581"/>
                </a:lnTo>
                <a:lnTo>
                  <a:pt x="1663996" y="2344479"/>
                </a:lnTo>
                <a:lnTo>
                  <a:pt x="1706526" y="2402958"/>
                </a:lnTo>
                <a:cubicBezTo>
                  <a:pt x="1704754" y="2589028"/>
                  <a:pt x="1702981" y="2775097"/>
                  <a:pt x="1701209" y="2961167"/>
                </a:cubicBezTo>
                <a:lnTo>
                  <a:pt x="1844749" y="2950534"/>
                </a:lnTo>
                <a:lnTo>
                  <a:pt x="1690577" y="3115339"/>
                </a:lnTo>
                <a:lnTo>
                  <a:pt x="1701209" y="3349255"/>
                </a:lnTo>
                <a:lnTo>
                  <a:pt x="2450805" y="3354572"/>
                </a:lnTo>
                <a:lnTo>
                  <a:pt x="2434856" y="3466213"/>
                </a:lnTo>
                <a:lnTo>
                  <a:pt x="2583712" y="3476846"/>
                </a:lnTo>
                <a:lnTo>
                  <a:pt x="2642191" y="3343939"/>
                </a:lnTo>
                <a:lnTo>
                  <a:pt x="3062177" y="3338623"/>
                </a:lnTo>
                <a:lnTo>
                  <a:pt x="3035596" y="3258879"/>
                </a:lnTo>
                <a:lnTo>
                  <a:pt x="3072809" y="3226981"/>
                </a:lnTo>
                <a:lnTo>
                  <a:pt x="3078126" y="3083441"/>
                </a:lnTo>
                <a:lnTo>
                  <a:pt x="3024963" y="3040911"/>
                </a:lnTo>
                <a:lnTo>
                  <a:pt x="2982433" y="3067493"/>
                </a:lnTo>
                <a:lnTo>
                  <a:pt x="2955851" y="2982432"/>
                </a:lnTo>
                <a:lnTo>
                  <a:pt x="3072809" y="2955851"/>
                </a:lnTo>
                <a:lnTo>
                  <a:pt x="3035596" y="2908004"/>
                </a:lnTo>
                <a:lnTo>
                  <a:pt x="2971800" y="2780413"/>
                </a:lnTo>
                <a:lnTo>
                  <a:pt x="3051544" y="2817627"/>
                </a:lnTo>
                <a:lnTo>
                  <a:pt x="3141921" y="2817627"/>
                </a:lnTo>
                <a:lnTo>
                  <a:pt x="3078126" y="2753832"/>
                </a:lnTo>
                <a:lnTo>
                  <a:pt x="2961168" y="2711302"/>
                </a:lnTo>
                <a:lnTo>
                  <a:pt x="2982433" y="2668772"/>
                </a:lnTo>
                <a:lnTo>
                  <a:pt x="3040912" y="2695353"/>
                </a:lnTo>
                <a:lnTo>
                  <a:pt x="3083442" y="2626241"/>
                </a:lnTo>
                <a:lnTo>
                  <a:pt x="3083442" y="2626241"/>
                </a:lnTo>
                <a:lnTo>
                  <a:pt x="3051544" y="2594344"/>
                </a:lnTo>
                <a:lnTo>
                  <a:pt x="2950535" y="2583711"/>
                </a:lnTo>
                <a:lnTo>
                  <a:pt x="2828261" y="2456120"/>
                </a:lnTo>
                <a:lnTo>
                  <a:pt x="3035596" y="2514600"/>
                </a:lnTo>
                <a:lnTo>
                  <a:pt x="3009014" y="2408274"/>
                </a:lnTo>
                <a:lnTo>
                  <a:pt x="3040912" y="2349795"/>
                </a:lnTo>
                <a:lnTo>
                  <a:pt x="2945219" y="2307265"/>
                </a:lnTo>
                <a:lnTo>
                  <a:pt x="2913321" y="2365744"/>
                </a:lnTo>
                <a:lnTo>
                  <a:pt x="2902689" y="2264734"/>
                </a:lnTo>
                <a:lnTo>
                  <a:pt x="2977116" y="2270051"/>
                </a:lnTo>
                <a:lnTo>
                  <a:pt x="2934586" y="2200939"/>
                </a:lnTo>
                <a:lnTo>
                  <a:pt x="2870791" y="2259418"/>
                </a:lnTo>
                <a:lnTo>
                  <a:pt x="2833577" y="2200939"/>
                </a:lnTo>
                <a:lnTo>
                  <a:pt x="2881423" y="2142460"/>
                </a:lnTo>
                <a:lnTo>
                  <a:pt x="2801679" y="2094613"/>
                </a:lnTo>
                <a:lnTo>
                  <a:pt x="2817628" y="2174358"/>
                </a:lnTo>
                <a:lnTo>
                  <a:pt x="2817628" y="2174358"/>
                </a:lnTo>
                <a:lnTo>
                  <a:pt x="2806996" y="2238153"/>
                </a:lnTo>
                <a:lnTo>
                  <a:pt x="2764465" y="2200939"/>
                </a:lnTo>
                <a:lnTo>
                  <a:pt x="2705986" y="2025502"/>
                </a:lnTo>
                <a:lnTo>
                  <a:pt x="2642191" y="1956390"/>
                </a:lnTo>
                <a:lnTo>
                  <a:pt x="2721935" y="1897911"/>
                </a:lnTo>
                <a:lnTo>
                  <a:pt x="2727251" y="2025502"/>
                </a:lnTo>
                <a:lnTo>
                  <a:pt x="2775098" y="2030818"/>
                </a:lnTo>
                <a:lnTo>
                  <a:pt x="2775098" y="1972339"/>
                </a:lnTo>
                <a:lnTo>
                  <a:pt x="2737884" y="1844748"/>
                </a:lnTo>
                <a:lnTo>
                  <a:pt x="2881423" y="1913860"/>
                </a:lnTo>
                <a:lnTo>
                  <a:pt x="2844209" y="1818167"/>
                </a:lnTo>
                <a:lnTo>
                  <a:pt x="2822944" y="1765004"/>
                </a:lnTo>
                <a:lnTo>
                  <a:pt x="2897372" y="1738423"/>
                </a:lnTo>
                <a:lnTo>
                  <a:pt x="2892056" y="1616148"/>
                </a:lnTo>
                <a:lnTo>
                  <a:pt x="2822944" y="1531088"/>
                </a:lnTo>
                <a:lnTo>
                  <a:pt x="2828261" y="1669311"/>
                </a:lnTo>
                <a:lnTo>
                  <a:pt x="2679405" y="1573618"/>
                </a:lnTo>
                <a:lnTo>
                  <a:pt x="2791047" y="1557669"/>
                </a:lnTo>
                <a:lnTo>
                  <a:pt x="2759149" y="1504506"/>
                </a:lnTo>
                <a:lnTo>
                  <a:pt x="2759149" y="1504506"/>
                </a:lnTo>
                <a:lnTo>
                  <a:pt x="2716619" y="1488558"/>
                </a:lnTo>
                <a:lnTo>
                  <a:pt x="2658140" y="1552353"/>
                </a:lnTo>
                <a:lnTo>
                  <a:pt x="2631558" y="1515139"/>
                </a:lnTo>
                <a:lnTo>
                  <a:pt x="2668772" y="1440711"/>
                </a:lnTo>
                <a:lnTo>
                  <a:pt x="2647507" y="1376916"/>
                </a:lnTo>
                <a:lnTo>
                  <a:pt x="2604977" y="1345018"/>
                </a:lnTo>
                <a:lnTo>
                  <a:pt x="2663456" y="1281223"/>
                </a:lnTo>
                <a:lnTo>
                  <a:pt x="2594344" y="1244009"/>
                </a:lnTo>
                <a:lnTo>
                  <a:pt x="2589028" y="1350334"/>
                </a:lnTo>
                <a:lnTo>
                  <a:pt x="2610293" y="1430079"/>
                </a:lnTo>
                <a:lnTo>
                  <a:pt x="2567763" y="1461976"/>
                </a:lnTo>
                <a:lnTo>
                  <a:pt x="2610293" y="1610832"/>
                </a:lnTo>
                <a:lnTo>
                  <a:pt x="2503968" y="1520455"/>
                </a:lnTo>
                <a:lnTo>
                  <a:pt x="2557130" y="1461976"/>
                </a:lnTo>
                <a:lnTo>
                  <a:pt x="2557130" y="1398181"/>
                </a:lnTo>
                <a:lnTo>
                  <a:pt x="2498651" y="1355651"/>
                </a:lnTo>
                <a:lnTo>
                  <a:pt x="2397642" y="1392865"/>
                </a:lnTo>
                <a:lnTo>
                  <a:pt x="2355112" y="1360967"/>
                </a:lnTo>
                <a:lnTo>
                  <a:pt x="2413591" y="1307804"/>
                </a:lnTo>
                <a:lnTo>
                  <a:pt x="2493335" y="1238693"/>
                </a:lnTo>
                <a:lnTo>
                  <a:pt x="2434856" y="1190846"/>
                </a:lnTo>
                <a:lnTo>
                  <a:pt x="2376377" y="1238693"/>
                </a:lnTo>
                <a:lnTo>
                  <a:pt x="2355112" y="1190846"/>
                </a:lnTo>
                <a:lnTo>
                  <a:pt x="2387009" y="1158948"/>
                </a:lnTo>
                <a:lnTo>
                  <a:pt x="2264735" y="1127051"/>
                </a:lnTo>
                <a:lnTo>
                  <a:pt x="2365744" y="1089837"/>
                </a:lnTo>
                <a:lnTo>
                  <a:pt x="2376377" y="988827"/>
                </a:lnTo>
                <a:lnTo>
                  <a:pt x="2328530" y="1057939"/>
                </a:lnTo>
                <a:lnTo>
                  <a:pt x="2312582" y="1010093"/>
                </a:lnTo>
                <a:lnTo>
                  <a:pt x="2312582" y="1010093"/>
                </a:lnTo>
                <a:lnTo>
                  <a:pt x="2275368" y="983511"/>
                </a:lnTo>
                <a:lnTo>
                  <a:pt x="2275368" y="983511"/>
                </a:lnTo>
                <a:lnTo>
                  <a:pt x="2238154" y="914400"/>
                </a:lnTo>
                <a:lnTo>
                  <a:pt x="2222205" y="813390"/>
                </a:lnTo>
                <a:lnTo>
                  <a:pt x="2147777" y="898451"/>
                </a:lnTo>
                <a:lnTo>
                  <a:pt x="2147777" y="898451"/>
                </a:lnTo>
                <a:lnTo>
                  <a:pt x="2121196" y="845288"/>
                </a:lnTo>
                <a:lnTo>
                  <a:pt x="2179675" y="781493"/>
                </a:lnTo>
                <a:lnTo>
                  <a:pt x="2073349" y="754911"/>
                </a:lnTo>
                <a:lnTo>
                  <a:pt x="2115879" y="712381"/>
                </a:lnTo>
                <a:lnTo>
                  <a:pt x="2126512" y="632637"/>
                </a:lnTo>
                <a:lnTo>
                  <a:pt x="2052084" y="648586"/>
                </a:lnTo>
                <a:lnTo>
                  <a:pt x="2052084" y="701748"/>
                </a:lnTo>
                <a:lnTo>
                  <a:pt x="2030819" y="776176"/>
                </a:lnTo>
                <a:lnTo>
                  <a:pt x="1929809" y="781493"/>
                </a:lnTo>
                <a:lnTo>
                  <a:pt x="1908544" y="717697"/>
                </a:lnTo>
                <a:lnTo>
                  <a:pt x="1977656" y="733646"/>
                </a:lnTo>
                <a:lnTo>
                  <a:pt x="2036135" y="643269"/>
                </a:lnTo>
                <a:lnTo>
                  <a:pt x="1998921" y="579474"/>
                </a:lnTo>
                <a:lnTo>
                  <a:pt x="2153093" y="483781"/>
                </a:lnTo>
                <a:lnTo>
                  <a:pt x="2078665" y="462516"/>
                </a:lnTo>
                <a:lnTo>
                  <a:pt x="1951075" y="590106"/>
                </a:lnTo>
                <a:lnTo>
                  <a:pt x="1887279" y="568841"/>
                </a:lnTo>
                <a:lnTo>
                  <a:pt x="1796903" y="627320"/>
                </a:lnTo>
                <a:lnTo>
                  <a:pt x="1727791" y="489097"/>
                </a:lnTo>
                <a:lnTo>
                  <a:pt x="1796903" y="478465"/>
                </a:lnTo>
                <a:lnTo>
                  <a:pt x="1733107" y="419986"/>
                </a:lnTo>
                <a:lnTo>
                  <a:pt x="1749056" y="372139"/>
                </a:lnTo>
                <a:lnTo>
                  <a:pt x="1663996" y="350874"/>
                </a:lnTo>
                <a:lnTo>
                  <a:pt x="1770321" y="170120"/>
                </a:lnTo>
                <a:lnTo>
                  <a:pt x="1690577" y="207334"/>
                </a:lnTo>
                <a:lnTo>
                  <a:pt x="1584251" y="372139"/>
                </a:lnTo>
                <a:lnTo>
                  <a:pt x="1547037" y="308344"/>
                </a:lnTo>
                <a:lnTo>
                  <a:pt x="1440712" y="308344"/>
                </a:lnTo>
                <a:lnTo>
                  <a:pt x="1366284" y="340241"/>
                </a:lnTo>
                <a:lnTo>
                  <a:pt x="1350335" y="170120"/>
                </a:lnTo>
                <a:lnTo>
                  <a:pt x="1424763" y="85060"/>
                </a:lnTo>
                <a:lnTo>
                  <a:pt x="1318437" y="95693"/>
                </a:lnTo>
                <a:lnTo>
                  <a:pt x="1313121" y="0"/>
                </a:lnTo>
                <a:close/>
              </a:path>
            </a:pathLst>
          </a:cu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Left Brace 31">
            <a:extLst>
              <a:ext uri="{FF2B5EF4-FFF2-40B4-BE49-F238E27FC236}">
                <a16:creationId xmlns:a16="http://schemas.microsoft.com/office/drawing/2014/main" xmlns="" id="{C1F2F078-6730-AD4C-A6E5-B3E152790DAC}"/>
              </a:ext>
            </a:extLst>
          </p:cNvPr>
          <p:cNvSpPr/>
          <p:nvPr/>
        </p:nvSpPr>
        <p:spPr>
          <a:xfrm rot="19952927">
            <a:off x="4536097" y="1288926"/>
            <a:ext cx="339865" cy="5374418"/>
          </a:xfrm>
          <a:prstGeom prst="leftBrace">
            <a:avLst/>
          </a:prstGeom>
          <a:ln>
            <a:solidFill>
              <a:schemeClr val="accent4"/>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6558552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1DAAE51-C5C6-A349-980F-45F2A4AFFC7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Rectangle 5">
            <a:extLst>
              <a:ext uri="{FF2B5EF4-FFF2-40B4-BE49-F238E27FC236}">
                <a16:creationId xmlns:a16="http://schemas.microsoft.com/office/drawing/2014/main" xmlns="" id="{D47F3BED-7DD9-1447-80F5-29D74EA4FC9D}"/>
              </a:ext>
            </a:extLst>
          </p:cNvPr>
          <p:cNvSpPr/>
          <p:nvPr/>
        </p:nvSpPr>
        <p:spPr>
          <a:xfrm>
            <a:off x="0" y="0"/>
            <a:ext cx="9144000" cy="6858000"/>
          </a:xfrm>
          <a:prstGeom prst="rect">
            <a:avLst/>
          </a:prstGeom>
          <a:solidFill>
            <a:schemeClr val="bg1">
              <a:alpha val="21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xmlns="" id="{81F1DD5B-95C8-684A-AB45-C1C2A50980A0}"/>
              </a:ext>
            </a:extLst>
          </p:cNvPr>
          <p:cNvSpPr>
            <a:spLocks noGrp="1"/>
          </p:cNvSpPr>
          <p:nvPr>
            <p:ph type="title"/>
          </p:nvPr>
        </p:nvSpPr>
        <p:spPr>
          <a:xfrm>
            <a:off x="592468" y="2071824"/>
            <a:ext cx="7972058" cy="822699"/>
          </a:xfrm>
        </p:spPr>
        <p:txBody>
          <a:bodyPr anchor="b">
            <a:noAutofit/>
          </a:bodyPr>
          <a:lstStyle/>
          <a:p>
            <a:r>
              <a:rPr lang="en-US" sz="3200" b="1" dirty="0">
                <a:solidFill>
                  <a:schemeClr val="bg1"/>
                </a:solidFill>
                <a:latin typeface="Gill Sans MT" panose="020B0502020104020203" pitchFamily="34" charset="77"/>
                <a:cs typeface="Calibri" panose="020F0502020204030204" pitchFamily="34" charset="0"/>
              </a:rPr>
              <a:t>DISCUSSION</a:t>
            </a:r>
          </a:p>
        </p:txBody>
      </p:sp>
    </p:spTree>
    <p:extLst>
      <p:ext uri="{BB962C8B-B14F-4D97-AF65-F5344CB8AC3E}">
        <p14:creationId xmlns:p14="http://schemas.microsoft.com/office/powerpoint/2010/main" val="4232783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DA3336E-82CB-A642-AB9A-F0EA9E3C105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14900" y="776546"/>
            <a:ext cx="3733706" cy="5660935"/>
          </a:xfrm>
          <a:prstGeom prst="rect">
            <a:avLst/>
          </a:prstGeom>
        </p:spPr>
      </p:pic>
      <p:sp>
        <p:nvSpPr>
          <p:cNvPr id="6" name="Vertical Text Placeholder 2">
            <a:extLst>
              <a:ext uri="{FF2B5EF4-FFF2-40B4-BE49-F238E27FC236}">
                <a16:creationId xmlns:a16="http://schemas.microsoft.com/office/drawing/2014/main" xmlns="" id="{14B8BDF9-A4A6-4942-9378-FA5F4698491B}"/>
              </a:ext>
            </a:extLst>
          </p:cNvPr>
          <p:cNvSpPr txBox="1">
            <a:spLocks/>
          </p:cNvSpPr>
          <p:nvPr/>
        </p:nvSpPr>
        <p:spPr>
          <a:xfrm>
            <a:off x="5633925" y="311957"/>
            <a:ext cx="3071831" cy="43846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spcBef>
                <a:spcPts val="0"/>
              </a:spcBef>
              <a:spcAft>
                <a:spcPts val="1800"/>
              </a:spcAft>
              <a:buNone/>
            </a:pPr>
            <a:r>
              <a:rPr lang="en-US" sz="2200" b="1" dirty="0">
                <a:solidFill>
                  <a:srgbClr val="015378"/>
                </a:solidFill>
                <a:latin typeface="Gill Sans MT"/>
                <a:cs typeface="Gill Sans MT"/>
              </a:rPr>
              <a:t>Kings River East GSA</a:t>
            </a:r>
          </a:p>
        </p:txBody>
      </p:sp>
      <p:pic>
        <p:nvPicPr>
          <p:cNvPr id="7" name="Picture 6">
            <a:extLst>
              <a:ext uri="{FF2B5EF4-FFF2-40B4-BE49-F238E27FC236}">
                <a16:creationId xmlns:a16="http://schemas.microsoft.com/office/drawing/2014/main" xmlns="" id="{5211FF00-3325-9B4A-A282-99567FFA8B9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994" t="1332" r="-1"/>
          <a:stretch/>
        </p:blipFill>
        <p:spPr>
          <a:xfrm>
            <a:off x="553840" y="1103092"/>
            <a:ext cx="4006315" cy="3154043"/>
          </a:xfrm>
          <a:prstGeom prst="rect">
            <a:avLst/>
          </a:prstGeom>
          <a:ln w="3175">
            <a:solidFill>
              <a:srgbClr val="1B6689"/>
            </a:solidFill>
          </a:ln>
          <a:effectLst/>
        </p:spPr>
      </p:pic>
      <p:sp>
        <p:nvSpPr>
          <p:cNvPr id="9" name="Vertical Text Placeholder 2">
            <a:extLst>
              <a:ext uri="{FF2B5EF4-FFF2-40B4-BE49-F238E27FC236}">
                <a16:creationId xmlns:a16="http://schemas.microsoft.com/office/drawing/2014/main" xmlns="" id="{21D84ACD-FD0B-4144-862C-3F01B7CF054E}"/>
              </a:ext>
            </a:extLst>
          </p:cNvPr>
          <p:cNvSpPr txBox="1">
            <a:spLocks/>
          </p:cNvSpPr>
          <p:nvPr/>
        </p:nvSpPr>
        <p:spPr>
          <a:xfrm>
            <a:off x="447549" y="311957"/>
            <a:ext cx="2995032" cy="70501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2200" b="1" dirty="0">
                <a:solidFill>
                  <a:srgbClr val="015378"/>
                </a:solidFill>
                <a:latin typeface="Gill Sans MT"/>
                <a:cs typeface="Gill Sans MT"/>
              </a:rPr>
              <a:t>Kings </a:t>
            </a:r>
            <a:r>
              <a:rPr lang="en-US" sz="2200" b="1" dirty="0" err="1">
                <a:solidFill>
                  <a:srgbClr val="015378"/>
                </a:solidFill>
                <a:latin typeface="Gill Sans MT"/>
                <a:cs typeface="Gill Sans MT"/>
              </a:rPr>
              <a:t>Subbasin</a:t>
            </a:r>
            <a:endParaRPr lang="en-US" sz="2200" b="1" dirty="0">
              <a:solidFill>
                <a:srgbClr val="015378"/>
              </a:solidFill>
              <a:latin typeface="Gill Sans MT"/>
              <a:cs typeface="Gill Sans MT"/>
            </a:endParaRPr>
          </a:p>
          <a:p>
            <a:pPr marL="0" indent="0">
              <a:spcBef>
                <a:spcPts val="0"/>
              </a:spcBef>
              <a:buNone/>
            </a:pPr>
            <a:r>
              <a:rPr lang="en-US" sz="1600" dirty="0">
                <a:solidFill>
                  <a:srgbClr val="015378">
                    <a:alpha val="58000"/>
                  </a:srgbClr>
                </a:solidFill>
                <a:latin typeface="Gill Sans MT"/>
                <a:cs typeface="Gill Sans MT"/>
              </a:rPr>
              <a:t>San Joaquin Valley Basin </a:t>
            </a:r>
          </a:p>
        </p:txBody>
      </p:sp>
      <p:sp>
        <p:nvSpPr>
          <p:cNvPr id="14" name="Rectangle 13">
            <a:extLst>
              <a:ext uri="{FF2B5EF4-FFF2-40B4-BE49-F238E27FC236}">
                <a16:creationId xmlns:a16="http://schemas.microsoft.com/office/drawing/2014/main" xmlns="" id="{878BCE83-C33C-9248-A8C9-33D8A07D67AF}"/>
              </a:ext>
            </a:extLst>
          </p:cNvPr>
          <p:cNvSpPr/>
          <p:nvPr/>
        </p:nvSpPr>
        <p:spPr>
          <a:xfrm>
            <a:off x="3181507" y="1578097"/>
            <a:ext cx="1231795" cy="1874142"/>
          </a:xfrm>
          <a:prstGeom prst="rect">
            <a:avLst/>
          </a:prstGeom>
          <a:noFill/>
          <a:ln w="444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77462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Vertical Text Placeholder 2">
            <a:extLst>
              <a:ext uri="{FF2B5EF4-FFF2-40B4-BE49-F238E27FC236}">
                <a16:creationId xmlns:a16="http://schemas.microsoft.com/office/drawing/2014/main" xmlns="" id="{6F288700-C4BA-F342-9209-44544EC8FA23}"/>
              </a:ext>
            </a:extLst>
          </p:cNvPr>
          <p:cNvSpPr txBox="1">
            <a:spLocks/>
          </p:cNvSpPr>
          <p:nvPr/>
        </p:nvSpPr>
        <p:spPr>
          <a:xfrm>
            <a:off x="625909" y="311957"/>
            <a:ext cx="2995032" cy="70501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2200" b="1" dirty="0">
                <a:solidFill>
                  <a:srgbClr val="015378"/>
                </a:solidFill>
                <a:latin typeface="Gill Sans MT"/>
                <a:cs typeface="Gill Sans MT"/>
              </a:rPr>
              <a:t>Kaweah </a:t>
            </a:r>
            <a:r>
              <a:rPr lang="en-US" sz="2200" b="1" dirty="0" err="1">
                <a:solidFill>
                  <a:srgbClr val="015378"/>
                </a:solidFill>
                <a:latin typeface="Gill Sans MT"/>
                <a:cs typeface="Gill Sans MT"/>
              </a:rPr>
              <a:t>Subbasin</a:t>
            </a:r>
            <a:endParaRPr lang="en-US" sz="2200" b="1" dirty="0">
              <a:solidFill>
                <a:srgbClr val="015378"/>
              </a:solidFill>
              <a:latin typeface="Gill Sans MT"/>
              <a:cs typeface="Gill Sans MT"/>
            </a:endParaRPr>
          </a:p>
          <a:p>
            <a:pPr marL="0" indent="0">
              <a:spcBef>
                <a:spcPts val="0"/>
              </a:spcBef>
              <a:buNone/>
            </a:pPr>
            <a:r>
              <a:rPr lang="en-US" sz="1600" dirty="0">
                <a:solidFill>
                  <a:srgbClr val="015378">
                    <a:alpha val="58000"/>
                  </a:srgbClr>
                </a:solidFill>
                <a:latin typeface="Gill Sans MT"/>
                <a:cs typeface="Gill Sans MT"/>
              </a:rPr>
              <a:t>San Joaquin Valley Basin </a:t>
            </a:r>
          </a:p>
        </p:txBody>
      </p:sp>
      <p:sp>
        <p:nvSpPr>
          <p:cNvPr id="15" name="Vertical Text Placeholder 2">
            <a:extLst>
              <a:ext uri="{FF2B5EF4-FFF2-40B4-BE49-F238E27FC236}">
                <a16:creationId xmlns:a16="http://schemas.microsoft.com/office/drawing/2014/main" xmlns="" id="{CAF43426-BBF0-CC49-8A01-AF1BFB487578}"/>
              </a:ext>
            </a:extLst>
          </p:cNvPr>
          <p:cNvSpPr txBox="1">
            <a:spLocks/>
          </p:cNvSpPr>
          <p:nvPr/>
        </p:nvSpPr>
        <p:spPr>
          <a:xfrm>
            <a:off x="5481097" y="311957"/>
            <a:ext cx="3071831" cy="43846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spcBef>
                <a:spcPts val="0"/>
              </a:spcBef>
              <a:spcAft>
                <a:spcPts val="1800"/>
              </a:spcAft>
              <a:buNone/>
            </a:pPr>
            <a:r>
              <a:rPr lang="en-US" sz="2200" b="1" dirty="0">
                <a:solidFill>
                  <a:srgbClr val="015378"/>
                </a:solidFill>
                <a:latin typeface="Gill Sans MT"/>
                <a:cs typeface="Gill Sans MT"/>
              </a:rPr>
              <a:t>East Kaweah GSA</a:t>
            </a:r>
          </a:p>
        </p:txBody>
      </p:sp>
      <p:pic>
        <p:nvPicPr>
          <p:cNvPr id="16" name="Picture 15">
            <a:extLst>
              <a:ext uri="{FF2B5EF4-FFF2-40B4-BE49-F238E27FC236}">
                <a16:creationId xmlns:a16="http://schemas.microsoft.com/office/drawing/2014/main" xmlns="" id="{159D10C0-21D2-304D-B046-7A49467F9CE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090" t="2174" r="1"/>
          <a:stretch/>
        </p:blipFill>
        <p:spPr>
          <a:xfrm>
            <a:off x="721772" y="1131273"/>
            <a:ext cx="2838886" cy="2497204"/>
          </a:xfrm>
          <a:prstGeom prst="rect">
            <a:avLst/>
          </a:prstGeom>
          <a:ln w="3175">
            <a:solidFill>
              <a:srgbClr val="1B6689"/>
            </a:solidFill>
          </a:ln>
          <a:effectLst>
            <a:outerShdw dist="38100" dir="2700000" sx="102000" sy="102000" algn="tl" rotWithShape="0">
              <a:schemeClr val="bg1"/>
            </a:outerShdw>
          </a:effectLst>
        </p:spPr>
      </p:pic>
      <p:sp>
        <p:nvSpPr>
          <p:cNvPr id="19" name="Rectangle 18">
            <a:extLst>
              <a:ext uri="{FF2B5EF4-FFF2-40B4-BE49-F238E27FC236}">
                <a16:creationId xmlns:a16="http://schemas.microsoft.com/office/drawing/2014/main" xmlns="" id="{DC0A3C98-9D65-9146-987F-07DBAE67CBF6}"/>
              </a:ext>
            </a:extLst>
          </p:cNvPr>
          <p:cNvSpPr/>
          <p:nvPr/>
        </p:nvSpPr>
        <p:spPr>
          <a:xfrm>
            <a:off x="1986989" y="1227840"/>
            <a:ext cx="1573669" cy="2080136"/>
          </a:xfrm>
          <a:prstGeom prst="rect">
            <a:avLst/>
          </a:prstGeom>
          <a:noFill/>
          <a:ln w="444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xmlns="" id="{CBB25AB7-B314-EB44-B01E-6D44BDD0E6C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128618" y="747904"/>
            <a:ext cx="4424310" cy="5770482"/>
          </a:xfrm>
          <a:prstGeom prst="rect">
            <a:avLst/>
          </a:prstGeom>
          <a:solidFill>
            <a:srgbClr val="FFFF00">
              <a:alpha val="20000"/>
            </a:srgbClr>
          </a:solidFill>
          <a:ln>
            <a:noFill/>
          </a:ln>
          <a:effectLst/>
        </p:spPr>
      </p:pic>
      <p:sp>
        <p:nvSpPr>
          <p:cNvPr id="9" name="Freeform 8">
            <a:extLst>
              <a:ext uri="{FF2B5EF4-FFF2-40B4-BE49-F238E27FC236}">
                <a16:creationId xmlns:a16="http://schemas.microsoft.com/office/drawing/2014/main" xmlns="" id="{D97BE3D2-E603-A64A-B88A-EFAFCA486F8C}"/>
              </a:ext>
            </a:extLst>
          </p:cNvPr>
          <p:cNvSpPr/>
          <p:nvPr/>
        </p:nvSpPr>
        <p:spPr>
          <a:xfrm>
            <a:off x="4886554" y="936346"/>
            <a:ext cx="1828800" cy="1656892"/>
          </a:xfrm>
          <a:custGeom>
            <a:avLst/>
            <a:gdLst>
              <a:gd name="connsiteX0" fmla="*/ 870508 w 1828800"/>
              <a:gd name="connsiteY0" fmla="*/ 676656 h 1656892"/>
              <a:gd name="connsiteX1" fmla="*/ 910742 w 1828800"/>
              <a:gd name="connsiteY1" fmla="*/ 702259 h 1656892"/>
              <a:gd name="connsiteX2" fmla="*/ 910742 w 1828800"/>
              <a:gd name="connsiteY2" fmla="*/ 819302 h 1656892"/>
              <a:gd name="connsiteX3" fmla="*/ 940003 w 1828800"/>
              <a:gd name="connsiteY3" fmla="*/ 936345 h 1656892"/>
              <a:gd name="connsiteX4" fmla="*/ 991209 w 1828800"/>
              <a:gd name="connsiteY4" fmla="*/ 1016812 h 1656892"/>
              <a:gd name="connsiteX5" fmla="*/ 1031443 w 1828800"/>
              <a:gd name="connsiteY5" fmla="*/ 1086307 h 1656892"/>
              <a:gd name="connsiteX6" fmla="*/ 1203350 w 1828800"/>
              <a:gd name="connsiteY6" fmla="*/ 1148486 h 1656892"/>
              <a:gd name="connsiteX7" fmla="*/ 1236268 w 1828800"/>
              <a:gd name="connsiteY7" fmla="*/ 1133856 h 1656892"/>
              <a:gd name="connsiteX8" fmla="*/ 1203350 w 1828800"/>
              <a:gd name="connsiteY8" fmla="*/ 1068019 h 1656892"/>
              <a:gd name="connsiteX9" fmla="*/ 1177747 w 1828800"/>
              <a:gd name="connsiteY9" fmla="*/ 1013155 h 1656892"/>
              <a:gd name="connsiteX10" fmla="*/ 1122883 w 1828800"/>
              <a:gd name="connsiteY10" fmla="*/ 943660 h 1656892"/>
              <a:gd name="connsiteX11" fmla="*/ 1133856 w 1828800"/>
              <a:gd name="connsiteY11" fmla="*/ 885139 h 1656892"/>
              <a:gd name="connsiteX12" fmla="*/ 1104595 w 1828800"/>
              <a:gd name="connsiteY12" fmla="*/ 804672 h 1656892"/>
              <a:gd name="connsiteX13" fmla="*/ 1078992 w 1828800"/>
              <a:gd name="connsiteY13" fmla="*/ 760780 h 1656892"/>
              <a:gd name="connsiteX14" fmla="*/ 1053388 w 1828800"/>
              <a:gd name="connsiteY14" fmla="*/ 742492 h 1656892"/>
              <a:gd name="connsiteX15" fmla="*/ 1046073 w 1828800"/>
              <a:gd name="connsiteY15" fmla="*/ 698601 h 1656892"/>
              <a:gd name="connsiteX16" fmla="*/ 954633 w 1828800"/>
              <a:gd name="connsiteY16" fmla="*/ 698601 h 1656892"/>
              <a:gd name="connsiteX17" fmla="*/ 1228953 w 1828800"/>
              <a:gd name="connsiteY17" fmla="*/ 0 h 1656892"/>
              <a:gd name="connsiteX18" fmla="*/ 1243584 w 1828800"/>
              <a:gd name="connsiteY18" fmla="*/ 91440 h 1656892"/>
              <a:gd name="connsiteX19" fmla="*/ 1280160 w 1828800"/>
              <a:gd name="connsiteY19" fmla="*/ 62179 h 1656892"/>
              <a:gd name="connsiteX20" fmla="*/ 1345996 w 1828800"/>
              <a:gd name="connsiteY20" fmla="*/ 73152 h 1656892"/>
              <a:gd name="connsiteX21" fmla="*/ 1327708 w 1828800"/>
              <a:gd name="connsiteY21" fmla="*/ 102412 h 1656892"/>
              <a:gd name="connsiteX22" fmla="*/ 1269187 w 1828800"/>
              <a:gd name="connsiteY22" fmla="*/ 146304 h 1656892"/>
              <a:gd name="connsiteX23" fmla="*/ 1214323 w 1828800"/>
              <a:gd name="connsiteY23" fmla="*/ 226771 h 1656892"/>
              <a:gd name="connsiteX24" fmla="*/ 1207008 w 1828800"/>
              <a:gd name="connsiteY24" fmla="*/ 288950 h 1656892"/>
              <a:gd name="connsiteX25" fmla="*/ 1254556 w 1828800"/>
              <a:gd name="connsiteY25" fmla="*/ 332841 h 1656892"/>
              <a:gd name="connsiteX26" fmla="*/ 1324051 w 1828800"/>
              <a:gd name="connsiteY26" fmla="*/ 405993 h 1656892"/>
              <a:gd name="connsiteX27" fmla="*/ 1430121 w 1828800"/>
              <a:gd name="connsiteY27" fmla="*/ 475488 h 1656892"/>
              <a:gd name="connsiteX28" fmla="*/ 1389888 w 1828800"/>
              <a:gd name="connsiteY28" fmla="*/ 512064 h 1656892"/>
              <a:gd name="connsiteX29" fmla="*/ 1393545 w 1828800"/>
              <a:gd name="connsiteY29" fmla="*/ 588873 h 1656892"/>
              <a:gd name="connsiteX30" fmla="*/ 1316736 w 1828800"/>
              <a:gd name="connsiteY30" fmla="*/ 592531 h 1656892"/>
              <a:gd name="connsiteX31" fmla="*/ 1313078 w 1828800"/>
              <a:gd name="connsiteY31" fmla="*/ 702259 h 1656892"/>
              <a:gd name="connsiteX32" fmla="*/ 1430121 w 1828800"/>
              <a:gd name="connsiteY32" fmla="*/ 702259 h 1656892"/>
              <a:gd name="connsiteX33" fmla="*/ 1422806 w 1828800"/>
              <a:gd name="connsiteY33" fmla="*/ 746150 h 1656892"/>
              <a:gd name="connsiteX34" fmla="*/ 1367942 w 1828800"/>
              <a:gd name="connsiteY34" fmla="*/ 801014 h 1656892"/>
              <a:gd name="connsiteX35" fmla="*/ 1360627 w 1828800"/>
              <a:gd name="connsiteY35" fmla="*/ 844905 h 1656892"/>
              <a:gd name="connsiteX36" fmla="*/ 1367942 w 1828800"/>
              <a:gd name="connsiteY36" fmla="*/ 899769 h 1656892"/>
              <a:gd name="connsiteX37" fmla="*/ 1349654 w 1828800"/>
              <a:gd name="connsiteY37" fmla="*/ 925372 h 1656892"/>
              <a:gd name="connsiteX38" fmla="*/ 1375257 w 1828800"/>
              <a:gd name="connsiteY38" fmla="*/ 954633 h 1656892"/>
              <a:gd name="connsiteX39" fmla="*/ 1452067 w 1828800"/>
              <a:gd name="connsiteY39" fmla="*/ 954633 h 1656892"/>
              <a:gd name="connsiteX40" fmla="*/ 1492300 w 1828800"/>
              <a:gd name="connsiteY40" fmla="*/ 903427 h 1656892"/>
              <a:gd name="connsiteX41" fmla="*/ 1536192 w 1828800"/>
              <a:gd name="connsiteY41" fmla="*/ 822960 h 1656892"/>
              <a:gd name="connsiteX42" fmla="*/ 1587398 w 1828800"/>
              <a:gd name="connsiteY42" fmla="*/ 804672 h 1656892"/>
              <a:gd name="connsiteX43" fmla="*/ 1689811 w 1828800"/>
              <a:gd name="connsiteY43" fmla="*/ 771753 h 1656892"/>
              <a:gd name="connsiteX44" fmla="*/ 1656892 w 1828800"/>
              <a:gd name="connsiteY44" fmla="*/ 819302 h 1656892"/>
              <a:gd name="connsiteX45" fmla="*/ 1609344 w 1828800"/>
              <a:gd name="connsiteY45" fmla="*/ 859536 h 1656892"/>
              <a:gd name="connsiteX46" fmla="*/ 1634947 w 1828800"/>
              <a:gd name="connsiteY46" fmla="*/ 888796 h 1656892"/>
              <a:gd name="connsiteX47" fmla="*/ 1700784 w 1828800"/>
              <a:gd name="connsiteY47" fmla="*/ 881481 h 1656892"/>
              <a:gd name="connsiteX48" fmla="*/ 1773936 w 1828800"/>
              <a:gd name="connsiteY48" fmla="*/ 863193 h 1656892"/>
              <a:gd name="connsiteX49" fmla="*/ 1810512 w 1828800"/>
              <a:gd name="connsiteY49" fmla="*/ 899769 h 1656892"/>
              <a:gd name="connsiteX50" fmla="*/ 1828800 w 1828800"/>
              <a:gd name="connsiteY50" fmla="*/ 983894 h 1656892"/>
              <a:gd name="connsiteX51" fmla="*/ 1781251 w 1828800"/>
              <a:gd name="connsiteY51" fmla="*/ 1024128 h 1656892"/>
              <a:gd name="connsiteX52" fmla="*/ 1686153 w 1828800"/>
              <a:gd name="connsiteY52" fmla="*/ 1027785 h 1656892"/>
              <a:gd name="connsiteX53" fmla="*/ 1609344 w 1828800"/>
              <a:gd name="connsiteY53" fmla="*/ 1002182 h 1656892"/>
              <a:gd name="connsiteX54" fmla="*/ 1532534 w 1828800"/>
              <a:gd name="connsiteY54" fmla="*/ 1057046 h 1656892"/>
              <a:gd name="connsiteX55" fmla="*/ 1539849 w 1828800"/>
              <a:gd name="connsiteY55" fmla="*/ 1111910 h 1656892"/>
              <a:gd name="connsiteX56" fmla="*/ 1510588 w 1828800"/>
              <a:gd name="connsiteY56" fmla="*/ 1152144 h 1656892"/>
              <a:gd name="connsiteX57" fmla="*/ 1470355 w 1828800"/>
              <a:gd name="connsiteY57" fmla="*/ 1170432 h 1656892"/>
              <a:gd name="connsiteX58" fmla="*/ 1466697 w 1828800"/>
              <a:gd name="connsiteY58" fmla="*/ 1122883 h 1656892"/>
              <a:gd name="connsiteX59" fmla="*/ 1382572 w 1828800"/>
              <a:gd name="connsiteY59" fmla="*/ 1111910 h 1656892"/>
              <a:gd name="connsiteX60" fmla="*/ 1382572 w 1828800"/>
              <a:gd name="connsiteY60" fmla="*/ 1258214 h 1656892"/>
              <a:gd name="connsiteX61" fmla="*/ 1309420 w 1828800"/>
              <a:gd name="connsiteY61" fmla="*/ 1258214 h 1656892"/>
              <a:gd name="connsiteX62" fmla="*/ 1232611 w 1828800"/>
              <a:gd name="connsiteY62" fmla="*/ 1276502 h 1656892"/>
              <a:gd name="connsiteX63" fmla="*/ 1309420 w 1828800"/>
              <a:gd name="connsiteY63" fmla="*/ 1302105 h 1656892"/>
              <a:gd name="connsiteX64" fmla="*/ 1313078 w 1828800"/>
              <a:gd name="connsiteY64" fmla="*/ 1367942 h 1656892"/>
              <a:gd name="connsiteX65" fmla="*/ 1360627 w 1828800"/>
              <a:gd name="connsiteY65" fmla="*/ 1367942 h 1656892"/>
              <a:gd name="connsiteX66" fmla="*/ 1360627 w 1828800"/>
              <a:gd name="connsiteY66" fmla="*/ 1309420 h 1656892"/>
              <a:gd name="connsiteX67" fmla="*/ 1393545 w 1828800"/>
              <a:gd name="connsiteY67" fmla="*/ 1294790 h 1656892"/>
              <a:gd name="connsiteX68" fmla="*/ 1419148 w 1828800"/>
              <a:gd name="connsiteY68" fmla="*/ 1356969 h 1656892"/>
              <a:gd name="connsiteX69" fmla="*/ 1386230 w 1828800"/>
              <a:gd name="connsiteY69" fmla="*/ 1386230 h 1656892"/>
              <a:gd name="connsiteX70" fmla="*/ 1345996 w 1828800"/>
              <a:gd name="connsiteY70" fmla="*/ 1419148 h 1656892"/>
              <a:gd name="connsiteX71" fmla="*/ 1320393 w 1828800"/>
              <a:gd name="connsiteY71" fmla="*/ 1477670 h 1656892"/>
              <a:gd name="connsiteX72" fmla="*/ 1247241 w 1828800"/>
              <a:gd name="connsiteY72" fmla="*/ 1539849 h 1656892"/>
              <a:gd name="connsiteX73" fmla="*/ 1133856 w 1828800"/>
              <a:gd name="connsiteY73" fmla="*/ 1547164 h 1656892"/>
              <a:gd name="connsiteX74" fmla="*/ 1078992 w 1828800"/>
              <a:gd name="connsiteY74" fmla="*/ 1572768 h 1656892"/>
              <a:gd name="connsiteX75" fmla="*/ 1035100 w 1828800"/>
              <a:gd name="connsiteY75" fmla="*/ 1572768 h 1656892"/>
              <a:gd name="connsiteX76" fmla="*/ 1031443 w 1828800"/>
              <a:gd name="connsiteY76" fmla="*/ 1474012 h 1656892"/>
              <a:gd name="connsiteX77" fmla="*/ 991209 w 1828800"/>
              <a:gd name="connsiteY77" fmla="*/ 1470355 h 1656892"/>
              <a:gd name="connsiteX78" fmla="*/ 954633 w 1828800"/>
              <a:gd name="connsiteY78" fmla="*/ 1484985 h 1656892"/>
              <a:gd name="connsiteX79" fmla="*/ 943660 w 1828800"/>
              <a:gd name="connsiteY79" fmla="*/ 1437436 h 1656892"/>
              <a:gd name="connsiteX80" fmla="*/ 899769 w 1828800"/>
              <a:gd name="connsiteY80" fmla="*/ 1455724 h 1656892"/>
              <a:gd name="connsiteX81" fmla="*/ 870508 w 1828800"/>
              <a:gd name="connsiteY81" fmla="*/ 1452067 h 1656892"/>
              <a:gd name="connsiteX82" fmla="*/ 826617 w 1828800"/>
              <a:gd name="connsiteY82" fmla="*/ 1481328 h 1656892"/>
              <a:gd name="connsiteX83" fmla="*/ 804672 w 1828800"/>
              <a:gd name="connsiteY83" fmla="*/ 1532534 h 1656892"/>
              <a:gd name="connsiteX84" fmla="*/ 815644 w 1828800"/>
              <a:gd name="connsiteY84" fmla="*/ 1550822 h 1656892"/>
              <a:gd name="connsiteX85" fmla="*/ 819302 w 1828800"/>
              <a:gd name="connsiteY85" fmla="*/ 1594713 h 1656892"/>
              <a:gd name="connsiteX86" fmla="*/ 779068 w 1828800"/>
              <a:gd name="connsiteY86" fmla="*/ 1634947 h 1656892"/>
              <a:gd name="connsiteX87" fmla="*/ 716889 w 1828800"/>
              <a:gd name="connsiteY87" fmla="*/ 1656892 h 1656892"/>
              <a:gd name="connsiteX88" fmla="*/ 720547 w 1828800"/>
              <a:gd name="connsiteY88" fmla="*/ 1613001 h 1656892"/>
              <a:gd name="connsiteX89" fmla="*/ 687628 w 1828800"/>
              <a:gd name="connsiteY89" fmla="*/ 1591056 h 1656892"/>
              <a:gd name="connsiteX90" fmla="*/ 621792 w 1828800"/>
              <a:gd name="connsiteY90" fmla="*/ 1594713 h 1656892"/>
              <a:gd name="connsiteX91" fmla="*/ 621792 w 1828800"/>
              <a:gd name="connsiteY91" fmla="*/ 1525219 h 1656892"/>
              <a:gd name="connsiteX92" fmla="*/ 566928 w 1828800"/>
              <a:gd name="connsiteY92" fmla="*/ 1499616 h 1656892"/>
              <a:gd name="connsiteX93" fmla="*/ 577900 w 1828800"/>
              <a:gd name="connsiteY93" fmla="*/ 1444752 h 1656892"/>
              <a:gd name="connsiteX94" fmla="*/ 534009 w 1828800"/>
              <a:gd name="connsiteY94" fmla="*/ 1433779 h 1656892"/>
              <a:gd name="connsiteX95" fmla="*/ 519379 w 1828800"/>
              <a:gd name="connsiteY95" fmla="*/ 1463040 h 1656892"/>
              <a:gd name="connsiteX96" fmla="*/ 340156 w 1828800"/>
              <a:gd name="connsiteY96" fmla="*/ 1470355 h 1656892"/>
              <a:gd name="connsiteX97" fmla="*/ 347472 w 1828800"/>
              <a:gd name="connsiteY97" fmla="*/ 1397203 h 1656892"/>
              <a:gd name="connsiteX98" fmla="*/ 0 w 1828800"/>
              <a:gd name="connsiteY98" fmla="*/ 1404518 h 1656892"/>
              <a:gd name="connsiteX99" fmla="*/ 3657 w 1828800"/>
              <a:gd name="connsiteY99" fmla="*/ 1108252 h 1656892"/>
              <a:gd name="connsiteX100" fmla="*/ 149961 w 1828800"/>
              <a:gd name="connsiteY100" fmla="*/ 1115568 h 1656892"/>
              <a:gd name="connsiteX101" fmla="*/ 149961 w 1828800"/>
              <a:gd name="connsiteY101" fmla="*/ 698601 h 1656892"/>
              <a:gd name="connsiteX102" fmla="*/ 574243 w 1828800"/>
              <a:gd name="connsiteY102" fmla="*/ 698601 h 1656892"/>
              <a:gd name="connsiteX103" fmla="*/ 566928 w 1828800"/>
              <a:gd name="connsiteY103" fmla="*/ 468172 h 1656892"/>
              <a:gd name="connsiteX104" fmla="*/ 460857 w 1828800"/>
              <a:gd name="connsiteY104" fmla="*/ 438912 h 1656892"/>
              <a:gd name="connsiteX105" fmla="*/ 424281 w 1828800"/>
              <a:gd name="connsiteY105" fmla="*/ 409651 h 1656892"/>
              <a:gd name="connsiteX106" fmla="*/ 669340 w 1828800"/>
              <a:gd name="connsiteY106" fmla="*/ 376732 h 1656892"/>
              <a:gd name="connsiteX107" fmla="*/ 852220 w 1828800"/>
              <a:gd name="connsiteY107" fmla="*/ 292608 h 1656892"/>
              <a:gd name="connsiteX108" fmla="*/ 874166 w 1828800"/>
              <a:gd name="connsiteY108" fmla="*/ 376732 h 1656892"/>
              <a:gd name="connsiteX109" fmla="*/ 863193 w 1828800"/>
              <a:gd name="connsiteY109" fmla="*/ 460857 h 1656892"/>
              <a:gd name="connsiteX110" fmla="*/ 929030 w 1828800"/>
              <a:gd name="connsiteY110" fmla="*/ 427939 h 1656892"/>
              <a:gd name="connsiteX111" fmla="*/ 958291 w 1828800"/>
              <a:gd name="connsiteY111" fmla="*/ 464515 h 1656892"/>
              <a:gd name="connsiteX112" fmla="*/ 1031443 w 1828800"/>
              <a:gd name="connsiteY112" fmla="*/ 486460 h 1656892"/>
              <a:gd name="connsiteX113" fmla="*/ 1038758 w 1828800"/>
              <a:gd name="connsiteY113" fmla="*/ 585216 h 1656892"/>
              <a:gd name="connsiteX114" fmla="*/ 1064361 w 1828800"/>
              <a:gd name="connsiteY114" fmla="*/ 680313 h 1656892"/>
              <a:gd name="connsiteX115" fmla="*/ 1126540 w 1828800"/>
              <a:gd name="connsiteY115" fmla="*/ 698601 h 1656892"/>
              <a:gd name="connsiteX116" fmla="*/ 1152144 w 1828800"/>
              <a:gd name="connsiteY116" fmla="*/ 672998 h 1656892"/>
              <a:gd name="connsiteX117" fmla="*/ 1130198 w 1828800"/>
              <a:gd name="connsiteY117" fmla="*/ 603504 h 1656892"/>
              <a:gd name="connsiteX118" fmla="*/ 1148486 w 1828800"/>
              <a:gd name="connsiteY118" fmla="*/ 570585 h 1656892"/>
              <a:gd name="connsiteX119" fmla="*/ 1181404 w 1828800"/>
              <a:gd name="connsiteY119" fmla="*/ 574243 h 1656892"/>
              <a:gd name="connsiteX120" fmla="*/ 1232611 w 1828800"/>
              <a:gd name="connsiteY120" fmla="*/ 563270 h 1656892"/>
              <a:gd name="connsiteX121" fmla="*/ 1243584 w 1828800"/>
              <a:gd name="connsiteY121" fmla="*/ 530352 h 1656892"/>
              <a:gd name="connsiteX122" fmla="*/ 1210665 w 1828800"/>
              <a:gd name="connsiteY122" fmla="*/ 446227 h 1656892"/>
              <a:gd name="connsiteX123" fmla="*/ 1141171 w 1828800"/>
              <a:gd name="connsiteY123" fmla="*/ 347472 h 1656892"/>
              <a:gd name="connsiteX124" fmla="*/ 1152144 w 1828800"/>
              <a:gd name="connsiteY124" fmla="*/ 248716 h 1656892"/>
              <a:gd name="connsiteX125" fmla="*/ 1181404 w 1828800"/>
              <a:gd name="connsiteY125" fmla="*/ 208483 h 1656892"/>
              <a:gd name="connsiteX126" fmla="*/ 1196035 w 1828800"/>
              <a:gd name="connsiteY126" fmla="*/ 168249 h 1656892"/>
              <a:gd name="connsiteX127" fmla="*/ 1199692 w 1828800"/>
              <a:gd name="connsiteY127" fmla="*/ 76809 h 1656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1828800" h="1656892">
                <a:moveTo>
                  <a:pt x="870508" y="676656"/>
                </a:moveTo>
                <a:lnTo>
                  <a:pt x="910742" y="702259"/>
                </a:lnTo>
                <a:lnTo>
                  <a:pt x="910742" y="819302"/>
                </a:lnTo>
                <a:lnTo>
                  <a:pt x="940003" y="936345"/>
                </a:lnTo>
                <a:lnTo>
                  <a:pt x="991209" y="1016812"/>
                </a:lnTo>
                <a:lnTo>
                  <a:pt x="1031443" y="1086307"/>
                </a:lnTo>
                <a:lnTo>
                  <a:pt x="1203350" y="1148486"/>
                </a:lnTo>
                <a:lnTo>
                  <a:pt x="1236268" y="1133856"/>
                </a:lnTo>
                <a:lnTo>
                  <a:pt x="1203350" y="1068019"/>
                </a:lnTo>
                <a:lnTo>
                  <a:pt x="1177747" y="1013155"/>
                </a:lnTo>
                <a:lnTo>
                  <a:pt x="1122883" y="943660"/>
                </a:lnTo>
                <a:lnTo>
                  <a:pt x="1133856" y="885139"/>
                </a:lnTo>
                <a:lnTo>
                  <a:pt x="1104595" y="804672"/>
                </a:lnTo>
                <a:lnTo>
                  <a:pt x="1078992" y="760780"/>
                </a:lnTo>
                <a:lnTo>
                  <a:pt x="1053388" y="742492"/>
                </a:lnTo>
                <a:lnTo>
                  <a:pt x="1046073" y="698601"/>
                </a:lnTo>
                <a:lnTo>
                  <a:pt x="954633" y="698601"/>
                </a:lnTo>
                <a:close/>
                <a:moveTo>
                  <a:pt x="1228953" y="0"/>
                </a:moveTo>
                <a:lnTo>
                  <a:pt x="1243584" y="91440"/>
                </a:lnTo>
                <a:lnTo>
                  <a:pt x="1280160" y="62179"/>
                </a:lnTo>
                <a:lnTo>
                  <a:pt x="1345996" y="73152"/>
                </a:lnTo>
                <a:lnTo>
                  <a:pt x="1327708" y="102412"/>
                </a:lnTo>
                <a:lnTo>
                  <a:pt x="1269187" y="146304"/>
                </a:lnTo>
                <a:lnTo>
                  <a:pt x="1214323" y="226771"/>
                </a:lnTo>
                <a:lnTo>
                  <a:pt x="1207008" y="288950"/>
                </a:lnTo>
                <a:lnTo>
                  <a:pt x="1254556" y="332841"/>
                </a:lnTo>
                <a:lnTo>
                  <a:pt x="1324051" y="405993"/>
                </a:lnTo>
                <a:lnTo>
                  <a:pt x="1430121" y="475488"/>
                </a:lnTo>
                <a:lnTo>
                  <a:pt x="1389888" y="512064"/>
                </a:lnTo>
                <a:lnTo>
                  <a:pt x="1393545" y="588873"/>
                </a:lnTo>
                <a:lnTo>
                  <a:pt x="1316736" y="592531"/>
                </a:lnTo>
                <a:lnTo>
                  <a:pt x="1313078" y="702259"/>
                </a:lnTo>
                <a:lnTo>
                  <a:pt x="1430121" y="702259"/>
                </a:lnTo>
                <a:lnTo>
                  <a:pt x="1422806" y="746150"/>
                </a:lnTo>
                <a:lnTo>
                  <a:pt x="1367942" y="801014"/>
                </a:lnTo>
                <a:lnTo>
                  <a:pt x="1360627" y="844905"/>
                </a:lnTo>
                <a:lnTo>
                  <a:pt x="1367942" y="899769"/>
                </a:lnTo>
                <a:lnTo>
                  <a:pt x="1349654" y="925372"/>
                </a:lnTo>
                <a:lnTo>
                  <a:pt x="1375257" y="954633"/>
                </a:lnTo>
                <a:lnTo>
                  <a:pt x="1452067" y="954633"/>
                </a:lnTo>
                <a:lnTo>
                  <a:pt x="1492300" y="903427"/>
                </a:lnTo>
                <a:lnTo>
                  <a:pt x="1536192" y="822960"/>
                </a:lnTo>
                <a:lnTo>
                  <a:pt x="1587398" y="804672"/>
                </a:lnTo>
                <a:lnTo>
                  <a:pt x="1689811" y="771753"/>
                </a:lnTo>
                <a:lnTo>
                  <a:pt x="1656892" y="819302"/>
                </a:lnTo>
                <a:lnTo>
                  <a:pt x="1609344" y="859536"/>
                </a:lnTo>
                <a:lnTo>
                  <a:pt x="1634947" y="888796"/>
                </a:lnTo>
                <a:lnTo>
                  <a:pt x="1700784" y="881481"/>
                </a:lnTo>
                <a:lnTo>
                  <a:pt x="1773936" y="863193"/>
                </a:lnTo>
                <a:lnTo>
                  <a:pt x="1810512" y="899769"/>
                </a:lnTo>
                <a:lnTo>
                  <a:pt x="1828800" y="983894"/>
                </a:lnTo>
                <a:lnTo>
                  <a:pt x="1781251" y="1024128"/>
                </a:lnTo>
                <a:lnTo>
                  <a:pt x="1686153" y="1027785"/>
                </a:lnTo>
                <a:lnTo>
                  <a:pt x="1609344" y="1002182"/>
                </a:lnTo>
                <a:lnTo>
                  <a:pt x="1532534" y="1057046"/>
                </a:lnTo>
                <a:lnTo>
                  <a:pt x="1539849" y="1111910"/>
                </a:lnTo>
                <a:lnTo>
                  <a:pt x="1510588" y="1152144"/>
                </a:lnTo>
                <a:lnTo>
                  <a:pt x="1470355" y="1170432"/>
                </a:lnTo>
                <a:lnTo>
                  <a:pt x="1466697" y="1122883"/>
                </a:lnTo>
                <a:lnTo>
                  <a:pt x="1382572" y="1111910"/>
                </a:lnTo>
                <a:lnTo>
                  <a:pt x="1382572" y="1258214"/>
                </a:lnTo>
                <a:lnTo>
                  <a:pt x="1309420" y="1258214"/>
                </a:lnTo>
                <a:lnTo>
                  <a:pt x="1232611" y="1276502"/>
                </a:lnTo>
                <a:lnTo>
                  <a:pt x="1309420" y="1302105"/>
                </a:lnTo>
                <a:lnTo>
                  <a:pt x="1313078" y="1367942"/>
                </a:lnTo>
                <a:lnTo>
                  <a:pt x="1360627" y="1367942"/>
                </a:lnTo>
                <a:lnTo>
                  <a:pt x="1360627" y="1309420"/>
                </a:lnTo>
                <a:lnTo>
                  <a:pt x="1393545" y="1294790"/>
                </a:lnTo>
                <a:lnTo>
                  <a:pt x="1419148" y="1356969"/>
                </a:lnTo>
                <a:lnTo>
                  <a:pt x="1386230" y="1386230"/>
                </a:lnTo>
                <a:lnTo>
                  <a:pt x="1345996" y="1419148"/>
                </a:lnTo>
                <a:lnTo>
                  <a:pt x="1320393" y="1477670"/>
                </a:lnTo>
                <a:lnTo>
                  <a:pt x="1247241" y="1539849"/>
                </a:lnTo>
                <a:lnTo>
                  <a:pt x="1133856" y="1547164"/>
                </a:lnTo>
                <a:lnTo>
                  <a:pt x="1078992" y="1572768"/>
                </a:lnTo>
                <a:lnTo>
                  <a:pt x="1035100" y="1572768"/>
                </a:lnTo>
                <a:lnTo>
                  <a:pt x="1031443" y="1474012"/>
                </a:lnTo>
                <a:lnTo>
                  <a:pt x="991209" y="1470355"/>
                </a:lnTo>
                <a:lnTo>
                  <a:pt x="954633" y="1484985"/>
                </a:lnTo>
                <a:lnTo>
                  <a:pt x="943660" y="1437436"/>
                </a:lnTo>
                <a:lnTo>
                  <a:pt x="899769" y="1455724"/>
                </a:lnTo>
                <a:lnTo>
                  <a:pt x="870508" y="1452067"/>
                </a:lnTo>
                <a:lnTo>
                  <a:pt x="826617" y="1481328"/>
                </a:lnTo>
                <a:lnTo>
                  <a:pt x="804672" y="1532534"/>
                </a:lnTo>
                <a:lnTo>
                  <a:pt x="815644" y="1550822"/>
                </a:lnTo>
                <a:lnTo>
                  <a:pt x="819302" y="1594713"/>
                </a:lnTo>
                <a:lnTo>
                  <a:pt x="779068" y="1634947"/>
                </a:lnTo>
                <a:lnTo>
                  <a:pt x="716889" y="1656892"/>
                </a:lnTo>
                <a:lnTo>
                  <a:pt x="720547" y="1613001"/>
                </a:lnTo>
                <a:lnTo>
                  <a:pt x="687628" y="1591056"/>
                </a:lnTo>
                <a:lnTo>
                  <a:pt x="621792" y="1594713"/>
                </a:lnTo>
                <a:lnTo>
                  <a:pt x="621792" y="1525219"/>
                </a:lnTo>
                <a:lnTo>
                  <a:pt x="566928" y="1499616"/>
                </a:lnTo>
                <a:lnTo>
                  <a:pt x="577900" y="1444752"/>
                </a:lnTo>
                <a:lnTo>
                  <a:pt x="534009" y="1433779"/>
                </a:lnTo>
                <a:lnTo>
                  <a:pt x="519379" y="1463040"/>
                </a:lnTo>
                <a:lnTo>
                  <a:pt x="340156" y="1470355"/>
                </a:lnTo>
                <a:lnTo>
                  <a:pt x="347472" y="1397203"/>
                </a:lnTo>
                <a:lnTo>
                  <a:pt x="0" y="1404518"/>
                </a:lnTo>
                <a:lnTo>
                  <a:pt x="3657" y="1108252"/>
                </a:lnTo>
                <a:lnTo>
                  <a:pt x="149961" y="1115568"/>
                </a:lnTo>
                <a:lnTo>
                  <a:pt x="149961" y="698601"/>
                </a:lnTo>
                <a:lnTo>
                  <a:pt x="574243" y="698601"/>
                </a:lnTo>
                <a:lnTo>
                  <a:pt x="566928" y="468172"/>
                </a:lnTo>
                <a:lnTo>
                  <a:pt x="460857" y="438912"/>
                </a:lnTo>
                <a:lnTo>
                  <a:pt x="424281" y="409651"/>
                </a:lnTo>
                <a:lnTo>
                  <a:pt x="669340" y="376732"/>
                </a:lnTo>
                <a:lnTo>
                  <a:pt x="852220" y="292608"/>
                </a:lnTo>
                <a:lnTo>
                  <a:pt x="874166" y="376732"/>
                </a:lnTo>
                <a:lnTo>
                  <a:pt x="863193" y="460857"/>
                </a:lnTo>
                <a:lnTo>
                  <a:pt x="929030" y="427939"/>
                </a:lnTo>
                <a:lnTo>
                  <a:pt x="958291" y="464515"/>
                </a:lnTo>
                <a:lnTo>
                  <a:pt x="1031443" y="486460"/>
                </a:lnTo>
                <a:lnTo>
                  <a:pt x="1038758" y="585216"/>
                </a:lnTo>
                <a:lnTo>
                  <a:pt x="1064361" y="680313"/>
                </a:lnTo>
                <a:lnTo>
                  <a:pt x="1126540" y="698601"/>
                </a:lnTo>
                <a:lnTo>
                  <a:pt x="1152144" y="672998"/>
                </a:lnTo>
                <a:lnTo>
                  <a:pt x="1130198" y="603504"/>
                </a:lnTo>
                <a:lnTo>
                  <a:pt x="1148486" y="570585"/>
                </a:lnTo>
                <a:lnTo>
                  <a:pt x="1181404" y="574243"/>
                </a:lnTo>
                <a:lnTo>
                  <a:pt x="1232611" y="563270"/>
                </a:lnTo>
                <a:lnTo>
                  <a:pt x="1243584" y="530352"/>
                </a:lnTo>
                <a:lnTo>
                  <a:pt x="1210665" y="446227"/>
                </a:lnTo>
                <a:lnTo>
                  <a:pt x="1141171" y="347472"/>
                </a:lnTo>
                <a:lnTo>
                  <a:pt x="1152144" y="248716"/>
                </a:lnTo>
                <a:lnTo>
                  <a:pt x="1181404" y="208483"/>
                </a:lnTo>
                <a:lnTo>
                  <a:pt x="1196035" y="168249"/>
                </a:lnTo>
                <a:lnTo>
                  <a:pt x="1199692" y="76809"/>
                </a:lnTo>
                <a:close/>
              </a:path>
            </a:pathLst>
          </a:custGeom>
          <a:solidFill>
            <a:srgbClr val="FFFF0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reeform 3">
            <a:extLst>
              <a:ext uri="{FF2B5EF4-FFF2-40B4-BE49-F238E27FC236}">
                <a16:creationId xmlns:a16="http://schemas.microsoft.com/office/drawing/2014/main" xmlns="" id="{0118C054-863A-064E-8D82-C30EC918FD2F}"/>
              </a:ext>
            </a:extLst>
          </p:cNvPr>
          <p:cNvSpPr/>
          <p:nvPr/>
        </p:nvSpPr>
        <p:spPr>
          <a:xfrm>
            <a:off x="6369050" y="2143125"/>
            <a:ext cx="527050" cy="269875"/>
          </a:xfrm>
          <a:custGeom>
            <a:avLst/>
            <a:gdLst>
              <a:gd name="connsiteX0" fmla="*/ 107950 w 527050"/>
              <a:gd name="connsiteY0" fmla="*/ 0 h 269875"/>
              <a:gd name="connsiteX1" fmla="*/ 104775 w 527050"/>
              <a:gd name="connsiteY1" fmla="*/ 171450 h 269875"/>
              <a:gd name="connsiteX2" fmla="*/ 19050 w 527050"/>
              <a:gd name="connsiteY2" fmla="*/ 152400 h 269875"/>
              <a:gd name="connsiteX3" fmla="*/ 0 w 527050"/>
              <a:gd name="connsiteY3" fmla="*/ 187325 h 269875"/>
              <a:gd name="connsiteX4" fmla="*/ 273050 w 527050"/>
              <a:gd name="connsiteY4" fmla="*/ 196850 h 269875"/>
              <a:gd name="connsiteX5" fmla="*/ 282575 w 527050"/>
              <a:gd name="connsiteY5" fmla="*/ 244475 h 269875"/>
              <a:gd name="connsiteX6" fmla="*/ 434975 w 527050"/>
              <a:gd name="connsiteY6" fmla="*/ 241300 h 269875"/>
              <a:gd name="connsiteX7" fmla="*/ 434975 w 527050"/>
              <a:gd name="connsiteY7" fmla="*/ 269875 h 269875"/>
              <a:gd name="connsiteX8" fmla="*/ 473075 w 527050"/>
              <a:gd name="connsiteY8" fmla="*/ 254000 h 269875"/>
              <a:gd name="connsiteX9" fmla="*/ 501650 w 527050"/>
              <a:gd name="connsiteY9" fmla="*/ 212725 h 269875"/>
              <a:gd name="connsiteX10" fmla="*/ 527050 w 527050"/>
              <a:gd name="connsiteY10" fmla="*/ 171450 h 269875"/>
              <a:gd name="connsiteX11" fmla="*/ 469900 w 527050"/>
              <a:gd name="connsiteY11" fmla="*/ 180975 h 269875"/>
              <a:gd name="connsiteX12" fmla="*/ 409575 w 527050"/>
              <a:gd name="connsiteY12" fmla="*/ 120650 h 269875"/>
              <a:gd name="connsiteX13" fmla="*/ 355600 w 527050"/>
              <a:gd name="connsiteY13" fmla="*/ 127000 h 269875"/>
              <a:gd name="connsiteX14" fmla="*/ 295275 w 527050"/>
              <a:gd name="connsiteY14" fmla="*/ 133350 h 269875"/>
              <a:gd name="connsiteX15" fmla="*/ 241300 w 527050"/>
              <a:gd name="connsiteY15" fmla="*/ 28575 h 269875"/>
              <a:gd name="connsiteX16" fmla="*/ 177800 w 527050"/>
              <a:gd name="connsiteY16" fmla="*/ 25400 h 269875"/>
              <a:gd name="connsiteX17" fmla="*/ 107950 w 527050"/>
              <a:gd name="connsiteY17" fmla="*/ 0 h 26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27050" h="269875">
                <a:moveTo>
                  <a:pt x="107950" y="0"/>
                </a:moveTo>
                <a:cubicBezTo>
                  <a:pt x="106892" y="57150"/>
                  <a:pt x="105833" y="114300"/>
                  <a:pt x="104775" y="171450"/>
                </a:cubicBezTo>
                <a:lnTo>
                  <a:pt x="19050" y="152400"/>
                </a:lnTo>
                <a:lnTo>
                  <a:pt x="0" y="187325"/>
                </a:lnTo>
                <a:lnTo>
                  <a:pt x="273050" y="196850"/>
                </a:lnTo>
                <a:lnTo>
                  <a:pt x="282575" y="244475"/>
                </a:lnTo>
                <a:lnTo>
                  <a:pt x="434975" y="241300"/>
                </a:lnTo>
                <a:lnTo>
                  <a:pt x="434975" y="269875"/>
                </a:lnTo>
                <a:lnTo>
                  <a:pt x="473075" y="254000"/>
                </a:lnTo>
                <a:lnTo>
                  <a:pt x="501650" y="212725"/>
                </a:lnTo>
                <a:lnTo>
                  <a:pt x="527050" y="171450"/>
                </a:lnTo>
                <a:lnTo>
                  <a:pt x="469900" y="180975"/>
                </a:lnTo>
                <a:lnTo>
                  <a:pt x="409575" y="120650"/>
                </a:lnTo>
                <a:lnTo>
                  <a:pt x="355600" y="127000"/>
                </a:lnTo>
                <a:lnTo>
                  <a:pt x="295275" y="133350"/>
                </a:lnTo>
                <a:lnTo>
                  <a:pt x="241300" y="28575"/>
                </a:lnTo>
                <a:lnTo>
                  <a:pt x="177800" y="25400"/>
                </a:lnTo>
                <a:lnTo>
                  <a:pt x="107950" y="0"/>
                </a:lnTo>
                <a:close/>
              </a:path>
            </a:pathLst>
          </a:custGeom>
          <a:solidFill>
            <a:srgbClr val="FFFF0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Freeform 20">
            <a:extLst>
              <a:ext uri="{FF2B5EF4-FFF2-40B4-BE49-F238E27FC236}">
                <a16:creationId xmlns:a16="http://schemas.microsoft.com/office/drawing/2014/main" xmlns="" id="{CB5E5921-1F69-E84E-84B4-A42258E19C41}"/>
              </a:ext>
            </a:extLst>
          </p:cNvPr>
          <p:cNvSpPr/>
          <p:nvPr/>
        </p:nvSpPr>
        <p:spPr>
          <a:xfrm>
            <a:off x="5499100" y="2625725"/>
            <a:ext cx="2098675" cy="2644775"/>
          </a:xfrm>
          <a:custGeom>
            <a:avLst/>
            <a:gdLst>
              <a:gd name="connsiteX0" fmla="*/ 1182714 w 2098675"/>
              <a:gd name="connsiteY0" fmla="*/ 2034272 h 2644775"/>
              <a:gd name="connsiteX1" fmla="*/ 1182714 w 2098675"/>
              <a:gd name="connsiteY1" fmla="*/ 2129920 h 2644775"/>
              <a:gd name="connsiteX2" fmla="*/ 1563588 w 2098675"/>
              <a:gd name="connsiteY2" fmla="*/ 2129920 h 2644775"/>
              <a:gd name="connsiteX3" fmla="*/ 1563588 w 2098675"/>
              <a:gd name="connsiteY3" fmla="*/ 2034272 h 2644775"/>
              <a:gd name="connsiteX4" fmla="*/ 281898 w 2098675"/>
              <a:gd name="connsiteY4" fmla="*/ 1976883 h 2644775"/>
              <a:gd name="connsiteX5" fmla="*/ 281898 w 2098675"/>
              <a:gd name="connsiteY5" fmla="*/ 2087835 h 2644775"/>
              <a:gd name="connsiteX6" fmla="*/ 614754 w 2098675"/>
              <a:gd name="connsiteY6" fmla="*/ 2087835 h 2644775"/>
              <a:gd name="connsiteX7" fmla="*/ 614754 w 2098675"/>
              <a:gd name="connsiteY7" fmla="*/ 1976883 h 2644775"/>
              <a:gd name="connsiteX8" fmla="*/ 971550 w 2098675"/>
              <a:gd name="connsiteY8" fmla="*/ 0 h 2644775"/>
              <a:gd name="connsiteX9" fmla="*/ 1114425 w 2098675"/>
              <a:gd name="connsiteY9" fmla="*/ 6350 h 2644775"/>
              <a:gd name="connsiteX10" fmla="*/ 1123950 w 2098675"/>
              <a:gd name="connsiteY10" fmla="*/ 177800 h 2644775"/>
              <a:gd name="connsiteX11" fmla="*/ 1149350 w 2098675"/>
              <a:gd name="connsiteY11" fmla="*/ 200025 h 2644775"/>
              <a:gd name="connsiteX12" fmla="*/ 1089025 w 2098675"/>
              <a:gd name="connsiteY12" fmla="*/ 285750 h 2644775"/>
              <a:gd name="connsiteX13" fmla="*/ 1003300 w 2098675"/>
              <a:gd name="connsiteY13" fmla="*/ 393700 h 2644775"/>
              <a:gd name="connsiteX14" fmla="*/ 971550 w 2098675"/>
              <a:gd name="connsiteY14" fmla="*/ 447675 h 2644775"/>
              <a:gd name="connsiteX15" fmla="*/ 904875 w 2098675"/>
              <a:gd name="connsiteY15" fmla="*/ 447675 h 2644775"/>
              <a:gd name="connsiteX16" fmla="*/ 879475 w 2098675"/>
              <a:gd name="connsiteY16" fmla="*/ 412750 h 2644775"/>
              <a:gd name="connsiteX17" fmla="*/ 800100 w 2098675"/>
              <a:gd name="connsiteY17" fmla="*/ 412750 h 2644775"/>
              <a:gd name="connsiteX18" fmla="*/ 796925 w 2098675"/>
              <a:gd name="connsiteY18" fmla="*/ 339725 h 2644775"/>
              <a:gd name="connsiteX19" fmla="*/ 752475 w 2098675"/>
              <a:gd name="connsiteY19" fmla="*/ 342900 h 2644775"/>
              <a:gd name="connsiteX20" fmla="*/ 762000 w 2098675"/>
              <a:gd name="connsiteY20" fmla="*/ 422275 h 2644775"/>
              <a:gd name="connsiteX21" fmla="*/ 796925 w 2098675"/>
              <a:gd name="connsiteY21" fmla="*/ 425450 h 2644775"/>
              <a:gd name="connsiteX22" fmla="*/ 793750 w 2098675"/>
              <a:gd name="connsiteY22" fmla="*/ 508000 h 2644775"/>
              <a:gd name="connsiteX23" fmla="*/ 784225 w 2098675"/>
              <a:gd name="connsiteY23" fmla="*/ 561975 h 2644775"/>
              <a:gd name="connsiteX24" fmla="*/ 708025 w 2098675"/>
              <a:gd name="connsiteY24" fmla="*/ 552450 h 2644775"/>
              <a:gd name="connsiteX25" fmla="*/ 768350 w 2098675"/>
              <a:gd name="connsiteY25" fmla="*/ 647700 h 2644775"/>
              <a:gd name="connsiteX26" fmla="*/ 736600 w 2098675"/>
              <a:gd name="connsiteY26" fmla="*/ 714375 h 2644775"/>
              <a:gd name="connsiteX27" fmla="*/ 720725 w 2098675"/>
              <a:gd name="connsiteY27" fmla="*/ 762000 h 2644775"/>
              <a:gd name="connsiteX28" fmla="*/ 771525 w 2098675"/>
              <a:gd name="connsiteY28" fmla="*/ 850900 h 2644775"/>
              <a:gd name="connsiteX29" fmla="*/ 774700 w 2098675"/>
              <a:gd name="connsiteY29" fmla="*/ 898525 h 2644775"/>
              <a:gd name="connsiteX30" fmla="*/ 828675 w 2098675"/>
              <a:gd name="connsiteY30" fmla="*/ 933450 h 2644775"/>
              <a:gd name="connsiteX31" fmla="*/ 876300 w 2098675"/>
              <a:gd name="connsiteY31" fmla="*/ 904875 h 2644775"/>
              <a:gd name="connsiteX32" fmla="*/ 923925 w 2098675"/>
              <a:gd name="connsiteY32" fmla="*/ 958850 h 2644775"/>
              <a:gd name="connsiteX33" fmla="*/ 927100 w 2098675"/>
              <a:gd name="connsiteY33" fmla="*/ 1025525 h 2644775"/>
              <a:gd name="connsiteX34" fmla="*/ 952500 w 2098675"/>
              <a:gd name="connsiteY34" fmla="*/ 1092200 h 2644775"/>
              <a:gd name="connsiteX35" fmla="*/ 952500 w 2098675"/>
              <a:gd name="connsiteY35" fmla="*/ 1165225 h 2644775"/>
              <a:gd name="connsiteX36" fmla="*/ 1044575 w 2098675"/>
              <a:gd name="connsiteY36" fmla="*/ 1162050 h 2644775"/>
              <a:gd name="connsiteX37" fmla="*/ 1044575 w 2098675"/>
              <a:gd name="connsiteY37" fmla="*/ 1203325 h 2644775"/>
              <a:gd name="connsiteX38" fmla="*/ 1085850 w 2098675"/>
              <a:gd name="connsiteY38" fmla="*/ 1222375 h 2644775"/>
              <a:gd name="connsiteX39" fmla="*/ 1057275 w 2098675"/>
              <a:gd name="connsiteY39" fmla="*/ 1311275 h 2644775"/>
              <a:gd name="connsiteX40" fmla="*/ 1035050 w 2098675"/>
              <a:gd name="connsiteY40" fmla="*/ 1365250 h 2644775"/>
              <a:gd name="connsiteX41" fmla="*/ 1057275 w 2098675"/>
              <a:gd name="connsiteY41" fmla="*/ 1387475 h 2644775"/>
              <a:gd name="connsiteX42" fmla="*/ 1092200 w 2098675"/>
              <a:gd name="connsiteY42" fmla="*/ 1339850 h 2644775"/>
              <a:gd name="connsiteX43" fmla="*/ 1114425 w 2098675"/>
              <a:gd name="connsiteY43" fmla="*/ 1371600 h 2644775"/>
              <a:gd name="connsiteX44" fmla="*/ 1104900 w 2098675"/>
              <a:gd name="connsiteY44" fmla="*/ 1425575 h 2644775"/>
              <a:gd name="connsiteX45" fmla="*/ 1136650 w 2098675"/>
              <a:gd name="connsiteY45" fmla="*/ 1425575 h 2644775"/>
              <a:gd name="connsiteX46" fmla="*/ 1203325 w 2098675"/>
              <a:gd name="connsiteY46" fmla="*/ 1527175 h 2644775"/>
              <a:gd name="connsiteX47" fmla="*/ 1031875 w 2098675"/>
              <a:gd name="connsiteY47" fmla="*/ 1524000 h 2644775"/>
              <a:gd name="connsiteX48" fmla="*/ 1031875 w 2098675"/>
              <a:gd name="connsiteY48" fmla="*/ 1647825 h 2644775"/>
              <a:gd name="connsiteX49" fmla="*/ 1308100 w 2098675"/>
              <a:gd name="connsiteY49" fmla="*/ 1635125 h 2644775"/>
              <a:gd name="connsiteX50" fmla="*/ 1308100 w 2098675"/>
              <a:gd name="connsiteY50" fmla="*/ 1524000 h 2644775"/>
              <a:gd name="connsiteX51" fmla="*/ 1276350 w 2098675"/>
              <a:gd name="connsiteY51" fmla="*/ 1517650 h 2644775"/>
              <a:gd name="connsiteX52" fmla="*/ 1339850 w 2098675"/>
              <a:gd name="connsiteY52" fmla="*/ 1454150 h 2644775"/>
              <a:gd name="connsiteX53" fmla="*/ 1339850 w 2098675"/>
              <a:gd name="connsiteY53" fmla="*/ 1422400 h 2644775"/>
              <a:gd name="connsiteX54" fmla="*/ 1473200 w 2098675"/>
              <a:gd name="connsiteY54" fmla="*/ 1425575 h 2644775"/>
              <a:gd name="connsiteX55" fmla="*/ 1476375 w 2098675"/>
              <a:gd name="connsiteY55" fmla="*/ 1377950 h 2644775"/>
              <a:gd name="connsiteX56" fmla="*/ 1533525 w 2098675"/>
              <a:gd name="connsiteY56" fmla="*/ 1390650 h 2644775"/>
              <a:gd name="connsiteX57" fmla="*/ 1501775 w 2098675"/>
              <a:gd name="connsiteY57" fmla="*/ 1463675 h 2644775"/>
              <a:gd name="connsiteX58" fmla="*/ 1489075 w 2098675"/>
              <a:gd name="connsiteY58" fmla="*/ 1536700 h 2644775"/>
              <a:gd name="connsiteX59" fmla="*/ 1450975 w 2098675"/>
              <a:gd name="connsiteY59" fmla="*/ 1524000 h 2644775"/>
              <a:gd name="connsiteX60" fmla="*/ 1412875 w 2098675"/>
              <a:gd name="connsiteY60" fmla="*/ 1546225 h 2644775"/>
              <a:gd name="connsiteX61" fmla="*/ 1390650 w 2098675"/>
              <a:gd name="connsiteY61" fmla="*/ 1600200 h 2644775"/>
              <a:gd name="connsiteX62" fmla="*/ 1403350 w 2098675"/>
              <a:gd name="connsiteY62" fmla="*/ 1654175 h 2644775"/>
              <a:gd name="connsiteX63" fmla="*/ 1444625 w 2098675"/>
              <a:gd name="connsiteY63" fmla="*/ 1660525 h 2644775"/>
              <a:gd name="connsiteX64" fmla="*/ 1425575 w 2098675"/>
              <a:gd name="connsiteY64" fmla="*/ 1708150 h 2644775"/>
              <a:gd name="connsiteX65" fmla="*/ 1450975 w 2098675"/>
              <a:gd name="connsiteY65" fmla="*/ 1755775 h 2644775"/>
              <a:gd name="connsiteX66" fmla="*/ 1520825 w 2098675"/>
              <a:gd name="connsiteY66" fmla="*/ 1762125 h 2644775"/>
              <a:gd name="connsiteX67" fmla="*/ 1584325 w 2098675"/>
              <a:gd name="connsiteY67" fmla="*/ 1695450 h 2644775"/>
              <a:gd name="connsiteX68" fmla="*/ 1619250 w 2098675"/>
              <a:gd name="connsiteY68" fmla="*/ 1666875 h 2644775"/>
              <a:gd name="connsiteX69" fmla="*/ 1666875 w 2098675"/>
              <a:gd name="connsiteY69" fmla="*/ 1717675 h 2644775"/>
              <a:gd name="connsiteX70" fmla="*/ 1698625 w 2098675"/>
              <a:gd name="connsiteY70" fmla="*/ 1692275 h 2644775"/>
              <a:gd name="connsiteX71" fmla="*/ 1692275 w 2098675"/>
              <a:gd name="connsiteY71" fmla="*/ 1631950 h 2644775"/>
              <a:gd name="connsiteX72" fmla="*/ 1717675 w 2098675"/>
              <a:gd name="connsiteY72" fmla="*/ 1555750 h 2644775"/>
              <a:gd name="connsiteX73" fmla="*/ 1746250 w 2098675"/>
              <a:gd name="connsiteY73" fmla="*/ 1555750 h 2644775"/>
              <a:gd name="connsiteX74" fmla="*/ 1739900 w 2098675"/>
              <a:gd name="connsiteY74" fmla="*/ 1644650 h 2644775"/>
              <a:gd name="connsiteX75" fmla="*/ 1717675 w 2098675"/>
              <a:gd name="connsiteY75" fmla="*/ 1743075 h 2644775"/>
              <a:gd name="connsiteX76" fmla="*/ 1778000 w 2098675"/>
              <a:gd name="connsiteY76" fmla="*/ 1771650 h 2644775"/>
              <a:gd name="connsiteX77" fmla="*/ 1841500 w 2098675"/>
              <a:gd name="connsiteY77" fmla="*/ 1781175 h 2644775"/>
              <a:gd name="connsiteX78" fmla="*/ 1844675 w 2098675"/>
              <a:gd name="connsiteY78" fmla="*/ 1819275 h 2644775"/>
              <a:gd name="connsiteX79" fmla="*/ 1797050 w 2098675"/>
              <a:gd name="connsiteY79" fmla="*/ 1828800 h 2644775"/>
              <a:gd name="connsiteX80" fmla="*/ 1635125 w 2098675"/>
              <a:gd name="connsiteY80" fmla="*/ 1749425 h 2644775"/>
              <a:gd name="connsiteX81" fmla="*/ 1606550 w 2098675"/>
              <a:gd name="connsiteY81" fmla="*/ 1778000 h 2644775"/>
              <a:gd name="connsiteX82" fmla="*/ 1619250 w 2098675"/>
              <a:gd name="connsiteY82" fmla="*/ 1870075 h 2644775"/>
              <a:gd name="connsiteX83" fmla="*/ 1628775 w 2098675"/>
              <a:gd name="connsiteY83" fmla="*/ 2000250 h 2644775"/>
              <a:gd name="connsiteX84" fmla="*/ 1654175 w 2098675"/>
              <a:gd name="connsiteY84" fmla="*/ 2079625 h 2644775"/>
              <a:gd name="connsiteX85" fmla="*/ 1689100 w 2098675"/>
              <a:gd name="connsiteY85" fmla="*/ 2082800 h 2644775"/>
              <a:gd name="connsiteX86" fmla="*/ 1724025 w 2098675"/>
              <a:gd name="connsiteY86" fmla="*/ 2019300 h 2644775"/>
              <a:gd name="connsiteX87" fmla="*/ 1727200 w 2098675"/>
              <a:gd name="connsiteY87" fmla="*/ 1949450 h 2644775"/>
              <a:gd name="connsiteX88" fmla="*/ 1755775 w 2098675"/>
              <a:gd name="connsiteY88" fmla="*/ 1920875 h 2644775"/>
              <a:gd name="connsiteX89" fmla="*/ 1781175 w 2098675"/>
              <a:gd name="connsiteY89" fmla="*/ 1978025 h 2644775"/>
              <a:gd name="connsiteX90" fmla="*/ 1835150 w 2098675"/>
              <a:gd name="connsiteY90" fmla="*/ 2028825 h 2644775"/>
              <a:gd name="connsiteX91" fmla="*/ 1857375 w 2098675"/>
              <a:gd name="connsiteY91" fmla="*/ 1997075 h 2644775"/>
              <a:gd name="connsiteX92" fmla="*/ 1905000 w 2098675"/>
              <a:gd name="connsiteY92" fmla="*/ 2006600 h 2644775"/>
              <a:gd name="connsiteX93" fmla="*/ 1939925 w 2098675"/>
              <a:gd name="connsiteY93" fmla="*/ 2032000 h 2644775"/>
              <a:gd name="connsiteX94" fmla="*/ 1911350 w 2098675"/>
              <a:gd name="connsiteY94" fmla="*/ 2070100 h 2644775"/>
              <a:gd name="connsiteX95" fmla="*/ 1924050 w 2098675"/>
              <a:gd name="connsiteY95" fmla="*/ 2098675 h 2644775"/>
              <a:gd name="connsiteX96" fmla="*/ 1905000 w 2098675"/>
              <a:gd name="connsiteY96" fmla="*/ 2143125 h 2644775"/>
              <a:gd name="connsiteX97" fmla="*/ 1860550 w 2098675"/>
              <a:gd name="connsiteY97" fmla="*/ 2181225 h 2644775"/>
              <a:gd name="connsiteX98" fmla="*/ 1939925 w 2098675"/>
              <a:gd name="connsiteY98" fmla="*/ 2168525 h 2644775"/>
              <a:gd name="connsiteX99" fmla="*/ 1993900 w 2098675"/>
              <a:gd name="connsiteY99" fmla="*/ 2149475 h 2644775"/>
              <a:gd name="connsiteX100" fmla="*/ 2060575 w 2098675"/>
              <a:gd name="connsiteY100" fmla="*/ 2092325 h 2644775"/>
              <a:gd name="connsiteX101" fmla="*/ 2098675 w 2098675"/>
              <a:gd name="connsiteY101" fmla="*/ 2095500 h 2644775"/>
              <a:gd name="connsiteX102" fmla="*/ 2012950 w 2098675"/>
              <a:gd name="connsiteY102" fmla="*/ 2200275 h 2644775"/>
              <a:gd name="connsiteX103" fmla="*/ 1984375 w 2098675"/>
              <a:gd name="connsiteY103" fmla="*/ 2190750 h 2644775"/>
              <a:gd name="connsiteX104" fmla="*/ 1946275 w 2098675"/>
              <a:gd name="connsiteY104" fmla="*/ 2238375 h 2644775"/>
              <a:gd name="connsiteX105" fmla="*/ 1978025 w 2098675"/>
              <a:gd name="connsiteY105" fmla="*/ 2273300 h 2644775"/>
              <a:gd name="connsiteX106" fmla="*/ 1958975 w 2098675"/>
              <a:gd name="connsiteY106" fmla="*/ 2324100 h 2644775"/>
              <a:gd name="connsiteX107" fmla="*/ 1984375 w 2098675"/>
              <a:gd name="connsiteY107" fmla="*/ 2406650 h 2644775"/>
              <a:gd name="connsiteX108" fmla="*/ 2038350 w 2098675"/>
              <a:gd name="connsiteY108" fmla="*/ 2422525 h 2644775"/>
              <a:gd name="connsiteX109" fmla="*/ 2076450 w 2098675"/>
              <a:gd name="connsiteY109" fmla="*/ 2422525 h 2644775"/>
              <a:gd name="connsiteX110" fmla="*/ 2022475 w 2098675"/>
              <a:gd name="connsiteY110" fmla="*/ 2466975 h 2644775"/>
              <a:gd name="connsiteX111" fmla="*/ 1962150 w 2098675"/>
              <a:gd name="connsiteY111" fmla="*/ 2441575 h 2644775"/>
              <a:gd name="connsiteX112" fmla="*/ 1882775 w 2098675"/>
              <a:gd name="connsiteY112" fmla="*/ 2365375 h 2644775"/>
              <a:gd name="connsiteX113" fmla="*/ 1797050 w 2098675"/>
              <a:gd name="connsiteY113" fmla="*/ 2276475 h 2644775"/>
              <a:gd name="connsiteX114" fmla="*/ 1816100 w 2098675"/>
              <a:gd name="connsiteY114" fmla="*/ 2336800 h 2644775"/>
              <a:gd name="connsiteX115" fmla="*/ 1797050 w 2098675"/>
              <a:gd name="connsiteY115" fmla="*/ 2365375 h 2644775"/>
              <a:gd name="connsiteX116" fmla="*/ 1800225 w 2098675"/>
              <a:gd name="connsiteY116" fmla="*/ 2400300 h 2644775"/>
              <a:gd name="connsiteX117" fmla="*/ 1857375 w 2098675"/>
              <a:gd name="connsiteY117" fmla="*/ 2371725 h 2644775"/>
              <a:gd name="connsiteX118" fmla="*/ 1911350 w 2098675"/>
              <a:gd name="connsiteY118" fmla="*/ 2422525 h 2644775"/>
              <a:gd name="connsiteX119" fmla="*/ 1965325 w 2098675"/>
              <a:gd name="connsiteY119" fmla="*/ 2508250 h 2644775"/>
              <a:gd name="connsiteX120" fmla="*/ 2060575 w 2098675"/>
              <a:gd name="connsiteY120" fmla="*/ 2546350 h 2644775"/>
              <a:gd name="connsiteX121" fmla="*/ 2022475 w 2098675"/>
              <a:gd name="connsiteY121" fmla="*/ 2574925 h 2644775"/>
              <a:gd name="connsiteX122" fmla="*/ 2032000 w 2098675"/>
              <a:gd name="connsiteY122" fmla="*/ 2638425 h 2644775"/>
              <a:gd name="connsiteX123" fmla="*/ 1936750 w 2098675"/>
              <a:gd name="connsiteY123" fmla="*/ 2619375 h 2644775"/>
              <a:gd name="connsiteX124" fmla="*/ 1901825 w 2098675"/>
              <a:gd name="connsiteY124" fmla="*/ 2644775 h 2644775"/>
              <a:gd name="connsiteX125" fmla="*/ 1857375 w 2098675"/>
              <a:gd name="connsiteY125" fmla="*/ 2644775 h 2644775"/>
              <a:gd name="connsiteX126" fmla="*/ 1863725 w 2098675"/>
              <a:gd name="connsiteY126" fmla="*/ 2578100 h 2644775"/>
              <a:gd name="connsiteX127" fmla="*/ 1844675 w 2098675"/>
              <a:gd name="connsiteY127" fmla="*/ 2511425 h 2644775"/>
              <a:gd name="connsiteX128" fmla="*/ 1774825 w 2098675"/>
              <a:gd name="connsiteY128" fmla="*/ 2489200 h 2644775"/>
              <a:gd name="connsiteX129" fmla="*/ 1720850 w 2098675"/>
              <a:gd name="connsiteY129" fmla="*/ 2501900 h 2644775"/>
              <a:gd name="connsiteX130" fmla="*/ 1701800 w 2098675"/>
              <a:gd name="connsiteY130" fmla="*/ 2416175 h 2644775"/>
              <a:gd name="connsiteX131" fmla="*/ 1631950 w 2098675"/>
              <a:gd name="connsiteY131" fmla="*/ 2362200 h 2644775"/>
              <a:gd name="connsiteX132" fmla="*/ 1606550 w 2098675"/>
              <a:gd name="connsiteY132" fmla="*/ 2492375 h 2644775"/>
              <a:gd name="connsiteX133" fmla="*/ 1425575 w 2098675"/>
              <a:gd name="connsiteY133" fmla="*/ 2473325 h 2644775"/>
              <a:gd name="connsiteX134" fmla="*/ 1406525 w 2098675"/>
              <a:gd name="connsiteY134" fmla="*/ 2403475 h 2644775"/>
              <a:gd name="connsiteX135" fmla="*/ 1377950 w 2098675"/>
              <a:gd name="connsiteY135" fmla="*/ 2454275 h 2644775"/>
              <a:gd name="connsiteX136" fmla="*/ 1311275 w 2098675"/>
              <a:gd name="connsiteY136" fmla="*/ 2419350 h 2644775"/>
              <a:gd name="connsiteX137" fmla="*/ 479425 w 2098675"/>
              <a:gd name="connsiteY137" fmla="*/ 2409825 h 2644775"/>
              <a:gd name="connsiteX138" fmla="*/ 469900 w 2098675"/>
              <a:gd name="connsiteY138" fmla="*/ 2359025 h 2644775"/>
              <a:gd name="connsiteX139" fmla="*/ 327025 w 2098675"/>
              <a:gd name="connsiteY139" fmla="*/ 2343150 h 2644775"/>
              <a:gd name="connsiteX140" fmla="*/ 317500 w 2098675"/>
              <a:gd name="connsiteY140" fmla="*/ 2266950 h 2644775"/>
              <a:gd name="connsiteX141" fmla="*/ 234950 w 2098675"/>
              <a:gd name="connsiteY141" fmla="*/ 2257425 h 2644775"/>
              <a:gd name="connsiteX142" fmla="*/ 225425 w 2098675"/>
              <a:gd name="connsiteY142" fmla="*/ 2219325 h 2644775"/>
              <a:gd name="connsiteX143" fmla="*/ 190500 w 2098675"/>
              <a:gd name="connsiteY143" fmla="*/ 2105025 h 2644775"/>
              <a:gd name="connsiteX144" fmla="*/ 161925 w 2098675"/>
              <a:gd name="connsiteY144" fmla="*/ 2092325 h 2644775"/>
              <a:gd name="connsiteX145" fmla="*/ 158750 w 2098675"/>
              <a:gd name="connsiteY145" fmla="*/ 2079625 h 2644775"/>
              <a:gd name="connsiteX146" fmla="*/ 0 w 2098675"/>
              <a:gd name="connsiteY146" fmla="*/ 2066925 h 2644775"/>
              <a:gd name="connsiteX147" fmla="*/ 3175 w 2098675"/>
              <a:gd name="connsiteY147" fmla="*/ 1933575 h 2644775"/>
              <a:gd name="connsiteX148" fmla="*/ 142875 w 2098675"/>
              <a:gd name="connsiteY148" fmla="*/ 1930400 h 2644775"/>
              <a:gd name="connsiteX149" fmla="*/ 130175 w 2098675"/>
              <a:gd name="connsiteY149" fmla="*/ 1511300 h 2644775"/>
              <a:gd name="connsiteX150" fmla="*/ 260350 w 2098675"/>
              <a:gd name="connsiteY150" fmla="*/ 1511300 h 2644775"/>
              <a:gd name="connsiteX151" fmla="*/ 260350 w 2098675"/>
              <a:gd name="connsiteY151" fmla="*/ 1368425 h 2644775"/>
              <a:gd name="connsiteX152" fmla="*/ 403225 w 2098675"/>
              <a:gd name="connsiteY152" fmla="*/ 1377950 h 2644775"/>
              <a:gd name="connsiteX153" fmla="*/ 406400 w 2098675"/>
              <a:gd name="connsiteY153" fmla="*/ 1073150 h 2644775"/>
              <a:gd name="connsiteX154" fmla="*/ 365125 w 2098675"/>
              <a:gd name="connsiteY154" fmla="*/ 1063625 h 2644775"/>
              <a:gd name="connsiteX155" fmla="*/ 361950 w 2098675"/>
              <a:gd name="connsiteY155" fmla="*/ 1031875 h 2644775"/>
              <a:gd name="connsiteX156" fmla="*/ 406400 w 2098675"/>
              <a:gd name="connsiteY156" fmla="*/ 1028700 h 2644775"/>
              <a:gd name="connsiteX157" fmla="*/ 403225 w 2098675"/>
              <a:gd name="connsiteY157" fmla="*/ 825500 h 2644775"/>
              <a:gd name="connsiteX158" fmla="*/ 539750 w 2098675"/>
              <a:gd name="connsiteY158" fmla="*/ 822325 h 2644775"/>
              <a:gd name="connsiteX159" fmla="*/ 530225 w 2098675"/>
              <a:gd name="connsiteY159" fmla="*/ 784225 h 2644775"/>
              <a:gd name="connsiteX160" fmla="*/ 584200 w 2098675"/>
              <a:gd name="connsiteY160" fmla="*/ 787400 h 2644775"/>
              <a:gd name="connsiteX161" fmla="*/ 600075 w 2098675"/>
              <a:gd name="connsiteY161" fmla="*/ 739775 h 2644775"/>
              <a:gd name="connsiteX162" fmla="*/ 609600 w 2098675"/>
              <a:gd name="connsiteY162" fmla="*/ 660400 h 2644775"/>
              <a:gd name="connsiteX163" fmla="*/ 565150 w 2098675"/>
              <a:gd name="connsiteY163" fmla="*/ 619125 h 2644775"/>
              <a:gd name="connsiteX164" fmla="*/ 488950 w 2098675"/>
              <a:gd name="connsiteY164" fmla="*/ 603250 h 2644775"/>
              <a:gd name="connsiteX165" fmla="*/ 476250 w 2098675"/>
              <a:gd name="connsiteY165" fmla="*/ 644525 h 2644775"/>
              <a:gd name="connsiteX166" fmla="*/ 422275 w 2098675"/>
              <a:gd name="connsiteY166" fmla="*/ 612775 h 2644775"/>
              <a:gd name="connsiteX167" fmla="*/ 419100 w 2098675"/>
              <a:gd name="connsiteY167" fmla="*/ 415925 h 2644775"/>
              <a:gd name="connsiteX168" fmla="*/ 488950 w 2098675"/>
              <a:gd name="connsiteY168" fmla="*/ 415925 h 2644775"/>
              <a:gd name="connsiteX169" fmla="*/ 495300 w 2098675"/>
              <a:gd name="connsiteY169" fmla="*/ 314325 h 2644775"/>
              <a:gd name="connsiteX170" fmla="*/ 552450 w 2098675"/>
              <a:gd name="connsiteY170" fmla="*/ 307975 h 2644775"/>
              <a:gd name="connsiteX171" fmla="*/ 555625 w 2098675"/>
              <a:gd name="connsiteY171" fmla="*/ 266700 h 2644775"/>
              <a:gd name="connsiteX172" fmla="*/ 596900 w 2098675"/>
              <a:gd name="connsiteY172" fmla="*/ 269875 h 2644775"/>
              <a:gd name="connsiteX173" fmla="*/ 603250 w 2098675"/>
              <a:gd name="connsiteY173" fmla="*/ 241300 h 2644775"/>
              <a:gd name="connsiteX174" fmla="*/ 714375 w 2098675"/>
              <a:gd name="connsiteY174" fmla="*/ 241300 h 2644775"/>
              <a:gd name="connsiteX175" fmla="*/ 768350 w 2098675"/>
              <a:gd name="connsiteY175" fmla="*/ 206375 h 2644775"/>
              <a:gd name="connsiteX176" fmla="*/ 790575 w 2098675"/>
              <a:gd name="connsiteY176" fmla="*/ 244475 h 2644775"/>
              <a:gd name="connsiteX177" fmla="*/ 831850 w 2098675"/>
              <a:gd name="connsiteY177" fmla="*/ 219075 h 2644775"/>
              <a:gd name="connsiteX178" fmla="*/ 838200 w 2098675"/>
              <a:gd name="connsiteY178" fmla="*/ 101600 h 2644775"/>
              <a:gd name="connsiteX179" fmla="*/ 942975 w 2098675"/>
              <a:gd name="connsiteY179" fmla="*/ 107950 h 2644775"/>
              <a:gd name="connsiteX180" fmla="*/ 971550 w 2098675"/>
              <a:gd name="connsiteY180" fmla="*/ 63500 h 264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2098675" h="2644775">
                <a:moveTo>
                  <a:pt x="1182714" y="2034272"/>
                </a:moveTo>
                <a:lnTo>
                  <a:pt x="1182714" y="2129920"/>
                </a:lnTo>
                <a:lnTo>
                  <a:pt x="1563588" y="2129920"/>
                </a:lnTo>
                <a:lnTo>
                  <a:pt x="1563588" y="2034272"/>
                </a:lnTo>
                <a:close/>
                <a:moveTo>
                  <a:pt x="281898" y="1976883"/>
                </a:moveTo>
                <a:lnTo>
                  <a:pt x="281898" y="2087835"/>
                </a:lnTo>
                <a:lnTo>
                  <a:pt x="614754" y="2087835"/>
                </a:lnTo>
                <a:lnTo>
                  <a:pt x="614754" y="1976883"/>
                </a:lnTo>
                <a:close/>
                <a:moveTo>
                  <a:pt x="971550" y="0"/>
                </a:moveTo>
                <a:lnTo>
                  <a:pt x="1114425" y="6350"/>
                </a:lnTo>
                <a:lnTo>
                  <a:pt x="1123950" y="177800"/>
                </a:lnTo>
                <a:lnTo>
                  <a:pt x="1149350" y="200025"/>
                </a:lnTo>
                <a:lnTo>
                  <a:pt x="1089025" y="285750"/>
                </a:lnTo>
                <a:lnTo>
                  <a:pt x="1003300" y="393700"/>
                </a:lnTo>
                <a:lnTo>
                  <a:pt x="971550" y="447675"/>
                </a:lnTo>
                <a:lnTo>
                  <a:pt x="904875" y="447675"/>
                </a:lnTo>
                <a:lnTo>
                  <a:pt x="879475" y="412750"/>
                </a:lnTo>
                <a:lnTo>
                  <a:pt x="800100" y="412750"/>
                </a:lnTo>
                <a:lnTo>
                  <a:pt x="796925" y="339725"/>
                </a:lnTo>
                <a:lnTo>
                  <a:pt x="752475" y="342900"/>
                </a:lnTo>
                <a:lnTo>
                  <a:pt x="762000" y="422275"/>
                </a:lnTo>
                <a:lnTo>
                  <a:pt x="796925" y="425450"/>
                </a:lnTo>
                <a:lnTo>
                  <a:pt x="793750" y="508000"/>
                </a:lnTo>
                <a:lnTo>
                  <a:pt x="784225" y="561975"/>
                </a:lnTo>
                <a:lnTo>
                  <a:pt x="708025" y="552450"/>
                </a:lnTo>
                <a:lnTo>
                  <a:pt x="768350" y="647700"/>
                </a:lnTo>
                <a:lnTo>
                  <a:pt x="736600" y="714375"/>
                </a:lnTo>
                <a:lnTo>
                  <a:pt x="720725" y="762000"/>
                </a:lnTo>
                <a:lnTo>
                  <a:pt x="771525" y="850900"/>
                </a:lnTo>
                <a:lnTo>
                  <a:pt x="774700" y="898525"/>
                </a:lnTo>
                <a:lnTo>
                  <a:pt x="828675" y="933450"/>
                </a:lnTo>
                <a:lnTo>
                  <a:pt x="876300" y="904875"/>
                </a:lnTo>
                <a:lnTo>
                  <a:pt x="923925" y="958850"/>
                </a:lnTo>
                <a:lnTo>
                  <a:pt x="927100" y="1025525"/>
                </a:lnTo>
                <a:lnTo>
                  <a:pt x="952500" y="1092200"/>
                </a:lnTo>
                <a:lnTo>
                  <a:pt x="952500" y="1165225"/>
                </a:lnTo>
                <a:lnTo>
                  <a:pt x="1044575" y="1162050"/>
                </a:lnTo>
                <a:lnTo>
                  <a:pt x="1044575" y="1203325"/>
                </a:lnTo>
                <a:lnTo>
                  <a:pt x="1085850" y="1222375"/>
                </a:lnTo>
                <a:lnTo>
                  <a:pt x="1057275" y="1311275"/>
                </a:lnTo>
                <a:lnTo>
                  <a:pt x="1035050" y="1365250"/>
                </a:lnTo>
                <a:lnTo>
                  <a:pt x="1057275" y="1387475"/>
                </a:lnTo>
                <a:lnTo>
                  <a:pt x="1092200" y="1339850"/>
                </a:lnTo>
                <a:lnTo>
                  <a:pt x="1114425" y="1371600"/>
                </a:lnTo>
                <a:lnTo>
                  <a:pt x="1104900" y="1425575"/>
                </a:lnTo>
                <a:lnTo>
                  <a:pt x="1136650" y="1425575"/>
                </a:lnTo>
                <a:lnTo>
                  <a:pt x="1203325" y="1527175"/>
                </a:lnTo>
                <a:lnTo>
                  <a:pt x="1031875" y="1524000"/>
                </a:lnTo>
                <a:lnTo>
                  <a:pt x="1031875" y="1647825"/>
                </a:lnTo>
                <a:lnTo>
                  <a:pt x="1308100" y="1635125"/>
                </a:lnTo>
                <a:lnTo>
                  <a:pt x="1308100" y="1524000"/>
                </a:lnTo>
                <a:lnTo>
                  <a:pt x="1276350" y="1517650"/>
                </a:lnTo>
                <a:lnTo>
                  <a:pt x="1339850" y="1454150"/>
                </a:lnTo>
                <a:lnTo>
                  <a:pt x="1339850" y="1422400"/>
                </a:lnTo>
                <a:lnTo>
                  <a:pt x="1473200" y="1425575"/>
                </a:lnTo>
                <a:lnTo>
                  <a:pt x="1476375" y="1377950"/>
                </a:lnTo>
                <a:lnTo>
                  <a:pt x="1533525" y="1390650"/>
                </a:lnTo>
                <a:lnTo>
                  <a:pt x="1501775" y="1463675"/>
                </a:lnTo>
                <a:lnTo>
                  <a:pt x="1489075" y="1536700"/>
                </a:lnTo>
                <a:lnTo>
                  <a:pt x="1450975" y="1524000"/>
                </a:lnTo>
                <a:lnTo>
                  <a:pt x="1412875" y="1546225"/>
                </a:lnTo>
                <a:lnTo>
                  <a:pt x="1390650" y="1600200"/>
                </a:lnTo>
                <a:lnTo>
                  <a:pt x="1403350" y="1654175"/>
                </a:lnTo>
                <a:lnTo>
                  <a:pt x="1444625" y="1660525"/>
                </a:lnTo>
                <a:lnTo>
                  <a:pt x="1425575" y="1708150"/>
                </a:lnTo>
                <a:lnTo>
                  <a:pt x="1450975" y="1755775"/>
                </a:lnTo>
                <a:lnTo>
                  <a:pt x="1520825" y="1762125"/>
                </a:lnTo>
                <a:lnTo>
                  <a:pt x="1584325" y="1695450"/>
                </a:lnTo>
                <a:lnTo>
                  <a:pt x="1619250" y="1666875"/>
                </a:lnTo>
                <a:lnTo>
                  <a:pt x="1666875" y="1717675"/>
                </a:lnTo>
                <a:lnTo>
                  <a:pt x="1698625" y="1692275"/>
                </a:lnTo>
                <a:lnTo>
                  <a:pt x="1692275" y="1631950"/>
                </a:lnTo>
                <a:lnTo>
                  <a:pt x="1717675" y="1555750"/>
                </a:lnTo>
                <a:lnTo>
                  <a:pt x="1746250" y="1555750"/>
                </a:lnTo>
                <a:lnTo>
                  <a:pt x="1739900" y="1644650"/>
                </a:lnTo>
                <a:lnTo>
                  <a:pt x="1717675" y="1743075"/>
                </a:lnTo>
                <a:lnTo>
                  <a:pt x="1778000" y="1771650"/>
                </a:lnTo>
                <a:lnTo>
                  <a:pt x="1841500" y="1781175"/>
                </a:lnTo>
                <a:lnTo>
                  <a:pt x="1844675" y="1819275"/>
                </a:lnTo>
                <a:lnTo>
                  <a:pt x="1797050" y="1828800"/>
                </a:lnTo>
                <a:lnTo>
                  <a:pt x="1635125" y="1749425"/>
                </a:lnTo>
                <a:lnTo>
                  <a:pt x="1606550" y="1778000"/>
                </a:lnTo>
                <a:lnTo>
                  <a:pt x="1619250" y="1870075"/>
                </a:lnTo>
                <a:lnTo>
                  <a:pt x="1628775" y="2000250"/>
                </a:lnTo>
                <a:lnTo>
                  <a:pt x="1654175" y="2079625"/>
                </a:lnTo>
                <a:lnTo>
                  <a:pt x="1689100" y="2082800"/>
                </a:lnTo>
                <a:lnTo>
                  <a:pt x="1724025" y="2019300"/>
                </a:lnTo>
                <a:lnTo>
                  <a:pt x="1727200" y="1949450"/>
                </a:lnTo>
                <a:lnTo>
                  <a:pt x="1755775" y="1920875"/>
                </a:lnTo>
                <a:lnTo>
                  <a:pt x="1781175" y="1978025"/>
                </a:lnTo>
                <a:lnTo>
                  <a:pt x="1835150" y="2028825"/>
                </a:lnTo>
                <a:lnTo>
                  <a:pt x="1857375" y="1997075"/>
                </a:lnTo>
                <a:lnTo>
                  <a:pt x="1905000" y="2006600"/>
                </a:lnTo>
                <a:lnTo>
                  <a:pt x="1939925" y="2032000"/>
                </a:lnTo>
                <a:lnTo>
                  <a:pt x="1911350" y="2070100"/>
                </a:lnTo>
                <a:lnTo>
                  <a:pt x="1924050" y="2098675"/>
                </a:lnTo>
                <a:lnTo>
                  <a:pt x="1905000" y="2143125"/>
                </a:lnTo>
                <a:lnTo>
                  <a:pt x="1860550" y="2181225"/>
                </a:lnTo>
                <a:lnTo>
                  <a:pt x="1939925" y="2168525"/>
                </a:lnTo>
                <a:lnTo>
                  <a:pt x="1993900" y="2149475"/>
                </a:lnTo>
                <a:lnTo>
                  <a:pt x="2060575" y="2092325"/>
                </a:lnTo>
                <a:lnTo>
                  <a:pt x="2098675" y="2095500"/>
                </a:lnTo>
                <a:lnTo>
                  <a:pt x="2012950" y="2200275"/>
                </a:lnTo>
                <a:lnTo>
                  <a:pt x="1984375" y="2190750"/>
                </a:lnTo>
                <a:lnTo>
                  <a:pt x="1946275" y="2238375"/>
                </a:lnTo>
                <a:lnTo>
                  <a:pt x="1978025" y="2273300"/>
                </a:lnTo>
                <a:lnTo>
                  <a:pt x="1958975" y="2324100"/>
                </a:lnTo>
                <a:lnTo>
                  <a:pt x="1984375" y="2406650"/>
                </a:lnTo>
                <a:lnTo>
                  <a:pt x="2038350" y="2422525"/>
                </a:lnTo>
                <a:lnTo>
                  <a:pt x="2076450" y="2422525"/>
                </a:lnTo>
                <a:lnTo>
                  <a:pt x="2022475" y="2466975"/>
                </a:lnTo>
                <a:lnTo>
                  <a:pt x="1962150" y="2441575"/>
                </a:lnTo>
                <a:lnTo>
                  <a:pt x="1882775" y="2365375"/>
                </a:lnTo>
                <a:lnTo>
                  <a:pt x="1797050" y="2276475"/>
                </a:lnTo>
                <a:lnTo>
                  <a:pt x="1816100" y="2336800"/>
                </a:lnTo>
                <a:lnTo>
                  <a:pt x="1797050" y="2365375"/>
                </a:lnTo>
                <a:lnTo>
                  <a:pt x="1800225" y="2400300"/>
                </a:lnTo>
                <a:lnTo>
                  <a:pt x="1857375" y="2371725"/>
                </a:lnTo>
                <a:lnTo>
                  <a:pt x="1911350" y="2422525"/>
                </a:lnTo>
                <a:lnTo>
                  <a:pt x="1965325" y="2508250"/>
                </a:lnTo>
                <a:lnTo>
                  <a:pt x="2060575" y="2546350"/>
                </a:lnTo>
                <a:lnTo>
                  <a:pt x="2022475" y="2574925"/>
                </a:lnTo>
                <a:lnTo>
                  <a:pt x="2032000" y="2638425"/>
                </a:lnTo>
                <a:lnTo>
                  <a:pt x="1936750" y="2619375"/>
                </a:lnTo>
                <a:lnTo>
                  <a:pt x="1901825" y="2644775"/>
                </a:lnTo>
                <a:lnTo>
                  <a:pt x="1857375" y="2644775"/>
                </a:lnTo>
                <a:lnTo>
                  <a:pt x="1863725" y="2578100"/>
                </a:lnTo>
                <a:lnTo>
                  <a:pt x="1844675" y="2511425"/>
                </a:lnTo>
                <a:lnTo>
                  <a:pt x="1774825" y="2489200"/>
                </a:lnTo>
                <a:lnTo>
                  <a:pt x="1720850" y="2501900"/>
                </a:lnTo>
                <a:lnTo>
                  <a:pt x="1701800" y="2416175"/>
                </a:lnTo>
                <a:lnTo>
                  <a:pt x="1631950" y="2362200"/>
                </a:lnTo>
                <a:lnTo>
                  <a:pt x="1606550" y="2492375"/>
                </a:lnTo>
                <a:lnTo>
                  <a:pt x="1425575" y="2473325"/>
                </a:lnTo>
                <a:lnTo>
                  <a:pt x="1406525" y="2403475"/>
                </a:lnTo>
                <a:lnTo>
                  <a:pt x="1377950" y="2454275"/>
                </a:lnTo>
                <a:lnTo>
                  <a:pt x="1311275" y="2419350"/>
                </a:lnTo>
                <a:lnTo>
                  <a:pt x="479425" y="2409825"/>
                </a:lnTo>
                <a:lnTo>
                  <a:pt x="469900" y="2359025"/>
                </a:lnTo>
                <a:lnTo>
                  <a:pt x="327025" y="2343150"/>
                </a:lnTo>
                <a:lnTo>
                  <a:pt x="317500" y="2266950"/>
                </a:lnTo>
                <a:lnTo>
                  <a:pt x="234950" y="2257425"/>
                </a:lnTo>
                <a:lnTo>
                  <a:pt x="225425" y="2219325"/>
                </a:lnTo>
                <a:lnTo>
                  <a:pt x="190500" y="2105025"/>
                </a:lnTo>
                <a:lnTo>
                  <a:pt x="161925" y="2092325"/>
                </a:lnTo>
                <a:lnTo>
                  <a:pt x="158750" y="2079625"/>
                </a:lnTo>
                <a:lnTo>
                  <a:pt x="0" y="2066925"/>
                </a:lnTo>
                <a:cubicBezTo>
                  <a:pt x="1058" y="2022475"/>
                  <a:pt x="2117" y="1978025"/>
                  <a:pt x="3175" y="1933575"/>
                </a:cubicBezTo>
                <a:lnTo>
                  <a:pt x="142875" y="1930400"/>
                </a:lnTo>
                <a:lnTo>
                  <a:pt x="130175" y="1511300"/>
                </a:lnTo>
                <a:lnTo>
                  <a:pt x="260350" y="1511300"/>
                </a:lnTo>
                <a:lnTo>
                  <a:pt x="260350" y="1368425"/>
                </a:lnTo>
                <a:lnTo>
                  <a:pt x="403225" y="1377950"/>
                </a:lnTo>
                <a:cubicBezTo>
                  <a:pt x="404283" y="1276350"/>
                  <a:pt x="405342" y="1174750"/>
                  <a:pt x="406400" y="1073150"/>
                </a:cubicBezTo>
                <a:lnTo>
                  <a:pt x="365125" y="1063625"/>
                </a:lnTo>
                <a:lnTo>
                  <a:pt x="361950" y="1031875"/>
                </a:lnTo>
                <a:lnTo>
                  <a:pt x="406400" y="1028700"/>
                </a:lnTo>
                <a:cubicBezTo>
                  <a:pt x="405342" y="960967"/>
                  <a:pt x="404283" y="893233"/>
                  <a:pt x="403225" y="825500"/>
                </a:cubicBezTo>
                <a:lnTo>
                  <a:pt x="539750" y="822325"/>
                </a:lnTo>
                <a:lnTo>
                  <a:pt x="530225" y="784225"/>
                </a:lnTo>
                <a:lnTo>
                  <a:pt x="584200" y="787400"/>
                </a:lnTo>
                <a:lnTo>
                  <a:pt x="600075" y="739775"/>
                </a:lnTo>
                <a:lnTo>
                  <a:pt x="609600" y="660400"/>
                </a:lnTo>
                <a:lnTo>
                  <a:pt x="565150" y="619125"/>
                </a:lnTo>
                <a:lnTo>
                  <a:pt x="488950" y="603250"/>
                </a:lnTo>
                <a:lnTo>
                  <a:pt x="476250" y="644525"/>
                </a:lnTo>
                <a:lnTo>
                  <a:pt x="422275" y="612775"/>
                </a:lnTo>
                <a:cubicBezTo>
                  <a:pt x="421217" y="547158"/>
                  <a:pt x="420158" y="481542"/>
                  <a:pt x="419100" y="415925"/>
                </a:cubicBezTo>
                <a:lnTo>
                  <a:pt x="488950" y="415925"/>
                </a:lnTo>
                <a:lnTo>
                  <a:pt x="495300" y="314325"/>
                </a:lnTo>
                <a:lnTo>
                  <a:pt x="552450" y="307975"/>
                </a:lnTo>
                <a:lnTo>
                  <a:pt x="555625" y="266700"/>
                </a:lnTo>
                <a:lnTo>
                  <a:pt x="596900" y="269875"/>
                </a:lnTo>
                <a:lnTo>
                  <a:pt x="603250" y="241300"/>
                </a:lnTo>
                <a:lnTo>
                  <a:pt x="714375" y="241300"/>
                </a:lnTo>
                <a:lnTo>
                  <a:pt x="768350" y="206375"/>
                </a:lnTo>
                <a:lnTo>
                  <a:pt x="790575" y="244475"/>
                </a:lnTo>
                <a:lnTo>
                  <a:pt x="831850" y="219075"/>
                </a:lnTo>
                <a:lnTo>
                  <a:pt x="838200" y="101600"/>
                </a:lnTo>
                <a:lnTo>
                  <a:pt x="942975" y="107950"/>
                </a:lnTo>
                <a:lnTo>
                  <a:pt x="971550" y="63500"/>
                </a:lnTo>
                <a:close/>
              </a:path>
            </a:pathLst>
          </a:custGeom>
          <a:solidFill>
            <a:srgbClr val="FFFF0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Freeform 6">
            <a:extLst>
              <a:ext uri="{FF2B5EF4-FFF2-40B4-BE49-F238E27FC236}">
                <a16:creationId xmlns:a16="http://schemas.microsoft.com/office/drawing/2014/main" xmlns="" id="{1C70D7E1-C02B-6641-8258-A0B780AF8D1C}"/>
              </a:ext>
            </a:extLst>
          </p:cNvPr>
          <p:cNvSpPr/>
          <p:nvPr/>
        </p:nvSpPr>
        <p:spPr>
          <a:xfrm>
            <a:off x="6791325" y="3841750"/>
            <a:ext cx="85725" cy="92075"/>
          </a:xfrm>
          <a:custGeom>
            <a:avLst/>
            <a:gdLst>
              <a:gd name="connsiteX0" fmla="*/ 0 w 85725"/>
              <a:gd name="connsiteY0" fmla="*/ 22225 h 92075"/>
              <a:gd name="connsiteX1" fmla="*/ 12700 w 85725"/>
              <a:gd name="connsiteY1" fmla="*/ 92075 h 92075"/>
              <a:gd name="connsiteX2" fmla="*/ 85725 w 85725"/>
              <a:gd name="connsiteY2" fmla="*/ 88900 h 92075"/>
              <a:gd name="connsiteX3" fmla="*/ 50800 w 85725"/>
              <a:gd name="connsiteY3" fmla="*/ 0 h 92075"/>
              <a:gd name="connsiteX4" fmla="*/ 0 w 85725"/>
              <a:gd name="connsiteY4" fmla="*/ 22225 h 92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92075">
                <a:moveTo>
                  <a:pt x="0" y="22225"/>
                </a:moveTo>
                <a:lnTo>
                  <a:pt x="12700" y="92075"/>
                </a:lnTo>
                <a:lnTo>
                  <a:pt x="85725" y="88900"/>
                </a:lnTo>
                <a:lnTo>
                  <a:pt x="50800" y="0"/>
                </a:lnTo>
                <a:lnTo>
                  <a:pt x="0" y="22225"/>
                </a:lnTo>
                <a:close/>
              </a:path>
            </a:pathLst>
          </a:custGeom>
          <a:solidFill>
            <a:srgbClr val="FFFF0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xmlns="" id="{D19ECEA4-266A-9049-8F73-6B87CAC2B1A0}"/>
              </a:ext>
            </a:extLst>
          </p:cNvPr>
          <p:cNvSpPr/>
          <p:nvPr/>
        </p:nvSpPr>
        <p:spPr>
          <a:xfrm>
            <a:off x="6949440" y="936347"/>
            <a:ext cx="176574" cy="105054"/>
          </a:xfrm>
          <a:prstGeom prst="rect">
            <a:avLst/>
          </a:prstGeom>
          <a:solidFill>
            <a:srgbClr val="FFFF0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021903254"/>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Breeze.thmx</Template>
  <TotalTime>15213</TotalTime>
  <Words>680</Words>
  <Application>Microsoft Macintosh PowerPoint</Application>
  <PresentationFormat>On-screen Show (4:3)</PresentationFormat>
  <Paragraphs>119</Paragraphs>
  <Slides>19</Slides>
  <Notes>10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19</vt:i4>
      </vt:variant>
    </vt:vector>
  </HeadingPairs>
  <TitlesOfParts>
    <vt:vector size="27" baseType="lpstr">
      <vt:lpstr>Arial</vt:lpstr>
      <vt:lpstr>Arial Narrow</vt:lpstr>
      <vt:lpstr>Calibri</vt:lpstr>
      <vt:lpstr>Gill Sans MT</vt:lpstr>
      <vt:lpstr>Gill Sans MT Condensed</vt:lpstr>
      <vt:lpstr>Times New Roman</vt:lpstr>
      <vt:lpstr>Custom Design</vt:lpstr>
      <vt:lpstr>Office Theme</vt:lpstr>
      <vt:lpstr>PowerPoint Presentation</vt:lpstr>
      <vt:lpstr>INTRODUCTION</vt:lpstr>
      <vt:lpstr>PowerPoint Presentation</vt:lpstr>
      <vt:lpstr>PowerPoint Presentation</vt:lpstr>
      <vt:lpstr>PowerPoint Presentation</vt:lpstr>
      <vt:lpstr>PowerPoint Presentation</vt:lpstr>
      <vt:lpstr>DISCUSSION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AUDIENCE QUESTIONS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Nell Green Nylen</dc:creator>
  <cp:lastModifiedBy>Olivia Molodanof</cp:lastModifiedBy>
  <cp:revision>651</cp:revision>
  <cp:lastPrinted>2019-02-01T10:49:13Z</cp:lastPrinted>
  <dcterms:created xsi:type="dcterms:W3CDTF">2015-11-10T04:08:13Z</dcterms:created>
  <dcterms:modified xsi:type="dcterms:W3CDTF">2019-02-01T15:53:36Z</dcterms:modified>
</cp:coreProperties>
</file>