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tmp" ContentType="image/png"/>
  <Default Extension="rels" ContentType="application/vnd.openxmlformats-package.relationships+xml"/>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 id="2147484321" r:id="rId2"/>
    <p:sldMasterId id="2147484329" r:id="rId3"/>
    <p:sldMasterId id="2147484337" r:id="rId4"/>
    <p:sldMasterId id="2147484350" r:id="rId5"/>
  </p:sldMasterIdLst>
  <p:notesMasterIdLst>
    <p:notesMasterId r:id="rId85"/>
  </p:notesMasterIdLst>
  <p:sldIdLst>
    <p:sldId id="587" r:id="rId6"/>
    <p:sldId id="739" r:id="rId7"/>
    <p:sldId id="649" r:id="rId8"/>
    <p:sldId id="613" r:id="rId9"/>
    <p:sldId id="543" r:id="rId10"/>
    <p:sldId id="544" r:id="rId11"/>
    <p:sldId id="256" r:id="rId12"/>
    <p:sldId id="257" r:id="rId13"/>
    <p:sldId id="258" r:id="rId14"/>
    <p:sldId id="283" r:id="rId15"/>
    <p:sldId id="260" r:id="rId16"/>
    <p:sldId id="261" r:id="rId17"/>
    <p:sldId id="262" r:id="rId18"/>
    <p:sldId id="277" r:id="rId19"/>
    <p:sldId id="264" r:id="rId20"/>
    <p:sldId id="265" r:id="rId21"/>
    <p:sldId id="267" r:id="rId22"/>
    <p:sldId id="266" r:id="rId23"/>
    <p:sldId id="269" r:id="rId24"/>
    <p:sldId id="270" r:id="rId25"/>
    <p:sldId id="281" r:id="rId26"/>
    <p:sldId id="282" r:id="rId27"/>
    <p:sldId id="276" r:id="rId28"/>
    <p:sldId id="740" r:id="rId29"/>
    <p:sldId id="660" r:id="rId30"/>
    <p:sldId id="661" r:id="rId31"/>
    <p:sldId id="662" r:id="rId32"/>
    <p:sldId id="663" r:id="rId33"/>
    <p:sldId id="664" r:id="rId34"/>
    <p:sldId id="665" r:id="rId35"/>
    <p:sldId id="666" r:id="rId36"/>
    <p:sldId id="669" r:id="rId37"/>
    <p:sldId id="550" r:id="rId38"/>
    <p:sldId id="672" r:id="rId39"/>
    <p:sldId id="667" r:id="rId40"/>
    <p:sldId id="545" r:id="rId41"/>
    <p:sldId id="546" r:id="rId42"/>
    <p:sldId id="547" r:id="rId43"/>
    <p:sldId id="668" r:id="rId44"/>
    <p:sldId id="748" r:id="rId45"/>
    <p:sldId id="749" r:id="rId46"/>
    <p:sldId id="259" r:id="rId47"/>
    <p:sldId id="750" r:id="rId48"/>
    <p:sldId id="263" r:id="rId49"/>
    <p:sldId id="751" r:id="rId50"/>
    <p:sldId id="752" r:id="rId51"/>
    <p:sldId id="753" r:id="rId52"/>
    <p:sldId id="754" r:id="rId53"/>
    <p:sldId id="271" r:id="rId54"/>
    <p:sldId id="756" r:id="rId55"/>
    <p:sldId id="304" r:id="rId56"/>
    <p:sldId id="285" r:id="rId57"/>
    <p:sldId id="296" r:id="rId58"/>
    <p:sldId id="291" r:id="rId59"/>
    <p:sldId id="302" r:id="rId60"/>
    <p:sldId id="299" r:id="rId61"/>
    <p:sldId id="757" r:id="rId62"/>
    <p:sldId id="297" r:id="rId63"/>
    <p:sldId id="303" r:id="rId64"/>
    <p:sldId id="758" r:id="rId65"/>
    <p:sldId id="301" r:id="rId66"/>
    <p:sldId id="743" r:id="rId67"/>
    <p:sldId id="744" r:id="rId68"/>
    <p:sldId id="292" r:id="rId69"/>
    <p:sldId id="293" r:id="rId70"/>
    <p:sldId id="287" r:id="rId71"/>
    <p:sldId id="286" r:id="rId72"/>
    <p:sldId id="288" r:id="rId73"/>
    <p:sldId id="278" r:id="rId74"/>
    <p:sldId id="280" r:id="rId75"/>
    <p:sldId id="745" r:id="rId76"/>
    <p:sldId id="746" r:id="rId77"/>
    <p:sldId id="747" r:id="rId78"/>
    <p:sldId id="284" r:id="rId79"/>
    <p:sldId id="289" r:id="rId80"/>
    <p:sldId id="290" r:id="rId81"/>
    <p:sldId id="294" r:id="rId82"/>
    <p:sldId id="295" r:id="rId83"/>
    <p:sldId id="641" r:id="rId8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99"/>
    <a:srgbClr val="FF3300"/>
    <a:srgbClr val="9966FF"/>
    <a:srgbClr val="FF0000"/>
    <a:srgbClr val="CC00CC"/>
    <a:srgbClr val="9900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15" autoAdjust="0"/>
    <p:restoredTop sz="94697" autoAdjust="0"/>
  </p:normalViewPr>
  <p:slideViewPr>
    <p:cSldViewPr showGuides="1">
      <p:cViewPr varScale="1">
        <p:scale>
          <a:sx n="96" d="100"/>
          <a:sy n="96" d="100"/>
        </p:scale>
        <p:origin x="176" y="4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slide" Target="slides/slide73.xml"/><Relationship Id="rId79" Type="http://schemas.openxmlformats.org/officeDocument/2006/relationships/slide" Target="slides/slide7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80" Type="http://schemas.openxmlformats.org/officeDocument/2006/relationships/slide" Target="slides/slide75.xml"/><Relationship Id="rId81" Type="http://schemas.openxmlformats.org/officeDocument/2006/relationships/slide" Target="slides/slide76.xml"/><Relationship Id="rId82" Type="http://schemas.openxmlformats.org/officeDocument/2006/relationships/slide" Target="slides/slide77.xml"/><Relationship Id="rId83" Type="http://schemas.openxmlformats.org/officeDocument/2006/relationships/slide" Target="slides/slide78.xml"/><Relationship Id="rId84" Type="http://schemas.openxmlformats.org/officeDocument/2006/relationships/slide" Target="slides/slide79.xml"/><Relationship Id="rId85" Type="http://schemas.openxmlformats.org/officeDocument/2006/relationships/notesMaster" Target="notesMasters/notesMaster1.xml"/><Relationship Id="rId86" Type="http://schemas.openxmlformats.org/officeDocument/2006/relationships/presProps" Target="presProps.xml"/><Relationship Id="rId87" Type="http://schemas.openxmlformats.org/officeDocument/2006/relationships/viewProps" Target="viewProps.xml"/><Relationship Id="rId88" Type="http://schemas.openxmlformats.org/officeDocument/2006/relationships/theme" Target="theme/theme1.xml"/><Relationship Id="rId8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cs typeface="+mn-cs"/>
              </a:defRPr>
            </a:lvl1pPr>
          </a:lstStyle>
          <a:p>
            <a:pPr>
              <a:defRPr/>
            </a:pPr>
            <a:endParaRPr lang="en-US"/>
          </a:p>
        </p:txBody>
      </p:sp>
      <p:sp>
        <p:nvSpPr>
          <p:cNvPr id="296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cs typeface="+mn-cs"/>
              </a:defRPr>
            </a:lvl1pPr>
          </a:lstStyle>
          <a:p>
            <a:pPr>
              <a:defRPr/>
            </a:pPr>
            <a:endParaRPr lang="en-US"/>
          </a:p>
        </p:txBody>
      </p:sp>
      <p:sp>
        <p:nvSpPr>
          <p:cNvPr id="942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97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cs typeface="+mn-cs"/>
              </a:defRPr>
            </a:lvl1pPr>
          </a:lstStyle>
          <a:p>
            <a:pPr>
              <a:defRPr/>
            </a:pPr>
            <a:endParaRPr lang="en-US"/>
          </a:p>
        </p:txBody>
      </p:sp>
      <p:sp>
        <p:nvSpPr>
          <p:cNvPr id="297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cs typeface="+mn-cs"/>
              </a:defRPr>
            </a:lvl1pPr>
          </a:lstStyle>
          <a:p>
            <a:pPr>
              <a:defRPr/>
            </a:pPr>
            <a:fld id="{CE4FB7EA-78A1-4E66-B2A6-AA54D6A9D836}" type="slidenum">
              <a:rPr lang="en-US"/>
              <a:pPr>
                <a:defRPr/>
              </a:pPr>
              <a:t>‹#›</a:t>
            </a:fld>
            <a:endParaRPr lang="en-US"/>
          </a:p>
        </p:txBody>
      </p:sp>
    </p:spTree>
    <p:extLst>
      <p:ext uri="{BB962C8B-B14F-4D97-AF65-F5344CB8AC3E}">
        <p14:creationId xmlns:p14="http://schemas.microsoft.com/office/powerpoint/2010/main" val="1250344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p:spPr>
        <p:txBody>
          <a:bodyPr/>
          <a:lstStyle/>
          <a:p>
            <a:endParaRPr lang="en-US" altLang="en-US"/>
          </a:p>
        </p:txBody>
      </p:sp>
      <p:sp>
        <p:nvSpPr>
          <p:cNvPr id="71684" name="Slide Number Placeholder 3"/>
          <p:cNvSpPr>
            <a:spLocks noGrp="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6E15E1D8-D683-4781-9682-090FD6F859FC}" type="slidenum">
              <a:rPr lang="en-US" smtClean="0"/>
              <a:pPr eaLnBrk="1" hangingPunct="1">
                <a:defRPr/>
              </a:pPr>
              <a:t>1</a:t>
            </a:fld>
            <a:endParaRPr lang="en-US"/>
          </a:p>
        </p:txBody>
      </p:sp>
    </p:spTree>
    <p:extLst>
      <p:ext uri="{BB962C8B-B14F-4D97-AF65-F5344CB8AC3E}">
        <p14:creationId xmlns:p14="http://schemas.microsoft.com/office/powerpoint/2010/main" val="1472641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ESA:  Two pertinent provisions:  Sections 9 and 7</a:t>
            </a:r>
          </a:p>
          <a:p>
            <a:pPr marL="171450" indent="-171450">
              <a:buFont typeface="Arial" panose="020B0604020202020204" pitchFamily="34" charset="0"/>
              <a:buChar char="•"/>
            </a:pPr>
            <a:endParaRPr lang="en-US" sz="1400" dirty="0"/>
          </a:p>
          <a:p>
            <a:pPr marL="171450" indent="-171450">
              <a:buFont typeface="Arial" panose="020B0604020202020204" pitchFamily="34" charset="0"/>
              <a:buChar char="•"/>
            </a:pPr>
            <a:r>
              <a:rPr lang="en-US" sz="1400" dirty="0"/>
              <a:t>Section 9 prohibits persons from unlawful “take” of listed species; </a:t>
            </a:r>
          </a:p>
          <a:p>
            <a:pPr marL="171450" indent="-171450">
              <a:buFont typeface="Arial" panose="020B0604020202020204" pitchFamily="34" charset="0"/>
              <a:buChar char="•"/>
            </a:pPr>
            <a:r>
              <a:rPr lang="en-US" sz="1400" dirty="0"/>
              <a:t>Section 7: requires that federal agencies avoid (1) jeopardizing the continued existence of listed species and (2) adversely modifying habitat that has been found to be critical for the species survival</a:t>
            </a:r>
          </a:p>
          <a:p>
            <a:pPr marL="171450" indent="-171450">
              <a:buFont typeface="Arial" panose="020B0604020202020204" pitchFamily="34" charset="0"/>
              <a:buChar char="•"/>
            </a:pPr>
            <a:r>
              <a:rPr lang="en-US" sz="1400" dirty="0"/>
              <a:t>Even though GSAs aren’t federal agencies, they need to ensure that groundwater depletions are neither jeopardizing the continued existence of the species nor adversely modifying critical habitat.</a:t>
            </a:r>
          </a:p>
          <a:p>
            <a:endParaRPr lang="en-US" sz="1400" dirty="0"/>
          </a:p>
          <a:p>
            <a:r>
              <a:rPr lang="en-US" sz="1400" dirty="0"/>
              <a:t>ESA example:  where it is known that groundwater depletions are adversely affecting river flows in critical habitat of listed fish – e.g., causing or contributing to drying up of river stretches at times that clearly harm listed fish – that is a problem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8EB83-1016-1942-B11D-914C139BA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366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49"/>
            <a:ext cx="5486400" cy="4284663"/>
          </a:xfrm>
        </p:spPr>
        <p:txBody>
          <a:bodyPr/>
          <a:lstStyle/>
          <a:p>
            <a:r>
              <a:rPr lang="en-US" sz="1400" dirty="0"/>
              <a:t>Water quality requirements can be established under either state or federal law by  the State or Regional Water Boards</a:t>
            </a:r>
          </a:p>
          <a:p>
            <a:endParaRPr lang="en-US" sz="1400" dirty="0"/>
          </a:p>
          <a:p>
            <a:r>
              <a:rPr lang="en-US" sz="1400" dirty="0"/>
              <a:t>Understanding what needs to be done where groundwater depletions are contributing to water quality violations in surface water may be complicated  </a:t>
            </a:r>
          </a:p>
          <a:p>
            <a:pPr lvl="1"/>
            <a:r>
              <a:rPr lang="en-US" sz="1400" dirty="0"/>
              <a:t>I would recommend meeting with relevant experts at either the Regional Board or the State Board to get their input on an appropriate course of action</a:t>
            </a:r>
          </a:p>
          <a:p>
            <a:pPr lvl="1"/>
            <a:endParaRPr lang="en-US" sz="1400" dirty="0"/>
          </a:p>
          <a:p>
            <a:endParaRPr lang="en-US" sz="1400" dirty="0"/>
          </a:p>
          <a:p>
            <a:r>
              <a:rPr lang="en-US" sz="1400" dirty="0"/>
              <a:t>Violations of WQS legal requirements can also potentially constitute UR #4:  “significant and unreasonable degraded water quality, including the migration of contaminant plumes that impair water supplies”</a:t>
            </a:r>
          </a:p>
          <a:p>
            <a:endParaRPr lang="en-US" sz="1400" dirty="0"/>
          </a:p>
          <a:p>
            <a:r>
              <a:rPr lang="en-US" sz="1400" dirty="0"/>
              <a:t>Impairment of flows in designated W &amp; S rivers or other protected areas centers on language of governing statutes and </a:t>
            </a:r>
            <a:r>
              <a:rPr lang="en-US" sz="1400" dirty="0" err="1"/>
              <a:t>regs</a:t>
            </a:r>
            <a:r>
              <a:rPr lang="en-US" sz="1400" dirty="0"/>
              <a:t> and nature of impairment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8EB83-1016-1942-B11D-914C139BA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727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400" dirty="0"/>
              <a:t>Addressed by Dave Owen</a:t>
            </a:r>
          </a:p>
          <a:p>
            <a:endParaRPr lang="en-US" sz="1400" dirty="0"/>
          </a:p>
          <a:p>
            <a:r>
              <a:rPr lang="en-US" sz="1400" dirty="0"/>
              <a:t>Senior water rights:  There aren’t many.  Federal reserved rights, tribal treaty and fishing rights, and adjudicated state-based pueblo water rights (adjudicated only in LA, San Diego)</a:t>
            </a:r>
          </a:p>
          <a:p>
            <a:endParaRPr lang="en-US" sz="1400" dirty="0"/>
          </a:p>
          <a:p>
            <a:r>
              <a:rPr lang="en-US" sz="1400" dirty="0"/>
              <a:t>Public trust:  GDEs must be either navigable waters or directly connected to navigable waters</a:t>
            </a:r>
          </a:p>
          <a:p>
            <a:endParaRPr lang="en-US" sz="1400" dirty="0"/>
          </a:p>
          <a:p>
            <a:r>
              <a:rPr lang="en-US" sz="1400" dirty="0"/>
              <a:t>The purpose of the public trust is to protect navigation, fishing, recreation, environmental values, and fish and wildlife habitat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8EB83-1016-1942-B11D-914C139BA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146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8EB83-1016-1942-B11D-914C139BA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639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8EB83-1016-1942-B11D-914C139BA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0108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400" dirty="0"/>
              <a:t>Citation to report on this issue by Maurice Hall and Christina Babbitt is included on page 1 of my guide.</a:t>
            </a:r>
          </a:p>
          <a:p>
            <a:endParaRPr lang="en-US" sz="1400" dirty="0"/>
          </a:p>
          <a:p>
            <a:r>
              <a:rPr lang="en-US" sz="1400" dirty="0"/>
              <a:t>This is definitely a good rule of thumb and a good starting point for avoiding UR #6.  But be aware it may not be all that is needed over time.</a:t>
            </a:r>
          </a:p>
          <a:p>
            <a:endParaRPr lang="en-US" sz="1400" dirty="0"/>
          </a:p>
          <a:p>
            <a:r>
              <a:rPr lang="en-US" sz="1400" dirty="0"/>
              <a:t>Tara:  Problems arise especially where GW pumping is far from the surface water and there is a lag time before impacts are fully apparent.  By the time the groundwater levels decline it may be difficult to undo the problematic impacts on surface water.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8EB83-1016-1942-B11D-914C139BA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802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600" dirty="0"/>
              <a:t>We have hard copies of the report here</a:t>
            </a:r>
          </a:p>
          <a:p>
            <a:pPr marL="285750" indent="-285750">
              <a:buFont typeface="Arial" panose="020B0604020202020204" pitchFamily="34" charset="0"/>
              <a:buChar char="•"/>
            </a:pPr>
            <a:r>
              <a:rPr lang="en-US" sz="1600" dirty="0"/>
              <a:t>Also the electronic version of the report is provided at Water in the West’s website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8EB83-1016-1942-B11D-914C139BA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996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xfrm>
            <a:off x="1371600" y="1143000"/>
            <a:ext cx="4114800" cy="3086100"/>
          </a:xfrm>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Riparian rights.</a:t>
            </a: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238" indent="-290513">
              <a:defRPr>
                <a:solidFill>
                  <a:schemeClr val="tx1"/>
                </a:solidFill>
                <a:latin typeface="Arial" panose="020B0604020202020204" pitchFamily="34" charset="0"/>
              </a:defRPr>
            </a:lvl2pPr>
            <a:lvl3pPr marL="1165225" indent="-231775">
              <a:defRPr>
                <a:solidFill>
                  <a:schemeClr val="tx1"/>
                </a:solidFill>
                <a:latin typeface="Arial" panose="020B0604020202020204" pitchFamily="34" charset="0"/>
              </a:defRPr>
            </a:lvl3pPr>
            <a:lvl4pPr marL="1631950" indent="-231775">
              <a:defRPr>
                <a:solidFill>
                  <a:schemeClr val="tx1"/>
                </a:solidFill>
                <a:latin typeface="Arial" panose="020B0604020202020204" pitchFamily="34" charset="0"/>
              </a:defRPr>
            </a:lvl4pPr>
            <a:lvl5pPr marL="2098675" indent="-231775">
              <a:defRPr>
                <a:solidFill>
                  <a:schemeClr val="tx1"/>
                </a:solidFill>
                <a:latin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59014E-8578-47E5-BD68-0A4CF478F64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903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p:spPr>
        <p:txBody>
          <a:bodyPr/>
          <a:lstStyle/>
          <a:p>
            <a:r>
              <a:rPr lang="en-US" altLang="en-US"/>
              <a:t>Adjudicated basins are not subject to SGMA, and the area subject to a settlement between Los Angeles and Inyo County is treated as an adjudicated basin for this purpose.</a:t>
            </a:r>
          </a:p>
        </p:txBody>
      </p:sp>
      <p:sp>
        <p:nvSpPr>
          <p:cNvPr id="118788" name="Slide Number Placeholder 3"/>
          <p:cNvSpPr>
            <a:spLocks noGrp="1"/>
          </p:cNvSpPr>
          <p:nvPr>
            <p:ph type="sldNum" sz="quarter" idx="5"/>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fld id="{7C0884FA-62F7-4178-9557-FA7E7B9B8C0B}" type="slidenum">
              <a:rPr lang="en-US" altLang="en-US" smtClean="0"/>
              <a:pPr>
                <a:defRPr/>
              </a:pPr>
              <a:t>27</a:t>
            </a:fld>
            <a:endParaRPr lang="en-US" altLang="en-US"/>
          </a:p>
        </p:txBody>
      </p:sp>
    </p:spTree>
    <p:extLst>
      <p:ext uri="{BB962C8B-B14F-4D97-AF65-F5344CB8AC3E}">
        <p14:creationId xmlns:p14="http://schemas.microsoft.com/office/powerpoint/2010/main" val="2007652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xmlns="" id="{9DDAA579-48D5-42EE-ADD5-759FF5DC25EB}"/>
              </a:ext>
            </a:extLst>
          </p:cNvPr>
          <p:cNvSpPr>
            <a:spLocks noGrp="1" noRot="1" noChangeAspect="1" noTextEdit="1"/>
          </p:cNvSpPr>
          <p:nvPr>
            <p:ph type="sldImg"/>
          </p:nvPr>
        </p:nvSpPr>
        <p:spPr>
          <a:ln/>
        </p:spPr>
      </p:sp>
      <p:sp>
        <p:nvSpPr>
          <p:cNvPr id="114691" name="Notes Placeholder 2">
            <a:extLst>
              <a:ext uri="{FF2B5EF4-FFF2-40B4-BE49-F238E27FC236}">
                <a16:creationId xmlns:a16="http://schemas.microsoft.com/office/drawing/2014/main" xmlns="" id="{78594E74-9BFB-4225-B4F0-09915DCC4456}"/>
              </a:ext>
            </a:extLst>
          </p:cNvPr>
          <p:cNvSpPr>
            <a:spLocks noGrp="1"/>
          </p:cNvSpPr>
          <p:nvPr>
            <p:ph type="body" idx="1"/>
          </p:nvPr>
        </p:nvSpPr>
        <p:spPr>
          <a:noFill/>
        </p:spPr>
        <p:txBody>
          <a:bodyPr/>
          <a:lstStyle/>
          <a:p>
            <a:r>
              <a:rPr lang="en-US" altLang="en-US">
                <a:latin typeface="Arial" panose="020B0604020202020204" pitchFamily="34" charset="0"/>
              </a:rPr>
              <a:t>-) Lets focus on one component of the water budget – stream gain or loss in Sac Valley </a:t>
            </a:r>
          </a:p>
          <a:p>
            <a:pPr lvl="1"/>
            <a:r>
              <a:rPr lang="en-US" altLang="en-US">
                <a:latin typeface="Arial" panose="020B0604020202020204" pitchFamily="34" charset="0"/>
              </a:rPr>
              <a:t>-) This is now from the perspective of the stream so that if the lines are above zero, streams in the region are net gainers of water. </a:t>
            </a:r>
          </a:p>
          <a:p>
            <a:pPr lvl="1"/>
            <a:r>
              <a:rPr lang="en-US" altLang="en-US">
                <a:latin typeface="Arial" panose="020B0604020202020204" pitchFamily="34" charset="0"/>
              </a:rPr>
              <a:t>     -) When the lines are below zero, streams are losing more water to the GW basin. </a:t>
            </a:r>
          </a:p>
          <a:p>
            <a:endParaRPr lang="en-US" altLang="en-US">
              <a:latin typeface="Arial" panose="020B0604020202020204" pitchFamily="34" charset="0"/>
            </a:endParaRPr>
          </a:p>
          <a:p>
            <a:r>
              <a:rPr lang="en-US" altLang="en-US">
                <a:latin typeface="Arial" panose="020B0604020202020204" pitchFamily="34" charset="0"/>
              </a:rPr>
              <a:t>-) This graph indicates that </a:t>
            </a:r>
          </a:p>
          <a:p>
            <a:r>
              <a:rPr lang="en-US" altLang="en-US">
                <a:latin typeface="Arial" panose="020B0604020202020204" pitchFamily="34" charset="0"/>
              </a:rPr>
              <a:t>   -) When project were being planned the streams had net gain of 900,000 AFY</a:t>
            </a:r>
          </a:p>
          <a:p>
            <a:r>
              <a:rPr lang="en-US" altLang="en-US">
                <a:latin typeface="Arial" panose="020B0604020202020204" pitchFamily="34" charset="0"/>
              </a:rPr>
              <a:t>   -) Currently they are about net zero</a:t>
            </a:r>
          </a:p>
          <a:p>
            <a:r>
              <a:rPr lang="en-US" altLang="en-US">
                <a:latin typeface="Arial" panose="020B0604020202020204" pitchFamily="34" charset="0"/>
              </a:rPr>
              <a:t>      -) Change results in ~ 30% to 50% less water for export = 300 to 450K AFY</a:t>
            </a:r>
          </a:p>
          <a:p>
            <a:r>
              <a:rPr lang="en-US" altLang="en-US">
                <a:latin typeface="Arial" panose="020B0604020202020204" pitchFamily="34" charset="0"/>
              </a:rPr>
              <a:t>   -) In status quo future, they will be losing a net 400,000 AFY of water</a:t>
            </a:r>
          </a:p>
          <a:p>
            <a:r>
              <a:rPr lang="en-US" altLang="en-US">
                <a:latin typeface="Arial" panose="020B0604020202020204" pitchFamily="34" charset="0"/>
              </a:rPr>
              <a:t>       -) Another 130 to 200K AFY</a:t>
            </a:r>
          </a:p>
          <a:p>
            <a:r>
              <a:rPr lang="en-US" altLang="en-US">
                <a:latin typeface="Arial" panose="020B0604020202020204" pitchFamily="34" charset="0"/>
              </a:rPr>
              <a:t>       -) Total loss of export potential ~350 to 650K AFY</a:t>
            </a:r>
          </a:p>
          <a:p>
            <a:endParaRPr lang="en-US" altLang="en-US">
              <a:latin typeface="Arial" panose="020B0604020202020204" pitchFamily="34" charset="0"/>
            </a:endParaRPr>
          </a:p>
          <a:p>
            <a:r>
              <a:rPr lang="en-US" altLang="en-US">
                <a:latin typeface="Arial" panose="020B0604020202020204" pitchFamily="34" charset="0"/>
              </a:rPr>
              <a:t>   -) So relative to the planning conditions, ~ 1-MAFY less water is showing up at the Delta nowadays, and in a status quo future a further 400,000 AFY loss </a:t>
            </a:r>
          </a:p>
          <a:p>
            <a:r>
              <a:rPr lang="en-US" altLang="en-US">
                <a:latin typeface="Arial" panose="020B0604020202020204" pitchFamily="34" charset="0"/>
              </a:rPr>
              <a:t>   -) This directly effects water available at the delta for flushing, export, or other needs</a:t>
            </a:r>
          </a:p>
          <a:p>
            <a:r>
              <a:rPr lang="en-US" altLang="en-US">
                <a:latin typeface="Arial" panose="020B0604020202020204" pitchFamily="34" charset="0"/>
              </a:rPr>
              <a:t> </a:t>
            </a:r>
          </a:p>
          <a:p>
            <a:r>
              <a:rPr lang="en-US" altLang="en-US">
                <a:latin typeface="Arial" panose="020B0604020202020204" pitchFamily="34" charset="0"/>
              </a:rPr>
              <a:t>-) The Sac Valley reached this “tipping point” in early 2000’s</a:t>
            </a:r>
          </a:p>
          <a:p>
            <a:pPr marL="0" lvl="3"/>
            <a:endParaRPr lang="en-US" altLang="en-US">
              <a:latin typeface="Arial" panose="020B0604020202020204" pitchFamily="34" charset="0"/>
            </a:endParaRPr>
          </a:p>
          <a:p>
            <a:pPr marL="0" lvl="3"/>
            <a:r>
              <a:rPr lang="en-US" altLang="en-US">
                <a:latin typeface="Arial" panose="020B0604020202020204" pitchFamily="34" charset="0"/>
              </a:rPr>
              <a:t>-) Let me emphasize, streams in the Sac Valley will be net losers of water in future, </a:t>
            </a:r>
            <a:r>
              <a:rPr lang="en-US" altLang="en-US" b="1" i="1" u="sng">
                <a:latin typeface="Arial" panose="020B0604020202020204" pitchFamily="34" charset="0"/>
              </a:rPr>
              <a:t>even under status quo conditions</a:t>
            </a:r>
          </a:p>
          <a:p>
            <a:pPr marL="0" lvl="3"/>
            <a:endParaRPr lang="en-US" altLang="en-US" b="1" i="1" u="sng">
              <a:latin typeface="Arial" panose="020B0604020202020204" pitchFamily="34" charset="0"/>
            </a:endParaRPr>
          </a:p>
          <a:p>
            <a:pPr marL="0" lvl="3"/>
            <a:r>
              <a:rPr lang="en-US" altLang="en-US">
                <a:latin typeface="Arial" panose="020B0604020202020204" pitchFamily="34" charset="0"/>
              </a:rPr>
              <a:t>     -) As we saw, it takes years to decades for pumping effects to fully impact streams</a:t>
            </a:r>
          </a:p>
        </p:txBody>
      </p:sp>
      <p:sp>
        <p:nvSpPr>
          <p:cNvPr id="114692" name="Slide Number Placeholder 3">
            <a:extLst>
              <a:ext uri="{FF2B5EF4-FFF2-40B4-BE49-F238E27FC236}">
                <a16:creationId xmlns:a16="http://schemas.microsoft.com/office/drawing/2014/main" xmlns="" id="{B8A7414B-7DCC-4907-985C-716F5D52F80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4B255F2-9D10-443D-AF55-F8A32707E804}" type="slidenum">
              <a:rPr lang="en-US" altLang="en-US"/>
              <a:pPr/>
              <a:t>33</a:t>
            </a:fld>
            <a:endParaRPr lang="en-US" altLang="en-US"/>
          </a:p>
        </p:txBody>
      </p:sp>
    </p:spTree>
    <p:extLst>
      <p:ext uri="{BB962C8B-B14F-4D97-AF65-F5344CB8AC3E}">
        <p14:creationId xmlns:p14="http://schemas.microsoft.com/office/powerpoint/2010/main" val="1353850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xmlns="" id="{E048FB87-D7A0-4CA1-93D8-712580F4FEE6}"/>
              </a:ext>
            </a:extLst>
          </p:cNvPr>
          <p:cNvSpPr>
            <a:spLocks noGrp="1" noRot="1" noChangeAspect="1" noTextEdit="1"/>
          </p:cNvSpPr>
          <p:nvPr>
            <p:ph type="sldImg"/>
          </p:nvPr>
        </p:nvSpPr>
        <p:spPr>
          <a:ln/>
        </p:spPr>
      </p:sp>
      <p:sp>
        <p:nvSpPr>
          <p:cNvPr id="110595" name="Notes Placeholder 2">
            <a:extLst>
              <a:ext uri="{FF2B5EF4-FFF2-40B4-BE49-F238E27FC236}">
                <a16:creationId xmlns:a16="http://schemas.microsoft.com/office/drawing/2014/main" xmlns="" id="{3DB45CD9-8054-42A4-9415-060158AB5544}"/>
              </a:ext>
            </a:extLst>
          </p:cNvPr>
          <p:cNvSpPr>
            <a:spLocks noGrp="1"/>
          </p:cNvSpPr>
          <p:nvPr>
            <p:ph type="body" idx="1"/>
          </p:nvPr>
        </p:nvSpPr>
        <p:spPr>
          <a:noFill/>
        </p:spPr>
        <p:txBody>
          <a:bodyPr/>
          <a:lstStyle/>
          <a:p>
            <a:r>
              <a:rPr lang="en-US" altLang="en-US">
                <a:latin typeface="Arial" panose="020B0604020202020204" pitchFamily="34" charset="0"/>
              </a:rPr>
              <a:t>In a basin with a moderate level of pumping</a:t>
            </a:r>
          </a:p>
          <a:p>
            <a:r>
              <a:rPr lang="en-US" altLang="en-US">
                <a:latin typeface="Arial" panose="020B0604020202020204" pitchFamily="34" charset="0"/>
              </a:rPr>
              <a:t>Domestic wells tend not to be as deep</a:t>
            </a:r>
          </a:p>
          <a:p>
            <a:r>
              <a:rPr lang="en-US" altLang="en-US">
                <a:latin typeface="Arial" panose="020B0604020202020204" pitchFamily="34" charset="0"/>
              </a:rPr>
              <a:t>Higher capacity, Agricultural or Municipal wells tend to be deeper, and of course, withdraw more water</a:t>
            </a:r>
          </a:p>
          <a:p>
            <a:r>
              <a:rPr lang="en-US" altLang="en-US">
                <a:latin typeface="Arial" panose="020B0604020202020204" pitchFamily="34" charset="0"/>
              </a:rPr>
              <a:t>Even with modest levels of pumping, groundwater levels have been drawn down below the level of streams that flow across the basin</a:t>
            </a:r>
          </a:p>
          <a:p>
            <a:r>
              <a:rPr lang="en-US" altLang="en-US">
                <a:latin typeface="Arial" panose="020B0604020202020204" pitchFamily="34" charset="0"/>
              </a:rPr>
              <a:t>This induces flow of water from the stream to the aquifer</a:t>
            </a:r>
          </a:p>
          <a:p>
            <a:r>
              <a:rPr lang="en-US" altLang="en-US">
                <a:latin typeface="Arial" panose="020B0604020202020204" pitchFamily="34" charset="0"/>
              </a:rPr>
              <a:t>This stream leakage is part of the recharge to the groundwater basin</a:t>
            </a:r>
          </a:p>
          <a:p>
            <a:r>
              <a:rPr lang="en-US" altLang="en-US">
                <a:latin typeface="Arial" panose="020B0604020202020204" pitchFamily="34" charset="0"/>
              </a:rPr>
              <a:t>If this level of pumping continues, the basin will come to equilibrium</a:t>
            </a:r>
          </a:p>
          <a:p>
            <a:r>
              <a:rPr lang="en-US" altLang="en-US">
                <a:latin typeface="Arial" panose="020B0604020202020204" pitchFamily="34" charset="0"/>
              </a:rPr>
              <a:t>This means levels will stabilize</a:t>
            </a:r>
          </a:p>
          <a:p>
            <a:r>
              <a:rPr lang="en-US" altLang="en-US">
                <a:latin typeface="Arial" panose="020B0604020202020204" pitchFamily="34" charset="0"/>
              </a:rPr>
              <a:t>Although levels may go up and down as wetter and dryer periods pass, overall the levels will remain stable over muliple years</a:t>
            </a:r>
          </a:p>
          <a:p>
            <a:r>
              <a:rPr lang="en-US" altLang="en-US">
                <a:latin typeface="Arial" panose="020B0604020202020204" pitchFamily="34" charset="0"/>
              </a:rPr>
              <a:t>Similarly, leakage rates from the stream to the groundwater will remain relatively constant </a:t>
            </a:r>
          </a:p>
        </p:txBody>
      </p:sp>
      <p:sp>
        <p:nvSpPr>
          <p:cNvPr id="110596" name="Slide Number Placeholder 3">
            <a:extLst>
              <a:ext uri="{FF2B5EF4-FFF2-40B4-BE49-F238E27FC236}">
                <a16:creationId xmlns:a16="http://schemas.microsoft.com/office/drawing/2014/main" xmlns="" id="{CCCDC71A-C132-4371-8602-49302DD792EC}"/>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89EE0C-72B1-4AFE-BAC3-F2908EF17DDE}" type="slidenum">
              <a:rPr lang="en-US" altLang="en-US"/>
              <a:pPr/>
              <a:t>37</a:t>
            </a:fld>
            <a:endParaRPr lang="en-US" altLang="en-US"/>
          </a:p>
        </p:txBody>
      </p:sp>
    </p:spTree>
    <p:extLst>
      <p:ext uri="{BB962C8B-B14F-4D97-AF65-F5344CB8AC3E}">
        <p14:creationId xmlns:p14="http://schemas.microsoft.com/office/powerpoint/2010/main" val="1574365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xmlns="" id="{F2769E85-46D5-4525-A656-FF6490CF0E81}"/>
              </a:ext>
            </a:extLst>
          </p:cNvPr>
          <p:cNvSpPr>
            <a:spLocks noGrp="1" noRot="1" noChangeAspect="1" noTextEdit="1"/>
          </p:cNvSpPr>
          <p:nvPr>
            <p:ph type="sldImg"/>
          </p:nvPr>
        </p:nvSpPr>
        <p:spPr>
          <a:ln/>
        </p:spPr>
      </p:sp>
      <p:sp>
        <p:nvSpPr>
          <p:cNvPr id="111619" name="Notes Placeholder 2">
            <a:extLst>
              <a:ext uri="{FF2B5EF4-FFF2-40B4-BE49-F238E27FC236}">
                <a16:creationId xmlns:a16="http://schemas.microsoft.com/office/drawing/2014/main" xmlns="" id="{F55B64B1-58C4-4D10-BAAC-BFD09B49BE97}"/>
              </a:ext>
            </a:extLst>
          </p:cNvPr>
          <p:cNvSpPr>
            <a:spLocks noGrp="1"/>
          </p:cNvSpPr>
          <p:nvPr>
            <p:ph type="body" idx="1"/>
          </p:nvPr>
        </p:nvSpPr>
        <p:spPr>
          <a:noFill/>
        </p:spPr>
        <p:txBody>
          <a:bodyPr/>
          <a:lstStyle/>
          <a:p>
            <a:r>
              <a:rPr lang="en-US" altLang="en-US">
                <a:latin typeface="Arial" panose="020B0604020202020204" pitchFamily="34" charset="0"/>
              </a:rPr>
              <a:t>If new wells are drilled and pumping is increased</a:t>
            </a:r>
          </a:p>
          <a:p>
            <a:r>
              <a:rPr lang="en-US" altLang="en-US">
                <a:latin typeface="Arial" panose="020B0604020202020204" pitchFamily="34" charset="0"/>
              </a:rPr>
              <a:t>Groundwater levels will go down</a:t>
            </a:r>
          </a:p>
          <a:p>
            <a:r>
              <a:rPr lang="en-US" altLang="en-US">
                <a:latin typeface="Arial" panose="020B0604020202020204" pitchFamily="34" charset="0"/>
              </a:rPr>
              <a:t>This can leave shallower wells, such as many domestic wells “stranded” or high and dry above the groundwater levels</a:t>
            </a:r>
          </a:p>
          <a:p>
            <a:r>
              <a:rPr lang="en-US" altLang="en-US">
                <a:latin typeface="Arial" panose="020B0604020202020204" pitchFamily="34" charset="0"/>
              </a:rPr>
              <a:t>Even if wells are not completely stranded, pumping yield from wells will go down because of lower water levels</a:t>
            </a:r>
          </a:p>
          <a:p>
            <a:r>
              <a:rPr lang="en-US" altLang="en-US">
                <a:latin typeface="Arial" panose="020B0604020202020204" pitchFamily="34" charset="0"/>
              </a:rPr>
              <a:t>Also leakage from the stream to the groundwater increases with lower water levels</a:t>
            </a:r>
          </a:p>
          <a:p>
            <a:r>
              <a:rPr lang="en-US" altLang="en-US">
                <a:latin typeface="Arial" panose="020B0604020202020204" pitchFamily="34" charset="0"/>
              </a:rPr>
              <a:t>This means less flow is left in the stream – and surface water supplies are further impacted</a:t>
            </a:r>
          </a:p>
          <a:p>
            <a:r>
              <a:rPr lang="en-US" altLang="en-US">
                <a:latin typeface="Arial" panose="020B0604020202020204" pitchFamily="34" charset="0"/>
              </a:rPr>
              <a:t>If these pumping rates continue, the groundwater levels may again stabilize, but at lower levels</a:t>
            </a:r>
          </a:p>
          <a:p>
            <a:r>
              <a:rPr lang="en-US" altLang="en-US">
                <a:latin typeface="Arial" panose="020B0604020202020204" pitchFamily="34" charset="0"/>
              </a:rPr>
              <a:t>These levels will stabilize, however, only if enough additional flow can be drawn in from the river to compensate for the increased pumping rates</a:t>
            </a:r>
          </a:p>
          <a:p>
            <a:endParaRPr lang="en-US" altLang="en-US">
              <a:latin typeface="Arial" panose="020B0604020202020204" pitchFamily="34" charset="0"/>
            </a:endParaRPr>
          </a:p>
        </p:txBody>
      </p:sp>
      <p:sp>
        <p:nvSpPr>
          <p:cNvPr id="111620" name="Slide Number Placeholder 3">
            <a:extLst>
              <a:ext uri="{FF2B5EF4-FFF2-40B4-BE49-F238E27FC236}">
                <a16:creationId xmlns:a16="http://schemas.microsoft.com/office/drawing/2014/main" xmlns="" id="{F612331C-4958-49CC-9E72-73B55A0D6D4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9424324-D3AE-4EF1-AFFF-200CF9BE1DEC}" type="slidenum">
              <a:rPr lang="en-US" altLang="en-US"/>
              <a:pPr/>
              <a:t>38</a:t>
            </a:fld>
            <a:endParaRPr lang="en-US" altLang="en-US"/>
          </a:p>
        </p:txBody>
      </p:sp>
    </p:spTree>
    <p:extLst>
      <p:ext uri="{BB962C8B-B14F-4D97-AF65-F5344CB8AC3E}">
        <p14:creationId xmlns:p14="http://schemas.microsoft.com/office/powerpoint/2010/main" val="1446230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58875"/>
            <a:ext cx="5486400" cy="3086100"/>
          </a:xfrm>
        </p:spPr>
      </p:sp>
      <p:sp>
        <p:nvSpPr>
          <p:cNvPr id="3" name="Notes Placeholder 2"/>
          <p:cNvSpPr>
            <a:spLocks noGrp="1"/>
          </p:cNvSpPr>
          <p:nvPr>
            <p:ph type="body" idx="1"/>
          </p:nvPr>
        </p:nvSpPr>
        <p:spPr>
          <a:xfrm>
            <a:off x="685800" y="4656931"/>
            <a:ext cx="5486400" cy="4028282"/>
          </a:xfrm>
        </p:spPr>
        <p:txBody>
          <a:bodyPr/>
          <a:lstStyle/>
          <a:p>
            <a:pPr marL="285750" indent="-285750">
              <a:buFont typeface="Arial" panose="020B0604020202020204" pitchFamily="34" charset="0"/>
              <a:buChar char="•"/>
            </a:pPr>
            <a:r>
              <a:rPr lang="en-US" sz="1600" dirty="0"/>
              <a:t>My goal was, as the title of the Guide indicates, to help GSAs and stakeholders understand what factors they need to consider and steps they need to take in order to avoid “significant and unreasonable adverse impacts on beneficial uses of surface waters.”</a:t>
            </a:r>
          </a:p>
          <a:p>
            <a:pPr marL="285750" indent="-285750">
              <a:buFont typeface="Arial" panose="020B0604020202020204" pitchFamily="34" charset="0"/>
              <a:buChar char="•"/>
            </a:pPr>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8EB83-1016-1942-B11D-914C139BA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326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600" dirty="0"/>
              <a:t>Stanford Water in the West Publication – I wrote with assistance of others there and elsewhere while a Visiting Fellow last winter and spring</a:t>
            </a:r>
          </a:p>
          <a:p>
            <a:pPr marL="285750" indent="-285750">
              <a:buFont typeface="Arial" panose="020B0604020202020204" pitchFamily="34" charset="0"/>
              <a:buChar char="•"/>
            </a:pPr>
            <a:r>
              <a:rPr lang="en-US" sz="1600" dirty="0"/>
              <a:t>I talked to many legal and technical experts, including people on this panel and a number of people who were involved in negotiating and drafting SGMA and/or have been involved in implementing SGMA</a:t>
            </a:r>
          </a:p>
          <a:p>
            <a:pPr marL="285750" indent="-285750">
              <a:buFont typeface="Arial" panose="020B0604020202020204" pitchFamily="34" charset="0"/>
              <a:buChar char="•"/>
            </a:pPr>
            <a:r>
              <a:rPr lang="en-US" sz="1600" dirty="0"/>
              <a:t>I will Highlight a handful of the key recommendations in this report</a:t>
            </a:r>
          </a:p>
          <a:p>
            <a:pPr marL="285750" indent="-285750">
              <a:buFont typeface="Arial" panose="020B0604020202020204" pitchFamily="34" charset="0"/>
              <a:buChar char="•"/>
            </a:pPr>
            <a:r>
              <a:rPr lang="en-US" sz="1600" dirty="0"/>
              <a:t>Under SGMA “sustainability” is defined as avoidance of 6 “undesirable results”</a:t>
            </a:r>
          </a:p>
          <a:p>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8EB83-1016-1942-B11D-914C139BA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415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dirty="0"/>
              <a:t>--   Fundamental points made:  bullets 1 and 2 above</a:t>
            </a:r>
          </a:p>
          <a:p>
            <a:endParaRPr lang="en-US" sz="1600" dirty="0"/>
          </a:p>
          <a:p>
            <a:r>
              <a:rPr lang="en-US" sz="1600" dirty="0"/>
              <a:t>-- The guide reviews all the legal requirements that are most likely to give rise to UR #6</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8EB83-1016-1942-B11D-914C139BA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166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6073 w 5740"/>
                <a:gd name="T1" fmla="*/ 0 h 4316"/>
                <a:gd name="T2" fmla="*/ 0 w 5740"/>
                <a:gd name="T3" fmla="*/ 0 h 4316"/>
                <a:gd name="T4" fmla="*/ 0 w 5740"/>
                <a:gd name="T5" fmla="*/ 0 h 4316"/>
                <a:gd name="T6" fmla="*/ 6073 w 5740"/>
                <a:gd name="T7" fmla="*/ 0 h 4316"/>
                <a:gd name="T8" fmla="*/ 6073 w 5740"/>
                <a:gd name="T9" fmla="*/ 0 h 4316"/>
                <a:gd name="T10" fmla="*/ 6073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62" name="Freeform 10"/>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63" name="Freeform 11"/>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64" name="Freeform 12"/>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65" name="Freeform 13"/>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66" name="Freeform 14"/>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4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4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4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5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5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5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23" name="Freeform 37"/>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24" name="Freeform 38"/>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25" name="Freeform 39"/>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26" name="Freeform 40"/>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27" name="Freeform 41"/>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28" name="Freeform 42"/>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44"/>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31" name="Freeform 45"/>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32" name="Freeform 46"/>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gd name="T0" fmla="*/ 227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7 w 382"/>
                  <a:gd name="T19" fmla="*/ 96 h 96"/>
                  <a:gd name="T20" fmla="*/ 281 w 382"/>
                  <a:gd name="T21" fmla="*/ 90 h 96"/>
                  <a:gd name="T22" fmla="*/ 329 w 382"/>
                  <a:gd name="T23" fmla="*/ 84 h 96"/>
                  <a:gd name="T24" fmla="*/ 370 w 382"/>
                  <a:gd name="T25" fmla="*/ 66 h 96"/>
                  <a:gd name="T26" fmla="*/ 400 w 382"/>
                  <a:gd name="T27" fmla="*/ 42 h 96"/>
                  <a:gd name="T28" fmla="*/ 394 w 382"/>
                  <a:gd name="T29" fmla="*/ 42 h 96"/>
                  <a:gd name="T30" fmla="*/ 364 w 382"/>
                  <a:gd name="T31" fmla="*/ 66 h 96"/>
                  <a:gd name="T32" fmla="*/ 323 w 382"/>
                  <a:gd name="T33" fmla="*/ 78 h 96"/>
                  <a:gd name="T34" fmla="*/ 281 w 382"/>
                  <a:gd name="T35" fmla="*/ 90 h 96"/>
                  <a:gd name="T36" fmla="*/ 227 w 382"/>
                  <a:gd name="T37" fmla="*/ 96 h 96"/>
                  <a:gd name="T38" fmla="*/ 227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37 w 185"/>
                  <a:gd name="T5" fmla="*/ 36 h 210"/>
                  <a:gd name="T6" fmla="*/ 173 w 185"/>
                  <a:gd name="T7" fmla="*/ 72 h 210"/>
                  <a:gd name="T8" fmla="*/ 179 w 185"/>
                  <a:gd name="T9" fmla="*/ 90 h 210"/>
                  <a:gd name="T10" fmla="*/ 185 w 185"/>
                  <a:gd name="T11" fmla="*/ 114 h 210"/>
                  <a:gd name="T12" fmla="*/ 179 w 185"/>
                  <a:gd name="T13" fmla="*/ 138 h 210"/>
                  <a:gd name="T14" fmla="*/ 167 w 185"/>
                  <a:gd name="T15" fmla="*/ 162 h 210"/>
                  <a:gd name="T16" fmla="*/ 137 w 185"/>
                  <a:gd name="T17" fmla="*/ 180 h 210"/>
                  <a:gd name="T18" fmla="*/ 90 w 185"/>
                  <a:gd name="T19" fmla="*/ 198 h 210"/>
                  <a:gd name="T20" fmla="*/ 114 w 185"/>
                  <a:gd name="T21" fmla="*/ 210 h 210"/>
                  <a:gd name="T22" fmla="*/ 149 w 185"/>
                  <a:gd name="T23" fmla="*/ 192 h 210"/>
                  <a:gd name="T24" fmla="*/ 179 w 185"/>
                  <a:gd name="T25" fmla="*/ 168 h 210"/>
                  <a:gd name="T26" fmla="*/ 197 w 185"/>
                  <a:gd name="T27" fmla="*/ 144 h 210"/>
                  <a:gd name="T28" fmla="*/ 203 w 185"/>
                  <a:gd name="T29" fmla="*/ 114 h 210"/>
                  <a:gd name="T30" fmla="*/ 197 w 185"/>
                  <a:gd name="T31" fmla="*/ 90 h 210"/>
                  <a:gd name="T32" fmla="*/ 191 w 185"/>
                  <a:gd name="T33" fmla="*/ 66 h 210"/>
                  <a:gd name="T34" fmla="*/ 173 w 185"/>
                  <a:gd name="T35" fmla="*/ 48 h 210"/>
                  <a:gd name="T36" fmla="*/ 149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a:p>
              </p:txBody>
            </p:sp>
          </p:grpSp>
        </p:grpSp>
      </p:grpSp>
      <p:sp>
        <p:nvSpPr>
          <p:cNvPr id="83010"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8301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a:lvl1pPr>
          </a:lstStyle>
          <a:p>
            <a:pPr>
              <a:defRPr/>
            </a:pPr>
            <a:endParaRPr lang="en-US"/>
          </a:p>
        </p:txBody>
      </p:sp>
      <p:sp>
        <p:nvSpPr>
          <p:cNvPr id="69" name="Rectangle 6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0" name="Rectangle 70"/>
          <p:cNvSpPr>
            <a:spLocks noGrp="1" noChangeArrowheads="1"/>
          </p:cNvSpPr>
          <p:nvPr>
            <p:ph type="sldNum" sz="quarter" idx="12"/>
          </p:nvPr>
        </p:nvSpPr>
        <p:spPr>
          <a:xfrm>
            <a:off x="6553200" y="6248400"/>
            <a:ext cx="2133600" cy="457200"/>
          </a:xfrm>
        </p:spPr>
        <p:txBody>
          <a:bodyPr/>
          <a:lstStyle>
            <a:lvl1pPr>
              <a:defRPr/>
            </a:lvl1pPr>
          </a:lstStyle>
          <a:p>
            <a:pPr>
              <a:defRPr/>
            </a:pPr>
            <a:fld id="{BDDA5BDE-0276-432F-84BA-41E34CACF6EA}" type="slidenum">
              <a:rPr lang="en-US"/>
              <a:pPr>
                <a:defRPr/>
              </a:pPr>
              <a:t>‹#›</a:t>
            </a:fld>
            <a:endParaRPr lang="en-US"/>
          </a:p>
        </p:txBody>
      </p:sp>
    </p:spTree>
    <p:extLst>
      <p:ext uri="{BB962C8B-B14F-4D97-AF65-F5344CB8AC3E}">
        <p14:creationId xmlns:p14="http://schemas.microsoft.com/office/powerpoint/2010/main" val="2038397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1AE5BE44-7BB1-4CE6-A6D7-2A1ED96BEB1B}" type="slidenum">
              <a:rPr lang="en-US"/>
              <a:pPr>
                <a:defRPr/>
              </a:pPr>
              <a:t>‹#›</a:t>
            </a:fld>
            <a:endParaRPr lang="en-US"/>
          </a:p>
        </p:txBody>
      </p:sp>
    </p:spTree>
    <p:extLst>
      <p:ext uri="{BB962C8B-B14F-4D97-AF65-F5344CB8AC3E}">
        <p14:creationId xmlns:p14="http://schemas.microsoft.com/office/powerpoint/2010/main" val="3762179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240B8181-1491-4526-8D65-7868B4378E8A}" type="slidenum">
              <a:rPr lang="en-US"/>
              <a:pPr>
                <a:defRPr/>
              </a:pPr>
              <a:t>‹#›</a:t>
            </a:fld>
            <a:endParaRPr lang="en-US"/>
          </a:p>
        </p:txBody>
      </p:sp>
    </p:spTree>
    <p:extLst>
      <p:ext uri="{BB962C8B-B14F-4D97-AF65-F5344CB8AC3E}">
        <p14:creationId xmlns:p14="http://schemas.microsoft.com/office/powerpoint/2010/main" val="3895094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pPr>
              <a:defRPr/>
            </a:pPr>
            <a:fld id="{674060FB-0B90-4C55-95E9-CC032B467C60}" type="slidenum">
              <a:rPr lang="en-US"/>
              <a:pPr>
                <a:defRPr/>
              </a:pPr>
              <a:t>‹#›</a:t>
            </a:fld>
            <a:endParaRPr lang="en-US"/>
          </a:p>
        </p:txBody>
      </p:sp>
    </p:spTree>
    <p:extLst>
      <p:ext uri="{BB962C8B-B14F-4D97-AF65-F5344CB8AC3E}">
        <p14:creationId xmlns:p14="http://schemas.microsoft.com/office/powerpoint/2010/main" val="2382656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accent3">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555452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9144000" cy="1325563"/>
          </a:xfrm>
        </p:spPr>
        <p:txBody>
          <a:bodyPr/>
          <a:lstStyle>
            <a:lvl1pPr algn="ctr">
              <a:defRPr b="1"/>
            </a:lvl1p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solidFill>
                  <a:schemeClr val="accent3">
                    <a:lumMod val="40000"/>
                    <a:lumOff val="60000"/>
                  </a:schemeClr>
                </a:solidFill>
              </a:defRPr>
            </a:lvl1pPr>
            <a:lvl2pPr>
              <a:lnSpc>
                <a:spcPct val="100000"/>
              </a:lnSpc>
              <a:spcAft>
                <a:spcPts val="600"/>
              </a:spcAft>
              <a:defRPr>
                <a:solidFill>
                  <a:schemeClr val="accent3">
                    <a:lumMod val="40000"/>
                    <a:lumOff val="60000"/>
                  </a:schemeClr>
                </a:solidFill>
              </a:defRPr>
            </a:lvl2pPr>
            <a:lvl3pPr>
              <a:lnSpc>
                <a:spcPct val="100000"/>
              </a:lnSpc>
              <a:spcAft>
                <a:spcPts val="600"/>
              </a:spcAft>
              <a:defRPr>
                <a:solidFill>
                  <a:schemeClr val="accent3">
                    <a:lumMod val="40000"/>
                    <a:lumOff val="60000"/>
                  </a:schemeClr>
                </a:solidFill>
              </a:defRPr>
            </a:lvl3pPr>
            <a:lvl4pPr>
              <a:lnSpc>
                <a:spcPct val="100000"/>
              </a:lnSpc>
              <a:spcAft>
                <a:spcPts val="600"/>
              </a:spcAft>
              <a:defRPr>
                <a:solidFill>
                  <a:schemeClr val="accent3">
                    <a:lumMod val="40000"/>
                    <a:lumOff val="60000"/>
                  </a:schemeClr>
                </a:solidFill>
              </a:defRPr>
            </a:lvl4pPr>
            <a:lvl5pPr>
              <a:lnSpc>
                <a:spcPct val="100000"/>
              </a:lnSpc>
              <a:spcAft>
                <a:spcPts val="600"/>
              </a:spcAft>
              <a:defRPr>
                <a:solidFill>
                  <a:schemeClr val="accent3">
                    <a:lumMod val="40000"/>
                    <a:lumOff val="6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7251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4283240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lvl1pPr algn="ctr">
              <a:defRPr b="1"/>
            </a:lvl1pPr>
          </a:lstStyle>
          <a:p>
            <a:r>
              <a:rPr lang="en-US"/>
              <a:t>Click to edit Master title style</a:t>
            </a:r>
            <a:endParaRPr lang="en-US" dirty="0"/>
          </a:p>
        </p:txBody>
      </p:sp>
    </p:spTree>
    <p:extLst>
      <p:ext uri="{BB962C8B-B14F-4D97-AF65-F5344CB8AC3E}">
        <p14:creationId xmlns:p14="http://schemas.microsoft.com/office/powerpoint/2010/main" val="835025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641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solidFill>
                  <a:schemeClr val="accent3">
                    <a:lumMod val="40000"/>
                    <a:lumOff val="60000"/>
                  </a:schemeClr>
                </a:solidFill>
              </a:defRPr>
            </a:lvl1pPr>
            <a:lvl2pPr>
              <a:defRPr sz="2800">
                <a:solidFill>
                  <a:schemeClr val="accent3">
                    <a:lumMod val="40000"/>
                    <a:lumOff val="60000"/>
                  </a:schemeClr>
                </a:solidFill>
              </a:defRPr>
            </a:lvl2pPr>
            <a:lvl3pPr>
              <a:defRPr sz="2400">
                <a:solidFill>
                  <a:schemeClr val="accent3">
                    <a:lumMod val="40000"/>
                    <a:lumOff val="60000"/>
                  </a:schemeClr>
                </a:solidFill>
              </a:defRPr>
            </a:lvl3pPr>
            <a:lvl4pPr>
              <a:defRPr sz="2000">
                <a:solidFill>
                  <a:schemeClr val="accent3">
                    <a:lumMod val="40000"/>
                    <a:lumOff val="60000"/>
                  </a:schemeClr>
                </a:solidFill>
              </a:defRPr>
            </a:lvl4pPr>
            <a:lvl5pPr>
              <a:defRPr sz="2000">
                <a:solidFill>
                  <a:schemeClr val="accent3">
                    <a:lumMod val="40000"/>
                    <a:lumOff val="60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589216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138881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90CF95D6-938C-4EFB-9243-6953D1C8E407}" type="slidenum">
              <a:rPr lang="en-US"/>
              <a:pPr>
                <a:defRPr/>
              </a:pPr>
              <a:t>‹#›</a:t>
            </a:fld>
            <a:endParaRPr lang="en-US"/>
          </a:p>
        </p:txBody>
      </p:sp>
    </p:spTree>
    <p:extLst>
      <p:ext uri="{BB962C8B-B14F-4D97-AF65-F5344CB8AC3E}">
        <p14:creationId xmlns:p14="http://schemas.microsoft.com/office/powerpoint/2010/main" val="3738164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251544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9144000" cy="1325563"/>
          </a:xfrm>
        </p:spPr>
        <p:txBody>
          <a:bodyPr/>
          <a:lstStyle>
            <a:lvl1pPr algn="ctr">
              <a:defRPr b="1"/>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64116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274468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lvl1pPr algn="ctr">
              <a:defRPr b="1"/>
            </a:lvl1pPr>
          </a:lstStyle>
          <a:p>
            <a:r>
              <a:rPr lang="en-US" dirty="0"/>
              <a:t>Click to edit Master title style</a:t>
            </a:r>
          </a:p>
        </p:txBody>
      </p:sp>
    </p:spTree>
    <p:extLst>
      <p:ext uri="{BB962C8B-B14F-4D97-AF65-F5344CB8AC3E}">
        <p14:creationId xmlns:p14="http://schemas.microsoft.com/office/powerpoint/2010/main" val="26392046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41873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14035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257525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00150" y="2386744"/>
            <a:ext cx="6743700" cy="1645920"/>
          </a:xfr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5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7E5BE0B5-26C4-5B41-AA60-2FEC769924A1}" type="datetimeFigureOut">
              <a:rPr lang="en-US" smtClean="0"/>
              <a:t>2/1/19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DD1796-8B64-314A-9AD0-18FFEE39B19A}" type="slidenum">
              <a:rPr lang="en-US" smtClean="0"/>
              <a:t>‹#›</a:t>
            </a:fld>
            <a:endParaRPr lang="en-US"/>
          </a:p>
        </p:txBody>
      </p:sp>
    </p:spTree>
    <p:extLst>
      <p:ext uri="{BB962C8B-B14F-4D97-AF65-F5344CB8AC3E}">
        <p14:creationId xmlns:p14="http://schemas.microsoft.com/office/powerpoint/2010/main" val="3046974358"/>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5BE0B5-26C4-5B41-AA60-2FEC769924A1}" type="datetimeFigureOut">
              <a:rPr lang="en-US" smtClean="0"/>
              <a:t>2/1/19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DD1796-8B64-314A-9AD0-18FFEE39B19A}" type="slidenum">
              <a:rPr lang="en-US" smtClean="0"/>
              <a:t>‹#›</a:t>
            </a:fld>
            <a:endParaRPr lang="en-US"/>
          </a:p>
        </p:txBody>
      </p:sp>
    </p:spTree>
    <p:extLst>
      <p:ext uri="{BB962C8B-B14F-4D97-AF65-F5344CB8AC3E}">
        <p14:creationId xmlns:p14="http://schemas.microsoft.com/office/powerpoint/2010/main" val="18498630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0150" y="2386744"/>
            <a:ext cx="6743700" cy="1645920"/>
          </a:xfr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7E5BE0B5-26C4-5B41-AA60-2FEC769924A1}" type="datetimeFigureOut">
              <a:rPr lang="en-US" smtClean="0"/>
              <a:t>2/1/19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DD1796-8B64-314A-9AD0-18FFEE39B19A}" type="slidenum">
              <a:rPr lang="en-US" smtClean="0"/>
              <a:t>‹#›</a:t>
            </a:fld>
            <a:endParaRPr lang="en-US"/>
          </a:p>
        </p:txBody>
      </p:sp>
    </p:spTree>
    <p:extLst>
      <p:ext uri="{BB962C8B-B14F-4D97-AF65-F5344CB8AC3E}">
        <p14:creationId xmlns:p14="http://schemas.microsoft.com/office/powerpoint/2010/main" val="1011799218"/>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8E79A994-22AF-4269-A6C6-077BB8DEC936}" type="slidenum">
              <a:rPr lang="en-US"/>
              <a:pPr>
                <a:defRPr/>
              </a:pPr>
              <a:t>‹#›</a:t>
            </a:fld>
            <a:endParaRPr lang="en-US"/>
          </a:p>
        </p:txBody>
      </p:sp>
    </p:spTree>
    <p:extLst>
      <p:ext uri="{BB962C8B-B14F-4D97-AF65-F5344CB8AC3E}">
        <p14:creationId xmlns:p14="http://schemas.microsoft.com/office/powerpoint/2010/main" val="33433570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86434" y="2638044"/>
            <a:ext cx="3203828"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02685"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7E5BE0B5-26C4-5B41-AA60-2FEC769924A1}" type="datetimeFigureOut">
              <a:rPr lang="en-US" smtClean="0"/>
              <a:t>2/1/19</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E8DD1796-8B64-314A-9AD0-18FFEE39B19A}" type="slidenum">
              <a:rPr lang="en-US" smtClean="0"/>
              <a:t>‹#›</a:t>
            </a:fld>
            <a:endParaRPr lang="en-US"/>
          </a:p>
        </p:txBody>
      </p:sp>
    </p:spTree>
    <p:extLst>
      <p:ext uri="{BB962C8B-B14F-4D97-AF65-F5344CB8AC3E}">
        <p14:creationId xmlns:p14="http://schemas.microsoft.com/office/powerpoint/2010/main" val="40263366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2313434"/>
            <a:ext cx="3202686" cy="704087"/>
          </a:xfrm>
        </p:spPr>
        <p:txBody>
          <a:bodyPr anchor="b" anchorCtr="1">
            <a:normAutofit/>
          </a:bodyPr>
          <a:lstStyle>
            <a:lvl1pPr marL="0" indent="0" algn="ctr">
              <a:buNone/>
              <a:defRPr sz="1425" b="0" cap="all" spc="75" baseline="0">
                <a:solidFill>
                  <a:schemeClr val="accent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187577" y="3143250"/>
            <a:ext cx="3202686"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190113"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02686" cy="704087"/>
          </a:xfrm>
        </p:spPr>
        <p:txBody>
          <a:bodyPr anchor="b" anchorCtr="1">
            <a:normAutofit/>
          </a:bodyPr>
          <a:lstStyle>
            <a:lvl1pPr marL="0" indent="0" algn="ctr">
              <a:buNone/>
              <a:defRPr sz="1425" b="0" cap="all" spc="75" baseline="0">
                <a:solidFill>
                  <a:schemeClr val="accent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7" name="Date Placeholder 6"/>
          <p:cNvSpPr>
            <a:spLocks noGrp="1"/>
          </p:cNvSpPr>
          <p:nvPr>
            <p:ph type="dt" sz="half" idx="10"/>
          </p:nvPr>
        </p:nvSpPr>
        <p:spPr/>
        <p:txBody>
          <a:bodyPr/>
          <a:lstStyle/>
          <a:p>
            <a:fld id="{7E5BE0B5-26C4-5B41-AA60-2FEC769924A1}" type="datetimeFigureOut">
              <a:rPr lang="en-US" smtClean="0"/>
              <a:t>2/1/19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DD1796-8B64-314A-9AD0-18FFEE39B19A}"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491236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5BE0B5-26C4-5B41-AA60-2FEC769924A1}" type="datetimeFigureOut">
              <a:rPr lang="en-US" smtClean="0"/>
              <a:t>2/1/19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DD1796-8B64-314A-9AD0-18FFEE39B19A}" type="slidenum">
              <a:rPr lang="en-US" smtClean="0"/>
              <a:t>‹#›</a:t>
            </a:fld>
            <a:endParaRPr lang="en-US"/>
          </a:p>
        </p:txBody>
      </p:sp>
    </p:spTree>
    <p:extLst>
      <p:ext uri="{BB962C8B-B14F-4D97-AF65-F5344CB8AC3E}">
        <p14:creationId xmlns:p14="http://schemas.microsoft.com/office/powerpoint/2010/main" val="25392102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5BE0B5-26C4-5B41-AA60-2FEC769924A1}" type="datetimeFigureOut">
              <a:rPr lang="en-US" smtClean="0"/>
              <a:t>2/1/19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DD1796-8B64-314A-9AD0-18FFEE39B19A}" type="slidenum">
              <a:rPr lang="en-US" smtClean="0"/>
              <a:t>‹#›</a:t>
            </a:fld>
            <a:endParaRPr lang="en-US"/>
          </a:p>
        </p:txBody>
      </p:sp>
    </p:spTree>
    <p:extLst>
      <p:ext uri="{BB962C8B-B14F-4D97-AF65-F5344CB8AC3E}">
        <p14:creationId xmlns:p14="http://schemas.microsoft.com/office/powerpoint/2010/main" val="32320010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03504" y="2243829"/>
            <a:ext cx="3364992" cy="1141497"/>
          </a:xfrm>
          <a:solidFill>
            <a:srgbClr val="FFFFFF"/>
          </a:solidFill>
          <a:ln>
            <a:solidFill>
              <a:srgbClr val="404040"/>
            </a:solidFill>
          </a:ln>
        </p:spPr>
        <p:txBody>
          <a:bodyPr anchor="ctr" anchorCtr="1">
            <a:normAutofit/>
          </a:bodyPr>
          <a:lstStyle>
            <a:lvl1pPr>
              <a:defRPr sz="165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6676" y="3549918"/>
            <a:ext cx="2846070" cy="2194036"/>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E5BE0B5-26C4-5B41-AA60-2FEC769924A1}" type="datetimeFigureOut">
              <a:rPr lang="en-US" smtClean="0"/>
              <a:t>2/1/19</a:t>
            </a:fld>
            <a:endParaRPr lang="en-US"/>
          </a:p>
        </p:txBody>
      </p:sp>
      <p:sp>
        <p:nvSpPr>
          <p:cNvPr id="6" name="Footer Placeholder 5"/>
          <p:cNvSpPr>
            <a:spLocks noGrp="1"/>
          </p:cNvSpPr>
          <p:nvPr>
            <p:ph type="ftr" sz="quarter" idx="11"/>
          </p:nvPr>
        </p:nvSpPr>
        <p:spPr>
          <a:xfrm>
            <a:off x="603505" y="6236208"/>
            <a:ext cx="3875627" cy="320040"/>
          </a:xfrm>
        </p:spPr>
        <p:txBody>
          <a:bodyPr/>
          <a:lstStyle>
            <a:lvl1pPr>
              <a:defRPr>
                <a:solidFill>
                  <a:srgbClr val="FFFFFF">
                    <a:alpha val="69804"/>
                  </a:srgbClr>
                </a:solidFill>
              </a:defRPr>
            </a:lvl1pPr>
          </a:lstStyle>
          <a:p>
            <a:endParaRPr lang="en-US"/>
          </a:p>
        </p:txBody>
      </p:sp>
      <p:sp>
        <p:nvSpPr>
          <p:cNvPr id="7" name="Slide Number Placeholder 6"/>
          <p:cNvSpPr>
            <a:spLocks noGrp="1"/>
          </p:cNvSpPr>
          <p:nvPr>
            <p:ph type="sldNum" sz="quarter" idx="12"/>
          </p:nvPr>
        </p:nvSpPr>
        <p:spPr/>
        <p:txBody>
          <a:bodyPr/>
          <a:lstStyle/>
          <a:p>
            <a:fld id="{E8DD1796-8B64-314A-9AD0-18FFEE39B19A}" type="slidenum">
              <a:rPr lang="en-US" smtClean="0"/>
              <a:t>‹#›</a:t>
            </a:fld>
            <a:endParaRPr lang="en-US"/>
          </a:p>
        </p:txBody>
      </p:sp>
    </p:spTree>
    <p:extLst>
      <p:ext uri="{BB962C8B-B14F-4D97-AF65-F5344CB8AC3E}">
        <p14:creationId xmlns:p14="http://schemas.microsoft.com/office/powerpoint/2010/main" val="22192760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06392" y="2243828"/>
            <a:ext cx="3371249" cy="1134640"/>
          </a:xfrm>
          <a:solidFill>
            <a:srgbClr val="FFFFFF"/>
          </a:solidFill>
          <a:ln>
            <a:solidFill>
              <a:srgbClr val="404040"/>
            </a:solidFill>
          </a:ln>
        </p:spPr>
        <p:txBody>
          <a:bodyPr anchor="ctr" anchorCtr="1">
            <a:noAutofit/>
          </a:bodyPr>
          <a:lstStyle>
            <a:lvl1pPr>
              <a:defRPr sz="165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0"/>
            <a:ext cx="4576573" cy="6858000"/>
          </a:xfrm>
          <a:solidFill>
            <a:schemeClr val="bg1">
              <a:lumMod val="75000"/>
            </a:schemeClr>
          </a:solidFill>
        </p:spPr>
        <p:txBody>
          <a:bodyPr anchor="t"/>
          <a:lstStyle>
            <a:lvl1pPr marL="0" indent="0">
              <a:buNone/>
              <a:defRPr sz="2400">
                <a:solidFill>
                  <a:schemeClr val="tx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6676" y="3549919"/>
            <a:ext cx="2846070" cy="2194037"/>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7E5BE0B5-26C4-5B41-AA60-2FEC769924A1}" type="datetimeFigureOut">
              <a:rPr lang="en-US" smtClean="0"/>
              <a:t>2/1/19</a:t>
            </a:fld>
            <a:endParaRPr lang="en-US"/>
          </a:p>
        </p:txBody>
      </p:sp>
      <p:sp>
        <p:nvSpPr>
          <p:cNvPr id="6" name="Footer Placeholder 5"/>
          <p:cNvSpPr>
            <a:spLocks noGrp="1"/>
          </p:cNvSpPr>
          <p:nvPr>
            <p:ph type="ftr" sz="quarter" idx="11"/>
          </p:nvPr>
        </p:nvSpPr>
        <p:spPr>
          <a:xfrm>
            <a:off x="606393" y="6236208"/>
            <a:ext cx="3827797" cy="320040"/>
          </a:xfrm>
        </p:spPr>
        <p:txBody>
          <a:bodyPr/>
          <a:lstStyle>
            <a:lvl1pPr>
              <a:defRPr>
                <a:solidFill>
                  <a:srgbClr val="FFFFFF">
                    <a:alpha val="70000"/>
                  </a:srgbClr>
                </a:solidFill>
              </a:defRPr>
            </a:lvl1pPr>
          </a:lstStyle>
          <a:p>
            <a:endParaRPr lang="en-US"/>
          </a:p>
        </p:txBody>
      </p:sp>
      <p:sp>
        <p:nvSpPr>
          <p:cNvPr id="7" name="Slide Number Placeholder 6"/>
          <p:cNvSpPr>
            <a:spLocks noGrp="1"/>
          </p:cNvSpPr>
          <p:nvPr>
            <p:ph type="sldNum" sz="quarter" idx="12"/>
          </p:nvPr>
        </p:nvSpPr>
        <p:spPr/>
        <p:txBody>
          <a:bodyPr/>
          <a:lstStyle/>
          <a:p>
            <a:fld id="{E8DD1796-8B64-314A-9AD0-18FFEE39B19A}" type="slidenum">
              <a:rPr lang="en-US" smtClean="0"/>
              <a:t>‹#›</a:t>
            </a:fld>
            <a:endParaRPr lang="en-US"/>
          </a:p>
        </p:txBody>
      </p:sp>
    </p:spTree>
    <p:extLst>
      <p:ext uri="{BB962C8B-B14F-4D97-AF65-F5344CB8AC3E}">
        <p14:creationId xmlns:p14="http://schemas.microsoft.com/office/powerpoint/2010/main" val="14979405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5BE0B5-26C4-5B41-AA60-2FEC769924A1}" type="datetimeFigureOut">
              <a:rPr lang="en-US" smtClean="0"/>
              <a:t>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DD1796-8B64-314A-9AD0-18FFEE39B19A}" type="slidenum">
              <a:rPr lang="en-US" smtClean="0"/>
              <a:t>‹#›</a:t>
            </a:fld>
            <a:endParaRPr lang="en-US"/>
          </a:p>
        </p:txBody>
      </p:sp>
    </p:spTree>
    <p:extLst>
      <p:ext uri="{BB962C8B-B14F-4D97-AF65-F5344CB8AC3E}">
        <p14:creationId xmlns:p14="http://schemas.microsoft.com/office/powerpoint/2010/main" val="39711223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97395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3352" y="937260"/>
            <a:ext cx="4648867"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5BE0B5-26C4-5B41-AA60-2FEC769924A1}" type="datetimeFigureOut">
              <a:rPr lang="en-US" smtClean="0"/>
              <a:t>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DD1796-8B64-314A-9AD0-18FFEE39B19A}" type="slidenum">
              <a:rPr lang="en-US" smtClean="0"/>
              <a:t>‹#›</a:t>
            </a:fld>
            <a:endParaRPr lang="en-US"/>
          </a:p>
        </p:txBody>
      </p:sp>
    </p:spTree>
    <p:extLst>
      <p:ext uri="{BB962C8B-B14F-4D97-AF65-F5344CB8AC3E}">
        <p14:creationId xmlns:p14="http://schemas.microsoft.com/office/powerpoint/2010/main" val="5685912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3DBED4-674E-B045-916D-0132933B99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ABB3689-2FBF-8949-858D-E2FDF91A53AC}"/>
              </a:ext>
            </a:extLst>
          </p:cNvPr>
          <p:cNvSpPr>
            <a:spLocks noGrp="1"/>
          </p:cNvSpPr>
          <p:nvPr>
            <p:ph type="dt" sz="half" idx="10"/>
          </p:nvPr>
        </p:nvSpPr>
        <p:spPr/>
        <p:txBody>
          <a:bodyPr/>
          <a:lstStyle/>
          <a:p>
            <a:fld id="{7E5BE0B5-26C4-5B41-AA60-2FEC769924A1}" type="datetimeFigureOut">
              <a:rPr lang="en-US" smtClean="0"/>
              <a:t>2/1/19</a:t>
            </a:fld>
            <a:endParaRPr lang="en-US"/>
          </a:p>
        </p:txBody>
      </p:sp>
      <p:sp>
        <p:nvSpPr>
          <p:cNvPr id="4" name="Footer Placeholder 3">
            <a:extLst>
              <a:ext uri="{FF2B5EF4-FFF2-40B4-BE49-F238E27FC236}">
                <a16:creationId xmlns:a16="http://schemas.microsoft.com/office/drawing/2014/main" xmlns="" id="{D98B531C-B0DF-C641-93EF-82913627DF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0FA9598-74C6-A64F-98DB-CBB314784EB7}"/>
              </a:ext>
            </a:extLst>
          </p:cNvPr>
          <p:cNvSpPr>
            <a:spLocks noGrp="1"/>
          </p:cNvSpPr>
          <p:nvPr>
            <p:ph type="sldNum" sz="quarter" idx="12"/>
          </p:nvPr>
        </p:nvSpPr>
        <p:spPr/>
        <p:txBody>
          <a:bodyPr/>
          <a:lstStyle/>
          <a:p>
            <a:fld id="{E8DD1796-8B64-314A-9AD0-18FFEE39B19A}" type="slidenum">
              <a:rPr lang="en-US" smtClean="0"/>
              <a:t>‹#›</a:t>
            </a:fld>
            <a:endParaRPr lang="en-US"/>
          </a:p>
        </p:txBody>
      </p:sp>
    </p:spTree>
    <p:extLst>
      <p:ext uri="{BB962C8B-B14F-4D97-AF65-F5344CB8AC3E}">
        <p14:creationId xmlns:p14="http://schemas.microsoft.com/office/powerpoint/2010/main" val="35857738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68500428-85C6-4760-82D3-42E9907471B4}" type="datetimeFigureOut">
              <a:rPr lang="en-US" smtClean="0"/>
              <a:pPr/>
              <a:t>2/1/19</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CDBC479-D55F-4B05-8956-FE491B2FD537}" type="slidenum">
              <a:rPr lang="en-US" smtClean="0"/>
              <a:pPr/>
              <a:t>‹#›</a:t>
            </a:fld>
            <a:endParaRPr lang="en-US" dirty="0"/>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140095582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pPr>
              <a:defRPr/>
            </a:pPr>
            <a:fld id="{321CB81F-A03F-41A9-8BAA-6A2CCB57AB55}" type="slidenum">
              <a:rPr lang="en-US"/>
              <a:pPr>
                <a:defRPr/>
              </a:pPr>
              <a:t>‹#›</a:t>
            </a:fld>
            <a:endParaRPr lang="en-US"/>
          </a:p>
        </p:txBody>
      </p:sp>
    </p:spTree>
    <p:extLst>
      <p:ext uri="{BB962C8B-B14F-4D97-AF65-F5344CB8AC3E}">
        <p14:creationId xmlns:p14="http://schemas.microsoft.com/office/powerpoint/2010/main" val="19497261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68500428-85C6-4760-82D3-42E9907471B4}" type="datetimeFigureOut">
              <a:rPr lang="en-US" smtClean="0"/>
              <a:pPr/>
              <a:t>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361688" y="1026372"/>
            <a:ext cx="457200" cy="441325"/>
          </a:xfrm>
        </p:spPr>
        <p:txBody>
          <a:bodyPr/>
          <a:lstStyle/>
          <a:p>
            <a:fld id="{BCDBC479-D55F-4B05-8956-FE491B2FD537}" type="slidenum">
              <a:rPr lang="en-US" smtClean="0"/>
              <a:pPr/>
              <a:t>‹#›</a:t>
            </a:fld>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797318279"/>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68500428-85C6-4760-82D3-42E9907471B4}" type="datetimeFigureOut">
              <a:rPr lang="en-US" smtClean="0"/>
              <a:pPr/>
              <a:t>2/1/19</a:t>
            </a:fld>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CDBC479-D55F-4B05-8956-FE491B2FD537}" type="slidenum">
              <a:rPr lang="en-US" smtClean="0"/>
              <a:pPr/>
              <a:t>‹#›</a:t>
            </a:fld>
            <a:endParaRPr lang="en-US" dirty="0"/>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1323184007"/>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68500428-85C6-4760-82D3-42E9907471B4}" type="datetimeFigureOut">
              <a:rPr lang="en-US" smtClean="0"/>
              <a:pPr/>
              <a:t>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DBC479-D55F-4B05-8956-FE491B2FD537}" type="slidenum">
              <a:rPr lang="en-US" smtClean="0"/>
              <a:pPr/>
              <a:t>‹#›</a:t>
            </a:fld>
            <a:endParaRPr lang="en-US" dirty="0"/>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55625872"/>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68500428-85C6-4760-82D3-42E9907471B4}" type="datetimeFigureOut">
              <a:rPr lang="en-US" smtClean="0"/>
              <a:pPr/>
              <a:t>2/1/19</a:t>
            </a:fld>
            <a:endParaRPr lang="en-US" dirty="0"/>
          </a:p>
        </p:txBody>
      </p:sp>
      <p:sp>
        <p:nvSpPr>
          <p:cNvPr id="8" name="Footer Placeholder 7"/>
          <p:cNvSpPr>
            <a:spLocks noGrp="1"/>
          </p:cNvSpPr>
          <p:nvPr>
            <p:ph type="ftr" sz="quarter" idx="11"/>
          </p:nvPr>
        </p:nvSpPr>
        <p:spPr>
          <a:xfrm>
            <a:off x="304800" y="6409944"/>
            <a:ext cx="3581400" cy="365760"/>
          </a:xfrm>
        </p:spPr>
        <p:txBody>
          <a:bodyPr/>
          <a:lstStyle/>
          <a:p>
            <a:endParaRPr lang="en-US"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BCDBC479-D55F-4B05-8956-FE491B2FD537}" type="slidenum">
              <a:rPr lang="en-US" smtClean="0"/>
              <a:pPr/>
              <a:t>‹#›</a:t>
            </a:fld>
            <a:endParaRPr lang="en-US" dirty="0"/>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683800221"/>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8500428-85C6-4760-82D3-42E9907471B4}" type="datetimeFigureOut">
              <a:rPr lang="en-US" smtClean="0"/>
              <a:pPr/>
              <a:t>2/1/19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4343400" y="1036020"/>
            <a:ext cx="457200" cy="441325"/>
          </a:xfrm>
        </p:spPr>
        <p:txBody>
          <a:bodyPr/>
          <a:lstStyle/>
          <a:p>
            <a:fld id="{BCDBC479-D55F-4B05-8956-FE491B2FD537}" type="slidenum">
              <a:rPr lang="en-US" smtClean="0"/>
              <a:pPr/>
              <a:t>‹#›</a:t>
            </a:fld>
            <a:endParaRPr lang="en-US" dirty="0"/>
          </a:p>
        </p:txBody>
      </p:sp>
    </p:spTree>
    <p:extLst>
      <p:ext uri="{BB962C8B-B14F-4D97-AF65-F5344CB8AC3E}">
        <p14:creationId xmlns:p14="http://schemas.microsoft.com/office/powerpoint/2010/main" val="25046796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68500428-85C6-4760-82D3-42E9907471B4}" type="datetimeFigureOut">
              <a:rPr lang="en-US" smtClean="0"/>
              <a:pPr/>
              <a:t>2/1/19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BCDBC479-D55F-4B05-8956-FE491B2FD537}" type="slidenum">
              <a:rPr lang="en-US" smtClean="0"/>
              <a:pPr/>
              <a:t>‹#›</a:t>
            </a:fld>
            <a:endParaRPr lang="en-US" dirty="0"/>
          </a:p>
        </p:txBody>
      </p:sp>
    </p:spTree>
    <p:extLst>
      <p:ext uri="{BB962C8B-B14F-4D97-AF65-F5344CB8AC3E}">
        <p14:creationId xmlns:p14="http://schemas.microsoft.com/office/powerpoint/2010/main" val="39814583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BCDBC479-D55F-4B05-8956-FE491B2FD537}" type="slidenum">
              <a:rPr lang="en-US" smtClean="0"/>
              <a:pPr/>
              <a:t>‹#›</a:t>
            </a:fld>
            <a:endParaRPr lang="en-US" dirty="0"/>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p:txBody>
          <a:bodyPr/>
          <a:lstStyle/>
          <a:p>
            <a:fld id="{68500428-85C6-4760-82D3-42E9907471B4}" type="datetimeFigureOut">
              <a:rPr lang="en-US" smtClean="0"/>
              <a:pPr/>
              <a:t>2/1/19</a:t>
            </a:fld>
            <a:endParaRPr lang="en-US" dirty="0"/>
          </a:p>
        </p:txBody>
      </p:sp>
      <p:sp>
        <p:nvSpPr>
          <p:cNvPr id="6" name="Footer Placeholder 5"/>
          <p:cNvSpPr>
            <a:spLocks noGrp="1"/>
          </p:cNvSpPr>
          <p:nvPr>
            <p:ph type="ftr" sz="quarter" idx="11"/>
          </p:nvPr>
        </p:nvSpPr>
        <p:spPr>
          <a:xfrm>
            <a:off x="301752" y="6410848"/>
            <a:ext cx="3383280" cy="365760"/>
          </a:xfrm>
        </p:spPr>
        <p:txBody>
          <a:bodyPr/>
          <a:lstStyle/>
          <a:p>
            <a:endParaRPr lang="en-US" dirty="0"/>
          </a:p>
        </p:txBody>
      </p:sp>
    </p:spTree>
    <p:extLst>
      <p:ext uri="{BB962C8B-B14F-4D97-AF65-F5344CB8AC3E}">
        <p14:creationId xmlns:p14="http://schemas.microsoft.com/office/powerpoint/2010/main" val="2505893130"/>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p>
            <a:fld id="{BCDBC479-D55F-4B05-8956-FE491B2FD537}" type="slidenum">
              <a:rPr lang="en-US" smtClean="0"/>
              <a:pPr/>
              <a:t>‹#›</a:t>
            </a:fld>
            <a:endParaRPr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dirty="0"/>
              <a:t>Click icon to add picture</a:t>
            </a:r>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a:xfrm>
            <a:off x="5788152" y="6404984"/>
            <a:ext cx="3044952" cy="365760"/>
          </a:xfrm>
        </p:spPr>
        <p:txBody>
          <a:bodyPr/>
          <a:lstStyle/>
          <a:p>
            <a:fld id="{68500428-85C6-4760-82D3-42E9907471B4}" type="datetimeFigureOut">
              <a:rPr lang="en-US" smtClean="0"/>
              <a:pPr/>
              <a:t>2/1/19</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lang="en-US" dirty="0"/>
          </a:p>
        </p:txBody>
      </p:sp>
    </p:spTree>
    <p:extLst>
      <p:ext uri="{BB962C8B-B14F-4D97-AF65-F5344CB8AC3E}">
        <p14:creationId xmlns:p14="http://schemas.microsoft.com/office/powerpoint/2010/main" val="23492506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8500428-85C6-4760-82D3-42E9907471B4}" type="datetimeFigureOut">
              <a:rPr lang="en-US" smtClean="0"/>
              <a:pPr/>
              <a:t>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DBC479-D55F-4B05-8956-FE491B2FD537}" type="slidenum">
              <a:rPr lang="en-US" smtClean="0"/>
              <a:pPr/>
              <a:t>‹#›</a:t>
            </a:fld>
            <a:endParaRPr lang="en-US" dirty="0"/>
          </a:p>
        </p:txBody>
      </p:sp>
    </p:spTree>
    <p:extLst>
      <p:ext uri="{BB962C8B-B14F-4D97-AF65-F5344CB8AC3E}">
        <p14:creationId xmlns:p14="http://schemas.microsoft.com/office/powerpoint/2010/main" val="3048034337"/>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6915912" y="3009901"/>
            <a:ext cx="457200" cy="441325"/>
          </a:xfrm>
        </p:spPr>
        <p:txBody>
          <a:bodyPr/>
          <a:lstStyle/>
          <a:p>
            <a:fld id="{BCDBC479-D55F-4B05-8956-FE491B2FD537}" type="slidenum">
              <a:rPr lang="en-US" smtClean="0"/>
              <a:pPr/>
              <a:t>‹#›</a:t>
            </a:fld>
            <a:endParaRPr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8500428-85C6-4760-82D3-42E9907471B4}" type="datetimeFigureOut">
              <a:rPr lang="en-US" smtClean="0"/>
              <a:pPr/>
              <a:t>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extLst>
      <p:ext uri="{BB962C8B-B14F-4D97-AF65-F5344CB8AC3E}">
        <p14:creationId xmlns:p14="http://schemas.microsoft.com/office/powerpoint/2010/main" val="84218406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ln/>
        </p:spPr>
        <p:txBody>
          <a:bodyPr/>
          <a:lstStyle>
            <a:lvl1pPr>
              <a:defRPr/>
            </a:lvl1pPr>
          </a:lstStyle>
          <a:p>
            <a:pPr>
              <a:defRPr/>
            </a:pPr>
            <a:endParaRPr lang="en-US"/>
          </a:p>
        </p:txBody>
      </p:sp>
      <p:sp>
        <p:nvSpPr>
          <p:cNvPr id="8" name="Rectangle 70"/>
          <p:cNvSpPr>
            <a:spLocks noGrp="1" noChangeArrowheads="1"/>
          </p:cNvSpPr>
          <p:nvPr>
            <p:ph type="ftr" sz="quarter" idx="11"/>
          </p:nvPr>
        </p:nvSpPr>
        <p:spPr>
          <a:ln/>
        </p:spPr>
        <p:txBody>
          <a:bodyPr/>
          <a:lstStyle>
            <a:lvl1pPr>
              <a:defRPr/>
            </a:lvl1pPr>
          </a:lstStyle>
          <a:p>
            <a:pPr>
              <a:defRPr/>
            </a:pPr>
            <a:endParaRPr lang="en-US"/>
          </a:p>
        </p:txBody>
      </p:sp>
      <p:sp>
        <p:nvSpPr>
          <p:cNvPr id="9" name="Rectangle 71"/>
          <p:cNvSpPr>
            <a:spLocks noGrp="1" noChangeArrowheads="1"/>
          </p:cNvSpPr>
          <p:nvPr>
            <p:ph type="sldNum" sz="quarter" idx="12"/>
          </p:nvPr>
        </p:nvSpPr>
        <p:spPr>
          <a:ln/>
        </p:spPr>
        <p:txBody>
          <a:bodyPr/>
          <a:lstStyle>
            <a:lvl1pPr>
              <a:defRPr/>
            </a:lvl1pPr>
          </a:lstStyle>
          <a:p>
            <a:pPr>
              <a:defRPr/>
            </a:pPr>
            <a:fld id="{0B6C53EA-A606-4A96-AE0A-F7454D210EE0}" type="slidenum">
              <a:rPr lang="en-US"/>
              <a:pPr>
                <a:defRPr/>
              </a:pPr>
              <a:t>‹#›</a:t>
            </a:fld>
            <a:endParaRPr lang="en-US"/>
          </a:p>
        </p:txBody>
      </p:sp>
    </p:spTree>
    <p:extLst>
      <p:ext uri="{BB962C8B-B14F-4D97-AF65-F5344CB8AC3E}">
        <p14:creationId xmlns:p14="http://schemas.microsoft.com/office/powerpoint/2010/main" val="3724289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9"/>
          <p:cNvSpPr>
            <a:spLocks noGrp="1" noChangeArrowheads="1"/>
          </p:cNvSpPr>
          <p:nvPr>
            <p:ph type="dt" sz="half" idx="10"/>
          </p:nvPr>
        </p:nvSpPr>
        <p:spPr>
          <a:ln/>
        </p:spPr>
        <p:txBody>
          <a:bodyPr/>
          <a:lstStyle>
            <a:lvl1pPr>
              <a:defRPr/>
            </a:lvl1pPr>
          </a:lstStyle>
          <a:p>
            <a:pPr>
              <a:defRPr/>
            </a:pPr>
            <a:endParaRPr lang="en-US"/>
          </a:p>
        </p:txBody>
      </p:sp>
      <p:sp>
        <p:nvSpPr>
          <p:cNvPr id="4" name="Rectangle 70"/>
          <p:cNvSpPr>
            <a:spLocks noGrp="1" noChangeArrowheads="1"/>
          </p:cNvSpPr>
          <p:nvPr>
            <p:ph type="ftr" sz="quarter" idx="11"/>
          </p:nvPr>
        </p:nvSpPr>
        <p:spPr>
          <a:ln/>
        </p:spPr>
        <p:txBody>
          <a:bodyPr/>
          <a:lstStyle>
            <a:lvl1pPr>
              <a:defRPr/>
            </a:lvl1pPr>
          </a:lstStyle>
          <a:p>
            <a:pPr>
              <a:defRPr/>
            </a:pPr>
            <a:endParaRPr lang="en-US"/>
          </a:p>
        </p:txBody>
      </p:sp>
      <p:sp>
        <p:nvSpPr>
          <p:cNvPr id="5" name="Rectangle 71"/>
          <p:cNvSpPr>
            <a:spLocks noGrp="1" noChangeArrowheads="1"/>
          </p:cNvSpPr>
          <p:nvPr>
            <p:ph type="sldNum" sz="quarter" idx="12"/>
          </p:nvPr>
        </p:nvSpPr>
        <p:spPr>
          <a:ln/>
        </p:spPr>
        <p:txBody>
          <a:bodyPr/>
          <a:lstStyle>
            <a:lvl1pPr>
              <a:defRPr/>
            </a:lvl1pPr>
          </a:lstStyle>
          <a:p>
            <a:pPr>
              <a:defRPr/>
            </a:pPr>
            <a:fld id="{1DE0AA18-54B2-498D-8F22-4A613B3E77BF}" type="slidenum">
              <a:rPr lang="en-US"/>
              <a:pPr>
                <a:defRPr/>
              </a:pPr>
              <a:t>‹#›</a:t>
            </a:fld>
            <a:endParaRPr lang="en-US"/>
          </a:p>
        </p:txBody>
      </p:sp>
    </p:spTree>
    <p:extLst>
      <p:ext uri="{BB962C8B-B14F-4D97-AF65-F5344CB8AC3E}">
        <p14:creationId xmlns:p14="http://schemas.microsoft.com/office/powerpoint/2010/main" val="3826712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p>
        </p:txBody>
      </p:sp>
      <p:sp>
        <p:nvSpPr>
          <p:cNvPr id="3" name="Rectangle 70"/>
          <p:cNvSpPr>
            <a:spLocks noGrp="1" noChangeArrowheads="1"/>
          </p:cNvSpPr>
          <p:nvPr>
            <p:ph type="ftr" sz="quarter" idx="11"/>
          </p:nvPr>
        </p:nvSpPr>
        <p:spPr>
          <a:ln/>
        </p:spPr>
        <p:txBody>
          <a:bodyPr/>
          <a:lstStyle>
            <a:lvl1pPr>
              <a:defRPr/>
            </a:lvl1pPr>
          </a:lstStyle>
          <a:p>
            <a:pPr>
              <a:defRPr/>
            </a:pPr>
            <a:endParaRPr lang="en-US"/>
          </a:p>
        </p:txBody>
      </p:sp>
      <p:sp>
        <p:nvSpPr>
          <p:cNvPr id="4" name="Rectangle 71"/>
          <p:cNvSpPr>
            <a:spLocks noGrp="1" noChangeArrowheads="1"/>
          </p:cNvSpPr>
          <p:nvPr>
            <p:ph type="sldNum" sz="quarter" idx="12"/>
          </p:nvPr>
        </p:nvSpPr>
        <p:spPr>
          <a:ln/>
        </p:spPr>
        <p:txBody>
          <a:bodyPr/>
          <a:lstStyle>
            <a:lvl1pPr>
              <a:defRPr/>
            </a:lvl1pPr>
          </a:lstStyle>
          <a:p>
            <a:pPr>
              <a:defRPr/>
            </a:pPr>
            <a:fld id="{7C50EF97-67D8-4958-86AF-12ECED47AE8B}" type="slidenum">
              <a:rPr lang="en-US"/>
              <a:pPr>
                <a:defRPr/>
              </a:pPr>
              <a:t>‹#›</a:t>
            </a:fld>
            <a:endParaRPr lang="en-US"/>
          </a:p>
        </p:txBody>
      </p:sp>
    </p:spTree>
    <p:extLst>
      <p:ext uri="{BB962C8B-B14F-4D97-AF65-F5344CB8AC3E}">
        <p14:creationId xmlns:p14="http://schemas.microsoft.com/office/powerpoint/2010/main" val="3000612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pPr>
              <a:defRPr/>
            </a:pPr>
            <a:fld id="{20997E1F-0002-4C31-AC79-EBBD184A600F}" type="slidenum">
              <a:rPr lang="en-US"/>
              <a:pPr>
                <a:defRPr/>
              </a:pPr>
              <a:t>‹#›</a:t>
            </a:fld>
            <a:endParaRPr lang="en-US"/>
          </a:p>
        </p:txBody>
      </p:sp>
    </p:spTree>
    <p:extLst>
      <p:ext uri="{BB962C8B-B14F-4D97-AF65-F5344CB8AC3E}">
        <p14:creationId xmlns:p14="http://schemas.microsoft.com/office/powerpoint/2010/main" val="4067896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pPr>
              <a:defRPr/>
            </a:pPr>
            <a:fld id="{D81F606A-9002-436E-8167-E77A22807902}" type="slidenum">
              <a:rPr lang="en-US"/>
              <a:pPr>
                <a:defRPr/>
              </a:pPr>
              <a:t>‹#›</a:t>
            </a:fld>
            <a:endParaRPr lang="en-US"/>
          </a:p>
        </p:txBody>
      </p:sp>
    </p:spTree>
    <p:extLst>
      <p:ext uri="{BB962C8B-B14F-4D97-AF65-F5344CB8AC3E}">
        <p14:creationId xmlns:p14="http://schemas.microsoft.com/office/powerpoint/2010/main" val="39270359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theme" Target="../theme/theme2.xml"/><Relationship Id="rId9" Type="http://schemas.openxmlformats.org/officeDocument/2006/relationships/image" Target="../media/image1.png"/><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theme" Target="../theme/theme3.xml"/><Relationship Id="rId9" Type="http://schemas.openxmlformats.org/officeDocument/2006/relationships/image" Target="../media/image1.png"/><Relationship Id="rId1" Type="http://schemas.openxmlformats.org/officeDocument/2006/relationships/slideLayout" Target="../slideLayouts/slideLayout20.xml"/><Relationship Id="rId2"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theme" Target="../theme/theme4.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theme" Target="../theme/theme5.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Freeform 2"/>
          <p:cNvSpPr>
            <a:spLocks/>
          </p:cNvSpPr>
          <p:nvPr/>
        </p:nvSpPr>
        <p:spPr bwMode="hidden">
          <a:xfrm>
            <a:off x="6627813" y="6429375"/>
            <a:ext cx="28575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grpSp>
        <p:nvGrpSpPr>
          <p:cNvPr id="1027" name="Group 3"/>
          <p:cNvGrpSpPr>
            <a:grpSpLocks/>
          </p:cNvGrpSpPr>
          <p:nvPr/>
        </p:nvGrpSpPr>
        <p:grpSpPr bwMode="auto">
          <a:xfrm>
            <a:off x="3175" y="4267200"/>
            <a:ext cx="9140825" cy="2590800"/>
            <a:chOff x="2" y="2688"/>
            <a:chExt cx="5758" cy="1632"/>
          </a:xfrm>
        </p:grpSpPr>
        <p:sp>
          <p:nvSpPr>
            <p:cNvPr id="1033" name="Freeform 4"/>
            <p:cNvSpPr>
              <a:spLocks/>
            </p:cNvSpPr>
            <p:nvPr/>
          </p:nvSpPr>
          <p:spPr bwMode="hidden">
            <a:xfrm>
              <a:off x="2" y="2688"/>
              <a:ext cx="5758" cy="1632"/>
            </a:xfrm>
            <a:custGeom>
              <a:avLst/>
              <a:gdLst>
                <a:gd name="T0" fmla="*/ 6073 w 5740"/>
                <a:gd name="T1" fmla="*/ 0 h 4316"/>
                <a:gd name="T2" fmla="*/ 0 w 5740"/>
                <a:gd name="T3" fmla="*/ 0 h 4316"/>
                <a:gd name="T4" fmla="*/ 0 w 5740"/>
                <a:gd name="T5" fmla="*/ 0 h 4316"/>
                <a:gd name="T6" fmla="*/ 6073 w 5740"/>
                <a:gd name="T7" fmla="*/ 0 h 4316"/>
                <a:gd name="T8" fmla="*/ 6073 w 5740"/>
                <a:gd name="T9" fmla="*/ 0 h 4316"/>
                <a:gd name="T10" fmla="*/ 6073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34" name="Group 5"/>
            <p:cNvGrpSpPr>
              <a:grpSpLocks/>
            </p:cNvGrpSpPr>
            <p:nvPr userDrawn="1"/>
          </p:nvGrpSpPr>
          <p:grpSpPr bwMode="auto">
            <a:xfrm>
              <a:off x="3528" y="3715"/>
              <a:ext cx="792" cy="521"/>
              <a:chOff x="3527" y="3715"/>
              <a:chExt cx="792" cy="521"/>
            </a:xfrm>
          </p:grpSpPr>
          <p:sp>
            <p:nvSpPr>
              <p:cNvPr id="81926"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81927"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81928"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81929"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81930"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81931"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81932"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81933"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81934"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81935"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81936"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grpSp>
        <p:grpSp>
          <p:nvGrpSpPr>
            <p:cNvPr id="1035" name="Group 17"/>
            <p:cNvGrpSpPr>
              <a:grpSpLocks/>
            </p:cNvGrpSpPr>
            <p:nvPr userDrawn="1"/>
          </p:nvGrpSpPr>
          <p:grpSpPr bwMode="auto">
            <a:xfrm>
              <a:off x="1776" y="3631"/>
              <a:ext cx="1626" cy="683"/>
              <a:chOff x="1776" y="3631"/>
              <a:chExt cx="1626" cy="683"/>
            </a:xfrm>
          </p:grpSpPr>
          <p:sp>
            <p:nvSpPr>
              <p:cNvPr id="81938"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81939"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81940"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81941"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81942"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81943"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81944"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81945"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81946"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81947"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81948"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81949"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1079"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0"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52"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81953"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81954"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1084"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036" name="Group 36"/>
            <p:cNvGrpSpPr>
              <a:grpSpLocks/>
            </p:cNvGrpSpPr>
            <p:nvPr userDrawn="1"/>
          </p:nvGrpSpPr>
          <p:grpSpPr bwMode="auto">
            <a:xfrm>
              <a:off x="4128" y="3360"/>
              <a:ext cx="1351" cy="821"/>
              <a:chOff x="4128" y="3360"/>
              <a:chExt cx="1351" cy="821"/>
            </a:xfrm>
          </p:grpSpPr>
          <p:sp>
            <p:nvSpPr>
              <p:cNvPr id="81957"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81958"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81959"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81960" name="Freeform 40"/>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81961" name="Freeform 41"/>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81962" name="Freeform 42"/>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81963"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1057"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65" name="Freeform 45"/>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81966"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81967"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cs typeface="+mn-cs"/>
                </a:endParaRPr>
              </a:p>
            </p:txBody>
          </p:sp>
          <p:sp>
            <p:nvSpPr>
              <p:cNvPr id="81968"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81969"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81970"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81971"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81972"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sp>
            <p:nvSpPr>
              <p:cNvPr id="81973"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a:cs typeface="+mn-cs"/>
                </a:endParaRPr>
              </a:p>
            </p:txBody>
          </p:sp>
        </p:grpSp>
        <p:grpSp>
          <p:nvGrpSpPr>
            <p:cNvPr id="1037" name="Group 54"/>
            <p:cNvGrpSpPr>
              <a:grpSpLocks/>
            </p:cNvGrpSpPr>
            <p:nvPr userDrawn="1"/>
          </p:nvGrpSpPr>
          <p:grpSpPr bwMode="auto">
            <a:xfrm>
              <a:off x="5280" y="3024"/>
              <a:ext cx="425" cy="258"/>
              <a:chOff x="5280" y="3024"/>
              <a:chExt cx="425" cy="258"/>
            </a:xfrm>
          </p:grpSpPr>
          <p:sp>
            <p:nvSpPr>
              <p:cNvPr id="1038" name="Freeform 55"/>
              <p:cNvSpPr>
                <a:spLocks/>
              </p:cNvSpPr>
              <p:nvPr/>
            </p:nvSpPr>
            <p:spPr bwMode="hidden">
              <a:xfrm>
                <a:off x="5280" y="3186"/>
                <a:ext cx="383" cy="96"/>
              </a:xfrm>
              <a:custGeom>
                <a:avLst/>
                <a:gdLst>
                  <a:gd name="T0" fmla="*/ 227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7 w 382"/>
                  <a:gd name="T19" fmla="*/ 96 h 96"/>
                  <a:gd name="T20" fmla="*/ 281 w 382"/>
                  <a:gd name="T21" fmla="*/ 90 h 96"/>
                  <a:gd name="T22" fmla="*/ 329 w 382"/>
                  <a:gd name="T23" fmla="*/ 84 h 96"/>
                  <a:gd name="T24" fmla="*/ 370 w 382"/>
                  <a:gd name="T25" fmla="*/ 66 h 96"/>
                  <a:gd name="T26" fmla="*/ 400 w 382"/>
                  <a:gd name="T27" fmla="*/ 42 h 96"/>
                  <a:gd name="T28" fmla="*/ 394 w 382"/>
                  <a:gd name="T29" fmla="*/ 42 h 96"/>
                  <a:gd name="T30" fmla="*/ 364 w 382"/>
                  <a:gd name="T31" fmla="*/ 66 h 96"/>
                  <a:gd name="T32" fmla="*/ 323 w 382"/>
                  <a:gd name="T33" fmla="*/ 78 h 96"/>
                  <a:gd name="T34" fmla="*/ 281 w 382"/>
                  <a:gd name="T35" fmla="*/ 90 h 96"/>
                  <a:gd name="T36" fmla="*/ 227 w 382"/>
                  <a:gd name="T37" fmla="*/ 96 h 96"/>
                  <a:gd name="T38" fmla="*/ 227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1"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2"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 name="Freeform 60"/>
              <p:cNvSpPr>
                <a:spLocks/>
              </p:cNvSpPr>
              <p:nvPr/>
            </p:nvSpPr>
            <p:spPr bwMode="hidden">
              <a:xfrm>
                <a:off x="5489" y="3042"/>
                <a:ext cx="186" cy="210"/>
              </a:xfrm>
              <a:custGeom>
                <a:avLst/>
                <a:gdLst>
                  <a:gd name="T0" fmla="*/ 0 w 185"/>
                  <a:gd name="T1" fmla="*/ 6 h 210"/>
                  <a:gd name="T2" fmla="*/ 66 w 185"/>
                  <a:gd name="T3" fmla="*/ 12 h 210"/>
                  <a:gd name="T4" fmla="*/ 137 w 185"/>
                  <a:gd name="T5" fmla="*/ 36 h 210"/>
                  <a:gd name="T6" fmla="*/ 173 w 185"/>
                  <a:gd name="T7" fmla="*/ 72 h 210"/>
                  <a:gd name="T8" fmla="*/ 179 w 185"/>
                  <a:gd name="T9" fmla="*/ 90 h 210"/>
                  <a:gd name="T10" fmla="*/ 185 w 185"/>
                  <a:gd name="T11" fmla="*/ 114 h 210"/>
                  <a:gd name="T12" fmla="*/ 179 w 185"/>
                  <a:gd name="T13" fmla="*/ 138 h 210"/>
                  <a:gd name="T14" fmla="*/ 167 w 185"/>
                  <a:gd name="T15" fmla="*/ 162 h 210"/>
                  <a:gd name="T16" fmla="*/ 137 w 185"/>
                  <a:gd name="T17" fmla="*/ 180 h 210"/>
                  <a:gd name="T18" fmla="*/ 90 w 185"/>
                  <a:gd name="T19" fmla="*/ 198 h 210"/>
                  <a:gd name="T20" fmla="*/ 114 w 185"/>
                  <a:gd name="T21" fmla="*/ 210 h 210"/>
                  <a:gd name="T22" fmla="*/ 149 w 185"/>
                  <a:gd name="T23" fmla="*/ 192 h 210"/>
                  <a:gd name="T24" fmla="*/ 179 w 185"/>
                  <a:gd name="T25" fmla="*/ 168 h 210"/>
                  <a:gd name="T26" fmla="*/ 197 w 185"/>
                  <a:gd name="T27" fmla="*/ 144 h 210"/>
                  <a:gd name="T28" fmla="*/ 203 w 185"/>
                  <a:gd name="T29" fmla="*/ 114 h 210"/>
                  <a:gd name="T30" fmla="*/ 197 w 185"/>
                  <a:gd name="T31" fmla="*/ 90 h 210"/>
                  <a:gd name="T32" fmla="*/ 191 w 185"/>
                  <a:gd name="T33" fmla="*/ 66 h 210"/>
                  <a:gd name="T34" fmla="*/ 173 w 185"/>
                  <a:gd name="T35" fmla="*/ 48 h 210"/>
                  <a:gd name="T36" fmla="*/ 149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45" name="Group 62"/>
              <p:cNvGrpSpPr>
                <a:grpSpLocks/>
              </p:cNvGrpSpPr>
              <p:nvPr/>
            </p:nvGrpSpPr>
            <p:grpSpPr bwMode="auto">
              <a:xfrm>
                <a:off x="5381" y="3085"/>
                <a:ext cx="227" cy="132"/>
                <a:chOff x="5381" y="3085"/>
                <a:chExt cx="227" cy="132"/>
              </a:xfrm>
            </p:grpSpPr>
            <p:sp>
              <p:nvSpPr>
                <p:cNvPr id="1046"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a:p>
              </p:txBody>
            </p:sp>
            <p:sp>
              <p:nvSpPr>
                <p:cNvPr id="1047"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a:p>
              </p:txBody>
            </p:sp>
            <p:sp>
              <p:nvSpPr>
                <p:cNvPr id="1048"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a:p>
              </p:txBody>
            </p:sp>
            <p:sp>
              <p:nvSpPr>
                <p:cNvPr id="1049"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a:p>
              </p:txBody>
            </p:sp>
          </p:grpSp>
        </p:grpSp>
      </p:grpSp>
      <p:sp>
        <p:nvSpPr>
          <p:cNvPr id="81987" name="Rectangle 67"/>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29" name="Rectangle 68"/>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89" name="Rectangle 69"/>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cs typeface="+mn-cs"/>
              </a:defRPr>
            </a:lvl1pPr>
          </a:lstStyle>
          <a:p>
            <a:pPr>
              <a:defRPr/>
            </a:pPr>
            <a:endParaRPr lang="en-US"/>
          </a:p>
        </p:txBody>
      </p:sp>
      <p:sp>
        <p:nvSpPr>
          <p:cNvPr id="81990" name="Rectangle 70"/>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cs typeface="+mn-cs"/>
              </a:defRPr>
            </a:lvl1pPr>
          </a:lstStyle>
          <a:p>
            <a:pPr>
              <a:defRPr/>
            </a:pPr>
            <a:endParaRPr lang="en-US"/>
          </a:p>
        </p:txBody>
      </p:sp>
      <p:sp>
        <p:nvSpPr>
          <p:cNvPr id="81991" name="Rectangle 71"/>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cs typeface="+mn-cs"/>
              </a:defRPr>
            </a:lvl1pPr>
          </a:lstStyle>
          <a:p>
            <a:pPr>
              <a:defRPr/>
            </a:pPr>
            <a:fld id="{71420E0D-975B-4834-ABBE-A07F77E53B6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20"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 id="2147484319" r:id="rId12"/>
  </p:sldLayoutIdLst>
  <p:hf hdr="0" ftr="0" dt="0"/>
  <p:txStyles>
    <p:titleStyle>
      <a:lvl1pPr algn="ctr" rtl="0" eaLnBrk="0" fontAlgn="base" hangingPunct="0">
        <a:spcBef>
          <a:spcPct val="0"/>
        </a:spcBef>
        <a:spcAft>
          <a:spcPct val="0"/>
        </a:spcAft>
        <a:defRPr sz="4400">
          <a:solidFill>
            <a:srgbClr val="FF33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2pPr>
      <a:lvl3pPr algn="ctr" rtl="0" eaLnBrk="0" fontAlgn="base" hangingPunct="0">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3pPr>
      <a:lvl4pPr algn="ctr" rtl="0" eaLnBrk="0" fontAlgn="base" hangingPunct="0">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4pPr>
      <a:lvl5pPr algn="ctr" rtl="0" eaLnBrk="0" fontAlgn="base" hangingPunct="0">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5pPr>
      <a:lvl6pPr marL="457200" algn="ctr" rtl="0" fontAlgn="base">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6pPr>
      <a:lvl7pPr marL="914400" algn="ctr" rtl="0" fontAlgn="base">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7pPr>
      <a:lvl8pPr marL="1371600" algn="ctr" rtl="0" fontAlgn="base">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8pPr>
      <a:lvl9pPr marL="1828800" algn="ctr" rtl="0" fontAlgn="base">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latin typeface="+mn-lt"/>
        </a:defRPr>
      </a:lvl5pPr>
      <a:lvl6pPr marL="2514600" indent="-228600" algn="l" rtl="0" fontAlgn="base">
        <a:spcBef>
          <a:spcPct val="20000"/>
        </a:spcBef>
        <a:spcAft>
          <a:spcPct val="0"/>
        </a:spcAft>
        <a:buClr>
          <a:schemeClr val="hlink"/>
        </a:buClr>
        <a:buChar char="•"/>
        <a:defRPr sz="2000">
          <a:solidFill>
            <a:schemeClr val="tx1"/>
          </a:solidFill>
          <a:latin typeface="+mn-lt"/>
        </a:defRPr>
      </a:lvl6pPr>
      <a:lvl7pPr marL="2971800" indent="-228600" algn="l" rtl="0" fontAlgn="base">
        <a:spcBef>
          <a:spcPct val="20000"/>
        </a:spcBef>
        <a:spcAft>
          <a:spcPct val="0"/>
        </a:spcAft>
        <a:buClr>
          <a:schemeClr val="hlink"/>
        </a:buClr>
        <a:buChar char="•"/>
        <a:defRPr sz="2000">
          <a:solidFill>
            <a:schemeClr val="tx1"/>
          </a:solidFill>
          <a:latin typeface="+mn-lt"/>
        </a:defRPr>
      </a:lvl7pPr>
      <a:lvl8pPr marL="3429000" indent="-228600" algn="l" rtl="0" fontAlgn="base">
        <a:spcBef>
          <a:spcPct val="20000"/>
        </a:spcBef>
        <a:spcAft>
          <a:spcPct val="0"/>
        </a:spcAft>
        <a:buClr>
          <a:schemeClr val="hlink"/>
        </a:buClr>
        <a:buChar char="•"/>
        <a:defRPr sz="2000">
          <a:solidFill>
            <a:schemeClr val="tx1"/>
          </a:solidFill>
          <a:latin typeface="+mn-lt"/>
        </a:defRPr>
      </a:lvl8pPr>
      <a:lvl9pPr marL="3886200" indent="-228600" algn="l" rtl="0" fontAlgn="base">
        <a:spcBef>
          <a:spcPct val="20000"/>
        </a:spcBef>
        <a:spcAft>
          <a:spcPct val="0"/>
        </a:spcAft>
        <a:buClr>
          <a:schemeClr val="hlink"/>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365126"/>
            <a:ext cx="91440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02842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CELPC_darkBG.png"/>
          <p:cNvPicPr>
            <a:picLocks noChangeAspect="1"/>
          </p:cNvPicPr>
          <p:nvPr/>
        </p:nvPicPr>
        <p:blipFill rotWithShape="1">
          <a:blip r:embed="rId9">
            <a:extLst>
              <a:ext uri="{28A0092B-C50C-407E-A947-70E740481C1C}">
                <a14:useLocalDpi xmlns:a14="http://schemas.microsoft.com/office/drawing/2010/main" val="0"/>
              </a:ext>
            </a:extLst>
          </a:blip>
          <a:srcRect t="62231"/>
          <a:stretch/>
        </p:blipFill>
        <p:spPr>
          <a:xfrm>
            <a:off x="233573" y="6438507"/>
            <a:ext cx="8691454" cy="281749"/>
          </a:xfrm>
          <a:prstGeom prst="rect">
            <a:avLst/>
          </a:prstGeom>
        </p:spPr>
      </p:pic>
    </p:spTree>
    <p:extLst>
      <p:ext uri="{BB962C8B-B14F-4D97-AF65-F5344CB8AC3E}">
        <p14:creationId xmlns:p14="http://schemas.microsoft.com/office/powerpoint/2010/main" val="1049218124"/>
      </p:ext>
    </p:extLst>
  </p:cSld>
  <p:clrMap bg1="dk1" tx1="lt1" bg2="dk2" tx2="lt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Lst>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40000"/>
              <a:lumOff val="6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40000"/>
              <a:lumOff val="6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40000"/>
              <a:lumOff val="6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40000"/>
              <a:lumOff val="6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40000"/>
              <a:lumOff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365126"/>
            <a:ext cx="91440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0284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CELPC_darkBG.png"/>
          <p:cNvPicPr>
            <a:picLocks noChangeAspect="1"/>
          </p:cNvPicPr>
          <p:nvPr userDrawn="1"/>
        </p:nvPicPr>
        <p:blipFill rotWithShape="1">
          <a:blip r:embed="rId9">
            <a:extLst>
              <a:ext uri="{28A0092B-C50C-407E-A947-70E740481C1C}">
                <a14:useLocalDpi xmlns:a14="http://schemas.microsoft.com/office/drawing/2010/main" val="0"/>
              </a:ext>
            </a:extLst>
          </a:blip>
          <a:srcRect t="62231"/>
          <a:stretch/>
        </p:blipFill>
        <p:spPr>
          <a:xfrm>
            <a:off x="233573" y="6438507"/>
            <a:ext cx="8691454" cy="281749"/>
          </a:xfrm>
          <a:prstGeom prst="rect">
            <a:avLst/>
          </a:prstGeom>
        </p:spPr>
      </p:pic>
    </p:spTree>
    <p:extLst>
      <p:ext uri="{BB962C8B-B14F-4D97-AF65-F5344CB8AC3E}">
        <p14:creationId xmlns:p14="http://schemas.microsoft.com/office/powerpoint/2010/main" val="4108024656"/>
      </p:ext>
    </p:extLst>
  </p:cSld>
  <p:clrMap bg1="dk1" tx1="lt1" bg2="dk2" tx2="lt2" accent1="accent1" accent2="accent2" accent3="accent3" accent4="accent4" accent5="accent5" accent6="accent6" hlink="hlink" folHlink="folHlink"/>
  <p:sldLayoutIdLst>
    <p:sldLayoutId id="2147484330" r:id="rId1"/>
    <p:sldLayoutId id="2147484331" r:id="rId2"/>
    <p:sldLayoutId id="2147484332" r:id="rId3"/>
    <p:sldLayoutId id="2147484333" r:id="rId4"/>
    <p:sldLayoutId id="2147484334" r:id="rId5"/>
    <p:sldLayoutId id="2147484335" r:id="rId6"/>
    <p:sldLayoutId id="2147484336" r:id="rId7"/>
  </p:sldLayoutIdLst>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3352" y="964692"/>
            <a:ext cx="5797296"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3352" y="2638045"/>
            <a:ext cx="5797296"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866072" y="6238816"/>
            <a:ext cx="2065310" cy="323968"/>
          </a:xfrm>
          <a:prstGeom prst="rect">
            <a:avLst/>
          </a:prstGeom>
        </p:spPr>
        <p:txBody>
          <a:bodyPr vert="horz" lIns="91440" tIns="45720" rIns="91440" bIns="45720" rtlCol="0" anchor="ctr"/>
          <a:lstStyle>
            <a:lvl1pPr algn="r">
              <a:defRPr sz="788">
                <a:solidFill>
                  <a:schemeClr val="tx1">
                    <a:alpha val="70000"/>
                  </a:schemeClr>
                </a:solidFill>
              </a:defRPr>
            </a:lvl1pPr>
          </a:lstStyle>
          <a:p>
            <a:fld id="{7E5BE0B5-26C4-5B41-AA60-2FEC769924A1}" type="datetimeFigureOut">
              <a:rPr lang="en-US" smtClean="0"/>
              <a:t>2/1/19</a:t>
            </a:fld>
            <a:endParaRPr lang="en-US"/>
          </a:p>
        </p:txBody>
      </p:sp>
      <p:sp>
        <p:nvSpPr>
          <p:cNvPr id="5" name="Footer Placeholder 4"/>
          <p:cNvSpPr>
            <a:spLocks noGrp="1"/>
          </p:cNvSpPr>
          <p:nvPr>
            <p:ph type="ftr" sz="quarter" idx="3"/>
          </p:nvPr>
        </p:nvSpPr>
        <p:spPr>
          <a:xfrm>
            <a:off x="1200150" y="6236208"/>
            <a:ext cx="4425892" cy="320040"/>
          </a:xfrm>
          <a:prstGeom prst="rect">
            <a:avLst/>
          </a:prstGeom>
        </p:spPr>
        <p:txBody>
          <a:bodyPr vert="horz" lIns="91440" tIns="45720" rIns="91440" bIns="45720" rtlCol="0" anchor="ctr"/>
          <a:lstStyle>
            <a:lvl1pPr algn="l">
              <a:defRPr sz="788">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8069192" y="6217920"/>
            <a:ext cx="274320" cy="365760"/>
          </a:xfrm>
          <a:prstGeom prst="ellipse">
            <a:avLst/>
          </a:prstGeom>
          <a:solidFill>
            <a:srgbClr val="1D1D1D">
              <a:alpha val="70000"/>
            </a:srgbClr>
          </a:solidFill>
        </p:spPr>
        <p:txBody>
          <a:bodyPr vert="horz" lIns="18288" tIns="45720" rIns="18288" bIns="45720" rtlCol="0" anchor="ctr">
            <a:noAutofit/>
          </a:bodyPr>
          <a:lstStyle>
            <a:lvl1pPr algn="ctr">
              <a:defRPr sz="825" spc="0" baseline="0">
                <a:solidFill>
                  <a:srgbClr val="FFFFFF"/>
                </a:solidFill>
              </a:defRPr>
            </a:lvl1pPr>
          </a:lstStyle>
          <a:p>
            <a:fld id="{E8DD1796-8B64-314A-9AD0-18FFEE39B19A}" type="slidenum">
              <a:rPr lang="en-US" smtClean="0"/>
              <a:t>‹#›</a:t>
            </a:fld>
            <a:endParaRPr lang="en-US"/>
          </a:p>
        </p:txBody>
      </p:sp>
    </p:spTree>
    <p:extLst>
      <p:ext uri="{BB962C8B-B14F-4D97-AF65-F5344CB8AC3E}">
        <p14:creationId xmlns:p14="http://schemas.microsoft.com/office/powerpoint/2010/main" val="2253593703"/>
      </p:ext>
    </p:extLst>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 id="2147484349" r:id="rId12"/>
  </p:sldLayoutIdLst>
  <p:txStyles>
    <p:titleStyle>
      <a:lvl1pPr algn="ctr" defTabSz="685800" rtl="0" eaLnBrk="1" latinLnBrk="0" hangingPunct="1">
        <a:lnSpc>
          <a:spcPct val="90000"/>
        </a:lnSpc>
        <a:spcBef>
          <a:spcPct val="0"/>
        </a:spcBef>
        <a:buNone/>
        <a:defRPr sz="2100" kern="1200" cap="all" spc="150" baseline="0">
          <a:solidFill>
            <a:schemeClr val="tx1">
              <a:lumMod val="85000"/>
              <a:lumOff val="15000"/>
            </a:schemeClr>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68500428-85C6-4760-82D3-42E9907471B4}" type="datetimeFigureOut">
              <a:rPr lang="en-US" smtClean="0"/>
              <a:pPr/>
              <a:t>2/1/19</a:t>
            </a:fld>
            <a:endParaRPr lang="en-US"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BCDBC479-D55F-4B05-8956-FE491B2FD537}" type="slidenum">
              <a:rPr lang="en-US" smtClean="0"/>
              <a:pPr/>
              <a:t>‹#›</a:t>
            </a:fld>
            <a:endParaRPr lang="en-US" dirty="0"/>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2293566587"/>
      </p:ext>
    </p:extLst>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jpeg"/><Relationship Id="rId7" Type="http://schemas.openxmlformats.org/officeDocument/2006/relationships/image" Target="../media/image8.emf"/><Relationship Id="rId8"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xml"/></Relationships>
</file>

<file path=ppt/slides/_rels/slide41.xml.rels><?xml version="1.0" encoding="UTF-8" standalone="yes"?>
<Relationships xmlns="http://schemas.openxmlformats.org/package/2006/relationships"><Relationship Id="rId3" Type="http://schemas.openxmlformats.org/officeDocument/2006/relationships/image" Target="../media/image38.tmp"/><Relationship Id="rId4" Type="http://schemas.openxmlformats.org/officeDocument/2006/relationships/image" Target="../media/image39.tiff"/><Relationship Id="rId1" Type="http://schemas.openxmlformats.org/officeDocument/2006/relationships/slideLayout" Target="../slideLayouts/slideLayout33.xml"/><Relationship Id="rId2" Type="http://schemas.openxmlformats.org/officeDocument/2006/relationships/notesSlide" Target="../notesSlides/notesSlide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xml"/></Relationships>
</file>

<file path=ppt/slides/_rels/slide49.xml.rels><?xml version="1.0" encoding="UTF-8" standalone="yes"?>
<Relationships xmlns="http://schemas.openxmlformats.org/package/2006/relationships"><Relationship Id="rId3" Type="http://schemas.openxmlformats.org/officeDocument/2006/relationships/image" Target="../media/image40.tiff"/><Relationship Id="rId4" Type="http://schemas.openxmlformats.org/officeDocument/2006/relationships/hyperlink" Target="https://purl.stanford.edu/kx058kk6484" TargetMode="External"/><Relationship Id="rId1" Type="http://schemas.openxmlformats.org/officeDocument/2006/relationships/slideLayout" Target="../slideLayouts/slideLayout33.xml"/><Relationship Id="rId2" Type="http://schemas.openxmlformats.org/officeDocument/2006/relationships/notesSlide" Target="../notesSlides/notesSlide16.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1.jpeg"/><Relationship Id="rId5"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4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42.jpeg"/><Relationship Id="rId3" Type="http://schemas.openxmlformats.org/officeDocument/2006/relationships/image" Target="../media/image4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4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5.jpeg"/><Relationship Id="rId6" Type="http://schemas.openxmlformats.org/officeDocument/2006/relationships/image" Target="../media/image11.jpeg"/><Relationship Id="rId7"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6.png"/><Relationship Id="rId3" Type="http://schemas.openxmlformats.org/officeDocument/2006/relationships/image" Target="../media/image4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8.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9.jpeg"/><Relationship Id="rId3" Type="http://schemas.openxmlformats.org/officeDocument/2006/relationships/image" Target="../media/image5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51.jpeg"/><Relationship Id="rId3" Type="http://schemas.openxmlformats.org/officeDocument/2006/relationships/image" Target="../media/image52.png"/></Relationships>
</file>

<file path=ppt/slides/_rels/slide73.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png"/><Relationship Id="rId1" Type="http://schemas.openxmlformats.org/officeDocument/2006/relationships/slideLayout" Target="../slideLayouts/slideLayout23.xml"/><Relationship Id="rId2" Type="http://schemas.openxmlformats.org/officeDocument/2006/relationships/image" Target="../media/image53.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9"/>
          </a:xfrm>
        </p:spPr>
        <p:txBody>
          <a:bodyPr/>
          <a:lstStyle/>
          <a:p>
            <a:pPr>
              <a:defRPr/>
            </a:pPr>
            <a:r>
              <a:rPr lang="en-US" dirty="0">
                <a:solidFill>
                  <a:schemeClr val="tx1"/>
                </a:solidFill>
                <a:latin typeface="Arial" panose="020B0604020202020204" pitchFamily="34" charset="0"/>
                <a:cs typeface="Arial" panose="020B0604020202020204" pitchFamily="34" charset="0"/>
              </a:rPr>
              <a:t>Interconnected Groundwater and Surface Water under SGMA</a:t>
            </a:r>
          </a:p>
        </p:txBody>
      </p:sp>
      <p:sp>
        <p:nvSpPr>
          <p:cNvPr id="4" name="Slide Number Placeholder 3"/>
          <p:cNvSpPr>
            <a:spLocks noGrp="1"/>
          </p:cNvSpPr>
          <p:nvPr>
            <p:ph type="sldNum" sz="quarter" idx="12"/>
          </p:nvPr>
        </p:nvSpPr>
        <p:spPr/>
        <p:txBody>
          <a:bodyPr/>
          <a:lstStyle/>
          <a:p>
            <a:pPr>
              <a:defRPr/>
            </a:pPr>
            <a:fld id="{C96E9990-DFB9-4E6D-91B8-3502F3456FAD}" type="slidenum">
              <a:rPr lang="en-US" smtClean="0"/>
              <a:pPr>
                <a:defRPr/>
              </a:pPr>
              <a:t>1</a:t>
            </a:fld>
            <a:endParaRPr lang="en-US"/>
          </a:p>
        </p:txBody>
      </p:sp>
      <p:pic>
        <p:nvPicPr>
          <p:cNvPr id="7270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389" y="3220720"/>
            <a:ext cx="8151221"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4"/>
          <p:cNvSpPr txBox="1">
            <a:spLocks noChangeArrowheads="1"/>
          </p:cNvSpPr>
          <p:nvPr/>
        </p:nvSpPr>
        <p:spPr bwMode="auto">
          <a:xfrm>
            <a:off x="0" y="6466840"/>
            <a:ext cx="4076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80000"/>
              <a:buFont typeface="Wingdings" pitchFamily="2" charset="2"/>
              <a:buChar char="Ø"/>
              <a:defRPr sz="3200">
                <a:solidFill>
                  <a:schemeClr val="tx1"/>
                </a:solidFill>
                <a:latin typeface="Palatino Linotype" pitchFamily="18" charset="0"/>
              </a:defRPr>
            </a:lvl1pPr>
            <a:lvl2pPr marL="742950" indent="-285750" eaLnBrk="0" hangingPunct="0">
              <a:spcBef>
                <a:spcPct val="20000"/>
              </a:spcBef>
              <a:buClr>
                <a:schemeClr val="tx2"/>
              </a:buClr>
              <a:buSzPct val="50000"/>
              <a:buFont typeface="Wingdings" pitchFamily="2" charset="2"/>
              <a:buChar char="l"/>
              <a:defRPr sz="2800">
                <a:solidFill>
                  <a:schemeClr val="tx1"/>
                </a:solidFill>
                <a:latin typeface="Palatino Linotype" pitchFamily="18" charset="0"/>
              </a:defRPr>
            </a:lvl2pPr>
            <a:lvl3pPr marL="1143000" indent="-228600" eaLnBrk="0" hangingPunct="0">
              <a:spcBef>
                <a:spcPct val="20000"/>
              </a:spcBef>
              <a:buClr>
                <a:schemeClr val="accent2"/>
              </a:buClr>
              <a:buChar char="•"/>
              <a:defRPr sz="2400">
                <a:solidFill>
                  <a:schemeClr val="tx1"/>
                </a:solidFill>
                <a:latin typeface="Palatino Linotype" pitchFamily="18" charset="0"/>
              </a:defRPr>
            </a:lvl3pPr>
            <a:lvl4pPr marL="1600200" indent="-228600" eaLnBrk="0" hangingPunct="0">
              <a:spcBef>
                <a:spcPct val="20000"/>
              </a:spcBef>
              <a:buClr>
                <a:schemeClr val="folHlink"/>
              </a:buClr>
              <a:buSzPct val="50000"/>
              <a:buFont typeface="Wingdings" pitchFamily="2" charset="2"/>
              <a:buChar char="l"/>
              <a:defRPr sz="2000">
                <a:solidFill>
                  <a:schemeClr val="tx1"/>
                </a:solidFill>
                <a:latin typeface="Palatino Linotype" pitchFamily="18" charset="0"/>
              </a:defRPr>
            </a:lvl4pPr>
            <a:lvl5pPr marL="2057400" indent="-228600" eaLnBrk="0" hangingPunct="0">
              <a:spcBef>
                <a:spcPct val="20000"/>
              </a:spcBef>
              <a:buClr>
                <a:schemeClr val="hlink"/>
              </a:buClr>
              <a:buChar char="•"/>
              <a:defRPr sz="2000">
                <a:solidFill>
                  <a:schemeClr val="tx1"/>
                </a:solidFill>
                <a:latin typeface="Palatino Linotype"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itchFamily="18" charset="0"/>
              </a:defRPr>
            </a:lvl9pPr>
          </a:lstStyle>
          <a:p>
            <a:pPr>
              <a:spcBef>
                <a:spcPct val="0"/>
              </a:spcBef>
              <a:buClrTx/>
              <a:buSzTx/>
              <a:buFontTx/>
              <a:buNone/>
            </a:pPr>
            <a:r>
              <a:rPr lang="en-US" altLang="en-US" sz="1800" dirty="0">
                <a:latin typeface="Arial" charset="0"/>
              </a:rPr>
              <a:t>        Source: USGS</a:t>
            </a:r>
          </a:p>
        </p:txBody>
      </p:sp>
      <p:pic>
        <p:nvPicPr>
          <p:cNvPr id="11" name="Picture 12" descr="http://www.up3project.org/images/waterboards_logo_high_r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7466" y="2032000"/>
            <a:ext cx="1582693"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a:extLst>
              <a:ext uri="{FF2B5EF4-FFF2-40B4-BE49-F238E27FC236}">
                <a16:creationId xmlns:a16="http://schemas.microsoft.com/office/drawing/2014/main" xmlns="" id="{7FDCB11E-1A11-4222-8F22-5A3CB321B6D2}"/>
              </a:ext>
            </a:extLst>
          </p:cNvPr>
          <p:cNvSpPr>
            <a:spLocks noGrp="1"/>
          </p:cNvSpPr>
          <p:nvPr>
            <p:ph idx="1"/>
          </p:nvPr>
        </p:nvSpPr>
        <p:spPr>
          <a:xfrm>
            <a:off x="0" y="1559879"/>
            <a:ext cx="9144000" cy="457200"/>
          </a:xfrm>
        </p:spPr>
        <p:txBody>
          <a:bodyPr/>
          <a:lstStyle/>
          <a:p>
            <a:pPr marL="0" indent="0">
              <a:buNone/>
            </a:pPr>
            <a:r>
              <a:rPr lang="en-US" sz="2400" dirty="0">
                <a:latin typeface="Arial" panose="020B0604020202020204" pitchFamily="34" charset="0"/>
                <a:cs typeface="Arial" panose="020B0604020202020204" pitchFamily="34" charset="0"/>
              </a:rPr>
              <a:t>Kevin O’Brien   Rick Frank   Andy Sawyer   Letty Belin   Paul Kibel</a:t>
            </a:r>
          </a:p>
        </p:txBody>
      </p:sp>
      <p:pic>
        <p:nvPicPr>
          <p:cNvPr id="2050" name="Picture 2" descr="Image result for downey brand">
            <a:extLst>
              <a:ext uri="{FF2B5EF4-FFF2-40B4-BE49-F238E27FC236}">
                <a16:creationId xmlns:a16="http://schemas.microsoft.com/office/drawing/2014/main" xmlns="" id="{DDE27B55-037B-4D7C-AE81-D576FD17C6D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017079"/>
            <a:ext cx="2017062" cy="1097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uc davis school of law">
            <a:extLst>
              <a:ext uri="{FF2B5EF4-FFF2-40B4-BE49-F238E27FC236}">
                <a16:creationId xmlns:a16="http://schemas.microsoft.com/office/drawing/2014/main" xmlns="" id="{EE241204-D4D4-4E60-8AE1-36CB52C5970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88017" y="2020312"/>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42DDC75F-2751-4EB9-8E7A-5198675764EF}"/>
              </a:ext>
            </a:extLst>
          </p:cNvPr>
          <p:cNvPicPr>
            <a:picLocks noChangeAspect="1"/>
          </p:cNvPicPr>
          <p:nvPr/>
        </p:nvPicPr>
        <p:blipFill>
          <a:blip r:embed="rId7"/>
          <a:stretch>
            <a:fillRect/>
          </a:stretch>
        </p:blipFill>
        <p:spPr>
          <a:xfrm>
            <a:off x="5711273" y="2245679"/>
            <a:ext cx="1974772" cy="640080"/>
          </a:xfrm>
          <a:prstGeom prst="rect">
            <a:avLst/>
          </a:prstGeom>
        </p:spPr>
      </p:pic>
      <p:pic>
        <p:nvPicPr>
          <p:cNvPr id="2058" name="Picture 10" descr="Image result for golden gate university school of law">
            <a:extLst>
              <a:ext uri="{FF2B5EF4-FFF2-40B4-BE49-F238E27FC236}">
                <a16:creationId xmlns:a16="http://schemas.microsoft.com/office/drawing/2014/main" xmlns="" id="{21C039A6-5040-44C9-80DE-D8286699FA5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91777" y="1971359"/>
            <a:ext cx="1188720" cy="11887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HISTORY CONT.</a:t>
            </a:r>
          </a:p>
        </p:txBody>
      </p:sp>
      <p:sp>
        <p:nvSpPr>
          <p:cNvPr id="8195" name="Content Placeholder 2"/>
          <p:cNvSpPr>
            <a:spLocks noGrp="1"/>
          </p:cNvSpPr>
          <p:nvPr>
            <p:ph idx="1"/>
          </p:nvPr>
        </p:nvSpPr>
        <p:spPr>
          <a:xfrm>
            <a:off x="304560" y="1559406"/>
            <a:ext cx="4279016" cy="4262659"/>
          </a:xfrm>
        </p:spPr>
        <p:txBody>
          <a:bodyPr>
            <a:normAutofit fontScale="92500" lnSpcReduction="20000"/>
          </a:bodyPr>
          <a:lstStyle/>
          <a:p>
            <a:r>
              <a:rPr lang="en-US" altLang="en-US" b="1" dirty="0"/>
              <a:t>1886</a:t>
            </a:r>
            <a:r>
              <a:rPr lang="en-US" altLang="en-US" dirty="0"/>
              <a:t> – </a:t>
            </a:r>
            <a:r>
              <a:rPr lang="en-US" altLang="en-US" b="1" i="1" dirty="0"/>
              <a:t>Lux v. Haggin</a:t>
            </a:r>
            <a:r>
              <a:rPr lang="en-US" altLang="en-US" i="1" dirty="0"/>
              <a:t>.  </a:t>
            </a:r>
            <a:r>
              <a:rPr lang="en-US" altLang="en-US" dirty="0"/>
              <a:t>Court affirmed riparian rights on private lands.  Riparian rights subject only to prior appropriations on public domain.</a:t>
            </a:r>
            <a:endParaRPr lang="en-US" altLang="en-US" i="1" dirty="0"/>
          </a:p>
          <a:p>
            <a:r>
              <a:rPr lang="en-US" altLang="en-US" b="1" dirty="0"/>
              <a:t>1914</a:t>
            </a:r>
            <a:r>
              <a:rPr lang="en-US" altLang="en-US" dirty="0"/>
              <a:t> – California Water Commission Act.  Set up </a:t>
            </a:r>
            <a:r>
              <a:rPr lang="en-US" altLang="en-US" i="1" dirty="0"/>
              <a:t>prospective </a:t>
            </a:r>
            <a:r>
              <a:rPr lang="en-US" altLang="en-US" dirty="0"/>
              <a:t>permit system for appropriative rights in surface water.</a:t>
            </a:r>
          </a:p>
        </p:txBody>
      </p:sp>
      <p:pic>
        <p:nvPicPr>
          <p:cNvPr id="4" name="Picture 3">
            <a:extLst>
              <a:ext uri="{FF2B5EF4-FFF2-40B4-BE49-F238E27FC236}">
                <a16:creationId xmlns:a16="http://schemas.microsoft.com/office/drawing/2014/main" xmlns="" id="{5FC84E99-4DAB-8149-AF2B-ED7CCFE244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8258" y="1559406"/>
            <a:ext cx="3507560" cy="4262659"/>
          </a:xfrm>
          <a:prstGeom prst="rect">
            <a:avLst/>
          </a:prstGeom>
          <a:ln>
            <a:solidFill>
              <a:schemeClr val="tx1"/>
            </a:solidFill>
          </a:ln>
        </p:spPr>
      </p:pic>
      <p:sp>
        <p:nvSpPr>
          <p:cNvPr id="5" name="TextBox 4">
            <a:extLst>
              <a:ext uri="{FF2B5EF4-FFF2-40B4-BE49-F238E27FC236}">
                <a16:creationId xmlns:a16="http://schemas.microsoft.com/office/drawing/2014/main" xmlns="" id="{FD3D842C-B761-C24E-A88D-87A96E172F7D}"/>
              </a:ext>
            </a:extLst>
          </p:cNvPr>
          <p:cNvSpPr txBox="1"/>
          <p:nvPr/>
        </p:nvSpPr>
        <p:spPr>
          <a:xfrm>
            <a:off x="4988259" y="5880146"/>
            <a:ext cx="35075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solidFill>
                <a:effectLst/>
                <a:uLnTx/>
                <a:uFillTx/>
                <a:latin typeface="Book Antiqua"/>
                <a:ea typeface="+mn-ea"/>
                <a:cs typeface="+mn-cs"/>
              </a:rPr>
              <a:t>Map of Kern County Irrigation Canals, at the time they were debated in </a:t>
            </a:r>
            <a:r>
              <a:rPr kumimoji="0" lang="en-US" sz="1000" b="0" i="0" u="none" strike="noStrike" kern="1200" cap="none" spc="0" normalizeH="0" baseline="0" noProof="0" dirty="0">
                <a:ln>
                  <a:noFill/>
                </a:ln>
                <a:solidFill>
                  <a:prstClr val="white"/>
                </a:solidFill>
                <a:effectLst/>
                <a:uLnTx/>
                <a:uFillTx/>
                <a:latin typeface="Book Antiqua"/>
                <a:ea typeface="+mn-ea"/>
                <a:cs typeface="+mn-cs"/>
              </a:rPr>
              <a:t>Lux v. Haggin. Photo: BLR Antique Maps, Inc.</a:t>
            </a:r>
            <a:endParaRPr kumimoji="0" lang="en-US" sz="1000" b="0" i="1" u="none" strike="noStrike" kern="1200" cap="none" spc="0" normalizeH="0" baseline="0" noProof="0" dirty="0">
              <a:ln>
                <a:noFill/>
              </a:ln>
              <a:solidFill>
                <a:prstClr val="white"/>
              </a:solidFill>
              <a:effectLst/>
              <a:uLnTx/>
              <a:uFillTx/>
              <a:latin typeface="Book Antiqua"/>
              <a:ea typeface="+mn-ea"/>
              <a:cs typeface="+mn-cs"/>
            </a:endParaRPr>
          </a:p>
        </p:txBody>
      </p:sp>
    </p:spTree>
    <p:extLst>
      <p:ext uri="{BB962C8B-B14F-4D97-AF65-F5344CB8AC3E}">
        <p14:creationId xmlns:p14="http://schemas.microsoft.com/office/powerpoint/2010/main" val="495013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HISTORY CONT.</a:t>
            </a:r>
          </a:p>
        </p:txBody>
      </p:sp>
      <p:sp>
        <p:nvSpPr>
          <p:cNvPr id="13315" name="Content Placeholder 2"/>
          <p:cNvSpPr>
            <a:spLocks noGrp="1"/>
          </p:cNvSpPr>
          <p:nvPr>
            <p:ph idx="1"/>
          </p:nvPr>
        </p:nvSpPr>
        <p:spPr>
          <a:xfrm>
            <a:off x="81022" y="1547833"/>
            <a:ext cx="8553691" cy="3105190"/>
          </a:xfrm>
        </p:spPr>
        <p:txBody>
          <a:bodyPr>
            <a:normAutofit/>
          </a:bodyPr>
          <a:lstStyle/>
          <a:p>
            <a:r>
              <a:rPr lang="en-US" altLang="en-US" b="1" dirty="0"/>
              <a:t>1928</a:t>
            </a:r>
            <a:r>
              <a:rPr lang="en-US" altLang="en-US" dirty="0"/>
              <a:t> – Voters of California approve amendment to California constitution to </a:t>
            </a:r>
            <a:r>
              <a:rPr lang="en-US" altLang="en-US" dirty="0">
                <a:solidFill>
                  <a:srgbClr val="FF0000"/>
                </a:solidFill>
              </a:rPr>
              <a:t>prohibit</a:t>
            </a:r>
            <a:r>
              <a:rPr lang="en-US" altLang="en-US" dirty="0"/>
              <a:t> </a:t>
            </a:r>
            <a:r>
              <a:rPr lang="en-US" altLang="en-US" dirty="0">
                <a:solidFill>
                  <a:srgbClr val="FF0000"/>
                </a:solidFill>
              </a:rPr>
              <a:t>waste</a:t>
            </a:r>
            <a:r>
              <a:rPr lang="en-US" altLang="en-US" dirty="0"/>
              <a:t> and </a:t>
            </a:r>
            <a:r>
              <a:rPr lang="en-US" altLang="en-US" dirty="0">
                <a:solidFill>
                  <a:srgbClr val="FF0000"/>
                </a:solidFill>
              </a:rPr>
              <a:t>unreasonable use </a:t>
            </a:r>
            <a:r>
              <a:rPr lang="en-US" altLang="en-US" dirty="0"/>
              <a:t>of water.  All water use must be reasonable and beneficial.</a:t>
            </a:r>
          </a:p>
          <a:p>
            <a:pPr lvl="1"/>
            <a:r>
              <a:rPr lang="en-US" altLang="en-US" dirty="0"/>
              <a:t>Amendment refers to conditions prevailing in the state, e.g., arid climate.</a:t>
            </a:r>
          </a:p>
        </p:txBody>
      </p:sp>
      <p:pic>
        <p:nvPicPr>
          <p:cNvPr id="4" name="Picture 3">
            <a:extLst>
              <a:ext uri="{FF2B5EF4-FFF2-40B4-BE49-F238E27FC236}">
                <a16:creationId xmlns:a16="http://schemas.microsoft.com/office/drawing/2014/main" xmlns="" id="{9BAB4996-7464-E045-B3C2-F4D73BDA9E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6495" y="4179783"/>
            <a:ext cx="4919240" cy="1764679"/>
          </a:xfrm>
          <a:prstGeom prst="rect">
            <a:avLst/>
          </a:prstGeom>
          <a:ln>
            <a:solidFill>
              <a:schemeClr val="tx1"/>
            </a:solidFill>
          </a:ln>
        </p:spPr>
      </p:pic>
      <p:sp>
        <p:nvSpPr>
          <p:cNvPr id="5" name="TextBox 4">
            <a:extLst>
              <a:ext uri="{FF2B5EF4-FFF2-40B4-BE49-F238E27FC236}">
                <a16:creationId xmlns:a16="http://schemas.microsoft.com/office/drawing/2014/main" xmlns="" id="{167D38CA-C553-9542-81EE-75CA370AC3E3}"/>
              </a:ext>
            </a:extLst>
          </p:cNvPr>
          <p:cNvSpPr txBox="1"/>
          <p:nvPr/>
        </p:nvSpPr>
        <p:spPr>
          <a:xfrm>
            <a:off x="75235" y="4179783"/>
            <a:ext cx="3640238" cy="1846659"/>
          </a:xfrm>
          <a:prstGeom prst="rect">
            <a:avLst/>
          </a:prstGeom>
          <a:noFill/>
        </p:spPr>
        <p:txBody>
          <a:bodyPr wrap="square" rtlCol="0">
            <a:spAutoFit/>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FF0000"/>
                </a:solidFill>
                <a:effectLst/>
                <a:uLnTx/>
                <a:uFillTx/>
                <a:latin typeface="Book Antiqua"/>
                <a:ea typeface="+mn-ea"/>
                <a:cs typeface="+mn-cs"/>
              </a:rPr>
              <a:t>Applies to all types of water rights.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white"/>
                </a:solidFill>
                <a:effectLst/>
                <a:uLnTx/>
                <a:uFillTx/>
                <a:latin typeface="Book Antiqua"/>
                <a:ea typeface="+mn-ea"/>
                <a:cs typeface="+mn-cs"/>
              </a:rPr>
              <a:t>Now codified as Article X, section 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ook Antiqua"/>
              <a:ea typeface="+mn-ea"/>
              <a:cs typeface="+mn-cs"/>
            </a:endParaRPr>
          </a:p>
        </p:txBody>
      </p:sp>
    </p:spTree>
    <p:extLst>
      <p:ext uri="{BB962C8B-B14F-4D97-AF65-F5344CB8AC3E}">
        <p14:creationId xmlns:p14="http://schemas.microsoft.com/office/powerpoint/2010/main" val="3767055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RIPARIAN RIGHTS</a:t>
            </a:r>
          </a:p>
        </p:txBody>
      </p:sp>
      <p:sp>
        <p:nvSpPr>
          <p:cNvPr id="14339" name="Content Placeholder 2"/>
          <p:cNvSpPr>
            <a:spLocks noGrp="1"/>
          </p:cNvSpPr>
          <p:nvPr>
            <p:ph idx="1"/>
          </p:nvPr>
        </p:nvSpPr>
        <p:spPr/>
        <p:txBody>
          <a:bodyPr>
            <a:normAutofit lnSpcReduction="10000"/>
          </a:bodyPr>
          <a:lstStyle/>
          <a:p>
            <a:r>
              <a:rPr lang="en-US" altLang="en-US" dirty="0"/>
              <a:t>Riparian rights are based on contiguity to watercourse. (“</a:t>
            </a:r>
            <a:r>
              <a:rPr lang="en-US" altLang="en-US" i="1" dirty="0" err="1"/>
              <a:t>Ripa</a:t>
            </a:r>
            <a:r>
              <a:rPr lang="en-US" altLang="en-US" dirty="0"/>
              <a:t>” is Latin for “bank”).</a:t>
            </a:r>
          </a:p>
          <a:p>
            <a:r>
              <a:rPr lang="en-US" altLang="en-US" dirty="0"/>
              <a:t>1. Riparian rights are for use on riparian property adjoining a watercourse. They attach only to the smallest parcel in the chain of title that has always been adjoining. If a large parcel is divided, any portion no longer adjacent to the stream loses riparian rights, unless deed says otherwise.</a:t>
            </a:r>
          </a:p>
        </p:txBody>
      </p:sp>
      <p:sp>
        <p:nvSpPr>
          <p:cNvPr id="4" name="Slide Number Placeholder 3"/>
          <p:cNvSpPr>
            <a:spLocks noGrp="1"/>
          </p:cNvSpPr>
          <p:nvPr>
            <p:ph type="sldNum" sz="quarter" idx="4294967295"/>
          </p:nvPr>
        </p:nvSpPr>
        <p:spPr>
          <a:xfrm>
            <a:off x="7086600" y="6356350"/>
            <a:ext cx="2057400" cy="365125"/>
          </a:xfrm>
          <a:prstGeom prst="rect">
            <a:avLst/>
          </a:prstGeom>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D1C0E92-2096-4CFF-87B5-91B22FBCB9FB}" type="slidenum">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0432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RIPARIAN RIGHTS</a:t>
            </a:r>
          </a:p>
        </p:txBody>
      </p:sp>
      <p:sp>
        <p:nvSpPr>
          <p:cNvPr id="15363" name="Content Placeholder 2"/>
          <p:cNvSpPr>
            <a:spLocks noGrp="1"/>
          </p:cNvSpPr>
          <p:nvPr>
            <p:ph idx="1"/>
          </p:nvPr>
        </p:nvSpPr>
        <p:spPr/>
        <p:txBody>
          <a:bodyPr>
            <a:normAutofit lnSpcReduction="10000"/>
          </a:bodyPr>
          <a:lstStyle/>
          <a:p>
            <a:pPr marL="385763" indent="-385763">
              <a:buFont typeface="Wingdings" panose="05000000000000000000" pitchFamily="2" charset="2"/>
              <a:buAutoNum type="arabicPeriod" startAt="2"/>
            </a:pPr>
            <a:r>
              <a:rPr lang="en-US" altLang="en-US" dirty="0"/>
              <a:t>The riparian land must be in the watershed of the stream.</a:t>
            </a:r>
          </a:p>
          <a:p>
            <a:pPr marL="385763" indent="-385763">
              <a:buFont typeface="Wingdings" panose="05000000000000000000" pitchFamily="2" charset="2"/>
              <a:buAutoNum type="arabicPeriod" startAt="2"/>
            </a:pPr>
            <a:r>
              <a:rPr lang="en-US" altLang="en-US" dirty="0"/>
              <a:t>Riparian rights apply only to water available under natural conditions. No “foreign” water; no seasonal storage.</a:t>
            </a:r>
          </a:p>
          <a:p>
            <a:pPr marL="385763" indent="-385763">
              <a:buFont typeface="Wingdings" panose="05000000000000000000" pitchFamily="2" charset="2"/>
              <a:buAutoNum type="arabicPeriod" startAt="2"/>
            </a:pPr>
            <a:r>
              <a:rPr lang="en-US" altLang="en-US" b="1" dirty="0"/>
              <a:t>Riparian rights are “correlative,” i.e., owners have equal rights among themselves and share the water in case of shortage. (Not based on time of first use.)</a:t>
            </a:r>
          </a:p>
        </p:txBody>
      </p:sp>
      <p:sp>
        <p:nvSpPr>
          <p:cNvPr id="4" name="Slide Number Placeholder 3"/>
          <p:cNvSpPr>
            <a:spLocks noGrp="1"/>
          </p:cNvSpPr>
          <p:nvPr>
            <p:ph type="sldNum" sz="quarter" idx="4294967295"/>
          </p:nvPr>
        </p:nvSpPr>
        <p:spPr>
          <a:xfrm>
            <a:off x="7086600" y="6356350"/>
            <a:ext cx="2057400" cy="365125"/>
          </a:xfrm>
          <a:prstGeom prst="rect">
            <a:avLst/>
          </a:prstGeom>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27DF430-DCB6-468F-9758-E9B55930876C}" type="slidenum">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959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RIPARIAN RIGHTS</a:t>
            </a:r>
          </a:p>
        </p:txBody>
      </p:sp>
      <p:sp>
        <p:nvSpPr>
          <p:cNvPr id="15363" name="Content Placeholder 2"/>
          <p:cNvSpPr>
            <a:spLocks noGrp="1"/>
          </p:cNvSpPr>
          <p:nvPr>
            <p:ph idx="1"/>
          </p:nvPr>
        </p:nvSpPr>
        <p:spPr/>
        <p:txBody>
          <a:bodyPr>
            <a:normAutofit lnSpcReduction="10000"/>
          </a:bodyPr>
          <a:lstStyle/>
          <a:p>
            <a:pPr marL="385763" indent="-385763">
              <a:buFont typeface="Wingdings" panose="05000000000000000000" pitchFamily="2" charset="2"/>
              <a:buAutoNum type="arabicPeriod" startAt="5"/>
            </a:pPr>
            <a:r>
              <a:rPr lang="en-US" altLang="en-US" dirty="0"/>
              <a:t>No permit from SWRCB is required.</a:t>
            </a:r>
          </a:p>
          <a:p>
            <a:pPr marL="385763" indent="-385763">
              <a:buFont typeface="Wingdings" panose="05000000000000000000" pitchFamily="2" charset="2"/>
              <a:buAutoNum type="arabicPeriod" startAt="5"/>
            </a:pPr>
            <a:r>
              <a:rPr lang="en-US" altLang="en-US" dirty="0"/>
              <a:t>Riparian rights generally have priority over appropriative rights (but not always).</a:t>
            </a:r>
          </a:p>
          <a:p>
            <a:pPr marL="385763" indent="-385763">
              <a:buFont typeface="Wingdings" panose="05000000000000000000" pitchFamily="2" charset="2"/>
              <a:buAutoNum type="arabicPeriod" startAt="5"/>
            </a:pPr>
            <a:r>
              <a:rPr lang="en-US" altLang="en-US" dirty="0"/>
              <a:t>Riparian use can start at any time, and still be correlative with other riparians.</a:t>
            </a:r>
          </a:p>
          <a:p>
            <a:pPr marL="385763" indent="-385763">
              <a:buFont typeface="Wingdings" panose="05000000000000000000" pitchFamily="2" charset="2"/>
              <a:buAutoNum type="arabicPeriod" startAt="5"/>
            </a:pPr>
            <a:r>
              <a:rPr lang="en-US" altLang="en-US" dirty="0"/>
              <a:t>Riparian rights are not lost by non-use, but unexercised riparian rights can be given lower priority by SWRCB in stream adjudications.</a:t>
            </a:r>
          </a:p>
        </p:txBody>
      </p:sp>
      <p:sp>
        <p:nvSpPr>
          <p:cNvPr id="4" name="Slide Number Placeholder 3"/>
          <p:cNvSpPr>
            <a:spLocks noGrp="1"/>
          </p:cNvSpPr>
          <p:nvPr>
            <p:ph type="sldNum" sz="quarter" idx="4294967295"/>
          </p:nvPr>
        </p:nvSpPr>
        <p:spPr>
          <a:xfrm>
            <a:off x="7086600" y="6356350"/>
            <a:ext cx="2057400" cy="365125"/>
          </a:xfrm>
          <a:prstGeom prst="rect">
            <a:avLst/>
          </a:prstGeom>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27DF430-DCB6-468F-9758-E9B55930876C}" type="slidenum">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2551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pPr eaLnBrk="1" hangingPunct="1">
              <a:defRPr/>
            </a:pPr>
            <a:r>
              <a:rPr lang="en-US" dirty="0"/>
              <a:t>APPROPRIATIVE RIGHTS</a:t>
            </a:r>
          </a:p>
        </p:txBody>
      </p:sp>
      <p:sp>
        <p:nvSpPr>
          <p:cNvPr id="17411" name="Rectangle 3"/>
          <p:cNvSpPr>
            <a:spLocks noGrp="1" noChangeArrowheads="1"/>
          </p:cNvSpPr>
          <p:nvPr>
            <p:ph idx="1"/>
          </p:nvPr>
        </p:nvSpPr>
        <p:spPr>
          <a:xfrm>
            <a:off x="300942" y="1825625"/>
            <a:ext cx="8603028" cy="4028420"/>
          </a:xfrm>
        </p:spPr>
        <p:txBody>
          <a:bodyPr>
            <a:normAutofit fontScale="92500"/>
          </a:bodyPr>
          <a:lstStyle/>
          <a:p>
            <a:pPr marL="0" indent="0">
              <a:buNone/>
            </a:pPr>
            <a:r>
              <a:rPr lang="en-US" sz="2700" b="1" dirty="0"/>
              <a:t>THE THREE BASIC ELEMENTS OF APPROPRIATION:</a:t>
            </a:r>
            <a:endParaRPr lang="en-US" altLang="en-US" sz="2700" b="1" dirty="0"/>
          </a:p>
          <a:p>
            <a:pPr marL="457200" indent="-457200">
              <a:buFont typeface="Wingdings" panose="05000000000000000000" pitchFamily="2" charset="2"/>
              <a:buAutoNum type="arabicPeriod"/>
            </a:pPr>
            <a:r>
              <a:rPr lang="en-US" altLang="en-US" dirty="0"/>
              <a:t>Intent</a:t>
            </a:r>
          </a:p>
          <a:p>
            <a:pPr marL="457200" indent="-457200">
              <a:buFont typeface="Wingdings" panose="05000000000000000000" pitchFamily="2" charset="2"/>
              <a:buAutoNum type="arabicPeriod"/>
            </a:pPr>
            <a:r>
              <a:rPr lang="en-US" altLang="en-US" dirty="0"/>
              <a:t>Diversion</a:t>
            </a:r>
          </a:p>
          <a:p>
            <a:pPr marL="457200" indent="-457200">
              <a:buFont typeface="Wingdings" panose="05000000000000000000" pitchFamily="2" charset="2"/>
              <a:buAutoNum type="arabicPeriod"/>
            </a:pPr>
            <a:r>
              <a:rPr lang="en-US" altLang="en-US" dirty="0"/>
              <a:t>Beneficial Use   (This is the key element.)</a:t>
            </a:r>
          </a:p>
          <a:p>
            <a:pPr lvl="1"/>
            <a:r>
              <a:rPr lang="en-US" altLang="en-US" dirty="0"/>
              <a:t>Beneficial use is the source and measure of the right.</a:t>
            </a:r>
          </a:p>
          <a:p>
            <a:pPr marL="457200" indent="-457200">
              <a:buNone/>
            </a:pPr>
            <a:endParaRPr lang="en-US" altLang="en-US" dirty="0"/>
          </a:p>
          <a:p>
            <a:pPr marL="457200" indent="-457200">
              <a:buNone/>
            </a:pPr>
            <a:r>
              <a:rPr lang="en-US" altLang="en-US" dirty="0">
                <a:solidFill>
                  <a:srgbClr val="FF0000"/>
                </a:solidFill>
              </a:rPr>
              <a:t>PRIORITY</a:t>
            </a:r>
            <a:r>
              <a:rPr lang="en-US" altLang="en-US" dirty="0"/>
              <a:t>:  First in time, first in right!</a:t>
            </a:r>
          </a:p>
        </p:txBody>
      </p:sp>
    </p:spTree>
    <p:extLst>
      <p:ext uri="{BB962C8B-B14F-4D97-AF65-F5344CB8AC3E}">
        <p14:creationId xmlns:p14="http://schemas.microsoft.com/office/powerpoint/2010/main" val="2914148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defRPr/>
            </a:pPr>
            <a:r>
              <a:rPr lang="en-US"/>
              <a:t>BENEFICIAL USES</a:t>
            </a:r>
          </a:p>
        </p:txBody>
      </p:sp>
      <p:sp>
        <p:nvSpPr>
          <p:cNvPr id="401411" name="Rectangle 3"/>
          <p:cNvSpPr>
            <a:spLocks noGrp="1" noChangeArrowheads="1"/>
          </p:cNvSpPr>
          <p:nvPr>
            <p:ph idx="1"/>
          </p:nvPr>
        </p:nvSpPr>
        <p:spPr>
          <a:xfrm>
            <a:off x="639801" y="1825624"/>
            <a:ext cx="7886700" cy="4285243"/>
          </a:xfrm>
        </p:spPr>
        <p:txBody>
          <a:bodyPr>
            <a:normAutofit fontScale="92500" lnSpcReduction="20000"/>
          </a:bodyPr>
          <a:lstStyle/>
          <a:p>
            <a:pPr eaLnBrk="1" hangingPunct="1">
              <a:lnSpc>
                <a:spcPct val="90000"/>
              </a:lnSpc>
            </a:pPr>
            <a:r>
              <a:rPr lang="en-US" altLang="en-US" dirty="0"/>
              <a:t>Irrigation</a:t>
            </a:r>
          </a:p>
          <a:p>
            <a:pPr eaLnBrk="1" hangingPunct="1">
              <a:lnSpc>
                <a:spcPct val="90000"/>
              </a:lnSpc>
            </a:pPr>
            <a:r>
              <a:rPr lang="en-US" altLang="en-US" dirty="0"/>
              <a:t>Domestic</a:t>
            </a:r>
          </a:p>
          <a:p>
            <a:pPr eaLnBrk="1" hangingPunct="1">
              <a:lnSpc>
                <a:spcPct val="90000"/>
              </a:lnSpc>
            </a:pPr>
            <a:r>
              <a:rPr lang="en-US" altLang="en-US" dirty="0"/>
              <a:t>Municipal and Industrial (M&amp;I)</a:t>
            </a:r>
          </a:p>
          <a:p>
            <a:pPr eaLnBrk="1" hangingPunct="1">
              <a:lnSpc>
                <a:spcPct val="90000"/>
              </a:lnSpc>
            </a:pPr>
            <a:r>
              <a:rPr lang="en-US" altLang="en-US" dirty="0"/>
              <a:t>Power</a:t>
            </a:r>
          </a:p>
          <a:p>
            <a:pPr eaLnBrk="1" hangingPunct="1">
              <a:lnSpc>
                <a:spcPct val="90000"/>
              </a:lnSpc>
            </a:pPr>
            <a:r>
              <a:rPr lang="en-US" altLang="en-US" dirty="0"/>
              <a:t>Aquaculture</a:t>
            </a:r>
          </a:p>
          <a:p>
            <a:pPr eaLnBrk="1" hangingPunct="1">
              <a:lnSpc>
                <a:spcPct val="90000"/>
              </a:lnSpc>
            </a:pPr>
            <a:r>
              <a:rPr lang="en-US" altLang="en-US" dirty="0"/>
              <a:t>Fish and Wildlife Habitat</a:t>
            </a:r>
          </a:p>
          <a:p>
            <a:pPr eaLnBrk="1" hangingPunct="1">
              <a:lnSpc>
                <a:spcPct val="90000"/>
              </a:lnSpc>
            </a:pPr>
            <a:r>
              <a:rPr lang="en-US" altLang="en-US" dirty="0"/>
              <a:t>Recreation</a:t>
            </a:r>
          </a:p>
          <a:p>
            <a:pPr eaLnBrk="1" hangingPunct="1">
              <a:lnSpc>
                <a:spcPct val="90000"/>
              </a:lnSpc>
            </a:pPr>
            <a:r>
              <a:rPr lang="en-US" altLang="en-US" dirty="0"/>
              <a:t>Fire protection, frost protection, mining, stock watering</a:t>
            </a:r>
          </a:p>
          <a:p>
            <a:pPr eaLnBrk="1" hangingPunct="1">
              <a:lnSpc>
                <a:spcPct val="90000"/>
              </a:lnSpc>
            </a:pPr>
            <a:endParaRPr lang="en-US" altLang="en-US" dirty="0"/>
          </a:p>
        </p:txBody>
      </p:sp>
      <p:pic>
        <p:nvPicPr>
          <p:cNvPr id="3" name="Picture 2">
            <a:extLst>
              <a:ext uri="{FF2B5EF4-FFF2-40B4-BE49-F238E27FC236}">
                <a16:creationId xmlns:a16="http://schemas.microsoft.com/office/drawing/2014/main" xmlns="" id="{5097EAB6-9814-7249-A0B4-392C16525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8621" y="1825625"/>
            <a:ext cx="2775995" cy="2775995"/>
          </a:xfrm>
          <a:prstGeom prst="rect">
            <a:avLst/>
          </a:prstGeom>
          <a:ln>
            <a:solidFill>
              <a:schemeClr val="tx1"/>
            </a:solidFill>
          </a:ln>
        </p:spPr>
      </p:pic>
      <p:sp>
        <p:nvSpPr>
          <p:cNvPr id="4" name="TextBox 3">
            <a:extLst>
              <a:ext uri="{FF2B5EF4-FFF2-40B4-BE49-F238E27FC236}">
                <a16:creationId xmlns:a16="http://schemas.microsoft.com/office/drawing/2014/main" xmlns="" id="{A58953E9-B3E5-8E4F-9F9B-4852202F5501}"/>
              </a:ext>
            </a:extLst>
          </p:cNvPr>
          <p:cNvSpPr txBox="1"/>
          <p:nvPr/>
        </p:nvSpPr>
        <p:spPr>
          <a:xfrm>
            <a:off x="6257749" y="4613445"/>
            <a:ext cx="203773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Book Antiqua"/>
                <a:ea typeface="+mn-ea"/>
                <a:cs typeface="+mn-cs"/>
              </a:rPr>
              <a:t>Photo: The Water Wealth Project</a:t>
            </a:r>
          </a:p>
        </p:txBody>
      </p:sp>
    </p:spTree>
    <p:extLst>
      <p:ext uri="{BB962C8B-B14F-4D97-AF65-F5344CB8AC3E}">
        <p14:creationId xmlns:p14="http://schemas.microsoft.com/office/powerpoint/2010/main" val="3741304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01411">
                                            <p:txEl>
                                              <p:pRg st="0" end="0"/>
                                            </p:txEl>
                                          </p:spTgt>
                                        </p:tgtEl>
                                        <p:attrNameLst>
                                          <p:attrName>style.visibility</p:attrName>
                                        </p:attrNameLst>
                                      </p:cBhvr>
                                      <p:to>
                                        <p:strVal val="visible"/>
                                      </p:to>
                                    </p:set>
                                    <p:animEffect transition="in" filter="dissolve">
                                      <p:cBhvr>
                                        <p:cTn id="7" dur="500"/>
                                        <p:tgtEl>
                                          <p:spTgt spid="401411">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01411">
                                            <p:txEl>
                                              <p:pRg st="1" end="1"/>
                                            </p:txEl>
                                          </p:spTgt>
                                        </p:tgtEl>
                                        <p:attrNameLst>
                                          <p:attrName>style.visibility</p:attrName>
                                        </p:attrNameLst>
                                      </p:cBhvr>
                                      <p:to>
                                        <p:strVal val="visible"/>
                                      </p:to>
                                    </p:set>
                                    <p:animEffect transition="in" filter="dissolve">
                                      <p:cBhvr>
                                        <p:cTn id="10" dur="500"/>
                                        <p:tgtEl>
                                          <p:spTgt spid="401411">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01411">
                                            <p:txEl>
                                              <p:pRg st="2" end="2"/>
                                            </p:txEl>
                                          </p:spTgt>
                                        </p:tgtEl>
                                        <p:attrNameLst>
                                          <p:attrName>style.visibility</p:attrName>
                                        </p:attrNameLst>
                                      </p:cBhvr>
                                      <p:to>
                                        <p:strVal val="visible"/>
                                      </p:to>
                                    </p:set>
                                    <p:animEffect transition="in" filter="dissolve">
                                      <p:cBhvr>
                                        <p:cTn id="13" dur="500"/>
                                        <p:tgtEl>
                                          <p:spTgt spid="401411">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401411">
                                            <p:txEl>
                                              <p:pRg st="3" end="3"/>
                                            </p:txEl>
                                          </p:spTgt>
                                        </p:tgtEl>
                                        <p:attrNameLst>
                                          <p:attrName>style.visibility</p:attrName>
                                        </p:attrNameLst>
                                      </p:cBhvr>
                                      <p:to>
                                        <p:strVal val="visible"/>
                                      </p:to>
                                    </p:set>
                                    <p:animEffect transition="in" filter="dissolve">
                                      <p:cBhvr>
                                        <p:cTn id="16" dur="500"/>
                                        <p:tgtEl>
                                          <p:spTgt spid="401411">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01411">
                                            <p:txEl>
                                              <p:pRg st="4" end="4"/>
                                            </p:txEl>
                                          </p:spTgt>
                                        </p:tgtEl>
                                        <p:attrNameLst>
                                          <p:attrName>style.visibility</p:attrName>
                                        </p:attrNameLst>
                                      </p:cBhvr>
                                      <p:to>
                                        <p:strVal val="visible"/>
                                      </p:to>
                                    </p:set>
                                    <p:animEffect transition="in" filter="dissolve">
                                      <p:cBhvr>
                                        <p:cTn id="19" dur="500"/>
                                        <p:tgtEl>
                                          <p:spTgt spid="401411">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401411">
                                            <p:txEl>
                                              <p:pRg st="5" end="5"/>
                                            </p:txEl>
                                          </p:spTgt>
                                        </p:tgtEl>
                                        <p:attrNameLst>
                                          <p:attrName>style.visibility</p:attrName>
                                        </p:attrNameLst>
                                      </p:cBhvr>
                                      <p:to>
                                        <p:strVal val="visible"/>
                                      </p:to>
                                    </p:set>
                                    <p:animEffect transition="in" filter="dissolve">
                                      <p:cBhvr>
                                        <p:cTn id="22" dur="500"/>
                                        <p:tgtEl>
                                          <p:spTgt spid="401411">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401411">
                                            <p:txEl>
                                              <p:pRg st="6" end="6"/>
                                            </p:txEl>
                                          </p:spTgt>
                                        </p:tgtEl>
                                        <p:attrNameLst>
                                          <p:attrName>style.visibility</p:attrName>
                                        </p:attrNameLst>
                                      </p:cBhvr>
                                      <p:to>
                                        <p:strVal val="visible"/>
                                      </p:to>
                                    </p:set>
                                    <p:animEffect transition="in" filter="dissolve">
                                      <p:cBhvr>
                                        <p:cTn id="25" dur="500"/>
                                        <p:tgtEl>
                                          <p:spTgt spid="401411">
                                            <p:txEl>
                                              <p:pRg st="6" end="6"/>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401411">
                                            <p:txEl>
                                              <p:pRg st="7" end="7"/>
                                            </p:txEl>
                                          </p:spTgt>
                                        </p:tgtEl>
                                        <p:attrNameLst>
                                          <p:attrName>style.visibility</p:attrName>
                                        </p:attrNameLst>
                                      </p:cBhvr>
                                      <p:to>
                                        <p:strVal val="visible"/>
                                      </p:to>
                                    </p:set>
                                    <p:animEffect transition="in" filter="dissolve">
                                      <p:cBhvr>
                                        <p:cTn id="28" dur="500"/>
                                        <p:tgtEl>
                                          <p:spTgt spid="4014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eaLnBrk="1" hangingPunct="1">
              <a:defRPr/>
            </a:pPr>
            <a:r>
              <a:rPr lang="en-US" sz="4000" dirty="0"/>
              <a:t>TWO TYPES OF </a:t>
            </a:r>
            <a:br>
              <a:rPr lang="en-US" sz="4000" dirty="0"/>
            </a:br>
            <a:r>
              <a:rPr lang="en-US" sz="4000" dirty="0"/>
              <a:t>APPROPRIATIVE RIGHTS:</a:t>
            </a:r>
          </a:p>
        </p:txBody>
      </p:sp>
      <p:sp>
        <p:nvSpPr>
          <p:cNvPr id="20483" name="Rectangle 3"/>
          <p:cNvSpPr>
            <a:spLocks noGrp="1" noChangeArrowheads="1"/>
          </p:cNvSpPr>
          <p:nvPr>
            <p:ph idx="1"/>
          </p:nvPr>
        </p:nvSpPr>
        <p:spPr>
          <a:xfrm>
            <a:off x="173620" y="1944547"/>
            <a:ext cx="8796759" cy="2257064"/>
          </a:xfrm>
        </p:spPr>
        <p:txBody>
          <a:bodyPr>
            <a:normAutofit lnSpcReduction="10000"/>
          </a:bodyPr>
          <a:lstStyle/>
          <a:p>
            <a:pPr eaLnBrk="1" hangingPunct="1"/>
            <a:r>
              <a:rPr lang="en-US" altLang="en-US" b="1" dirty="0"/>
              <a:t>Pre-1914 appropriative:</a:t>
            </a:r>
            <a:r>
              <a:rPr lang="en-US" altLang="en-US" dirty="0"/>
              <a:t> No SWRCB permit required. Based on beneficial use initiated before December, 1914.</a:t>
            </a:r>
          </a:p>
          <a:p>
            <a:pPr eaLnBrk="1" hangingPunct="1"/>
            <a:r>
              <a:rPr lang="en-US" altLang="en-US" b="1" dirty="0"/>
              <a:t>Post-1914 appropriative:</a:t>
            </a:r>
            <a:r>
              <a:rPr lang="en-US" altLang="en-US" dirty="0"/>
              <a:t> Requires SWRCB permit or license.</a:t>
            </a:r>
          </a:p>
        </p:txBody>
      </p:sp>
      <p:pic>
        <p:nvPicPr>
          <p:cNvPr id="3" name="Picture 2">
            <a:extLst>
              <a:ext uri="{FF2B5EF4-FFF2-40B4-BE49-F238E27FC236}">
                <a16:creationId xmlns:a16="http://schemas.microsoft.com/office/drawing/2014/main" xmlns="" id="{22B5B3D1-722B-6844-8C97-EFF9F701A8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1264" y="4026077"/>
            <a:ext cx="4795170" cy="2092856"/>
          </a:xfrm>
          <a:prstGeom prst="rect">
            <a:avLst/>
          </a:prstGeom>
          <a:ln>
            <a:solidFill>
              <a:schemeClr val="tx1"/>
            </a:solidFill>
          </a:ln>
        </p:spPr>
      </p:pic>
      <p:sp>
        <p:nvSpPr>
          <p:cNvPr id="4" name="TextBox 3">
            <a:extLst>
              <a:ext uri="{FF2B5EF4-FFF2-40B4-BE49-F238E27FC236}">
                <a16:creationId xmlns:a16="http://schemas.microsoft.com/office/drawing/2014/main" xmlns="" id="{CC5297CF-0E1B-3844-BBB3-3B4E62CF68A4}"/>
              </a:ext>
            </a:extLst>
          </p:cNvPr>
          <p:cNvSpPr txBox="1"/>
          <p:nvPr/>
        </p:nvSpPr>
        <p:spPr>
          <a:xfrm>
            <a:off x="6946434" y="5163306"/>
            <a:ext cx="218599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solidFill>
                <a:effectLst/>
                <a:uLnTx/>
                <a:uFillTx/>
                <a:latin typeface="Book Antiqua"/>
                <a:ea typeface="+mn-ea"/>
                <a:cs typeface="+mn-cs"/>
              </a:rPr>
              <a:t>Early map illustrating statewide appropriations -- “Ultimate Development and Transfer of Water Under The California Water Plan”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Book Antiqua"/>
                <a:ea typeface="+mn-ea"/>
                <a:cs typeface="+mn-cs"/>
              </a:rPr>
              <a:t>Photo: California Department of Water Resources, 1957</a:t>
            </a:r>
          </a:p>
        </p:txBody>
      </p:sp>
    </p:spTree>
    <p:extLst>
      <p:ext uri="{BB962C8B-B14F-4D97-AF65-F5344CB8AC3E}">
        <p14:creationId xmlns:p14="http://schemas.microsoft.com/office/powerpoint/2010/main" val="4144546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defRPr/>
            </a:pPr>
            <a:r>
              <a:rPr lang="en-US" dirty="0"/>
              <a:t>WATER CODE</a:t>
            </a:r>
          </a:p>
        </p:txBody>
      </p:sp>
      <p:sp>
        <p:nvSpPr>
          <p:cNvPr id="19459" name="Rectangle 3"/>
          <p:cNvSpPr>
            <a:spLocks noGrp="1" noChangeArrowheads="1"/>
          </p:cNvSpPr>
          <p:nvPr>
            <p:ph idx="1"/>
          </p:nvPr>
        </p:nvSpPr>
        <p:spPr>
          <a:noFill/>
        </p:spPr>
        <p:txBody>
          <a:bodyPr>
            <a:normAutofit fontScale="92500" lnSpcReduction="10000"/>
          </a:bodyPr>
          <a:lstStyle/>
          <a:p>
            <a:pPr eaLnBrk="1" hangingPunct="1"/>
            <a:r>
              <a:rPr lang="en-US" altLang="en-US" b="1" dirty="0"/>
              <a:t>Water Code § 102:</a:t>
            </a:r>
            <a:r>
              <a:rPr lang="en-US" altLang="en-US" dirty="0"/>
              <a:t>  “All water within the state is the property of the people of the state, but the right to the use of water may be acquired by appropriation in the manner provided by law.”</a:t>
            </a:r>
          </a:p>
          <a:p>
            <a:pPr eaLnBrk="1" hangingPunct="1"/>
            <a:r>
              <a:rPr lang="en-US" altLang="en-US" dirty="0"/>
              <a:t>So, the people own the water.</a:t>
            </a:r>
          </a:p>
          <a:p>
            <a:pPr eaLnBrk="1" hangingPunct="1"/>
            <a:r>
              <a:rPr lang="en-US" altLang="en-US" dirty="0"/>
              <a:t>Water rights are </a:t>
            </a:r>
            <a:r>
              <a:rPr lang="en-US" altLang="en-US" dirty="0">
                <a:solidFill>
                  <a:srgbClr val="FF0000"/>
                </a:solidFill>
              </a:rPr>
              <a:t>Usufructuary. Right to the use of water.</a:t>
            </a:r>
          </a:p>
          <a:p>
            <a:pPr eaLnBrk="1" hangingPunct="1"/>
            <a:r>
              <a:rPr lang="en-US" altLang="en-US" dirty="0"/>
              <a:t>Still, water rights are treated as a sort of property right.</a:t>
            </a:r>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2751659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a:t>GROUNDWATER LAW </a:t>
            </a:r>
            <a:br>
              <a:rPr lang="en-US" dirty="0"/>
            </a:br>
            <a:r>
              <a:rPr lang="en-US" dirty="0"/>
              <a:t>IN CALIFORNIA</a:t>
            </a:r>
          </a:p>
        </p:txBody>
      </p:sp>
      <p:sp>
        <p:nvSpPr>
          <p:cNvPr id="23555" name="Content Placeholder 2"/>
          <p:cNvSpPr>
            <a:spLocks noGrp="1"/>
          </p:cNvSpPr>
          <p:nvPr>
            <p:ph idx="1"/>
          </p:nvPr>
        </p:nvSpPr>
        <p:spPr>
          <a:xfrm>
            <a:off x="628650" y="2091843"/>
            <a:ext cx="7886700" cy="4028420"/>
          </a:xfrm>
        </p:spPr>
        <p:txBody>
          <a:bodyPr>
            <a:normAutofit/>
          </a:bodyPr>
          <a:lstStyle/>
          <a:p>
            <a:r>
              <a:rPr lang="en-US" altLang="en-US" dirty="0"/>
              <a:t>California law follows the legal fiction that groundwater and surface water are separate.</a:t>
            </a:r>
          </a:p>
          <a:p>
            <a:pPr lvl="1"/>
            <a:r>
              <a:rPr lang="en-US" altLang="en-US" dirty="0"/>
              <a:t>Subterranean water flowing in known and definite channels is treated as surface water, and any diversion requires permit from SWRCB. (Water Code § 1200.)</a:t>
            </a:r>
          </a:p>
          <a:p>
            <a:pPr lvl="1"/>
            <a:r>
              <a:rPr lang="en-US" altLang="en-US" dirty="0"/>
              <a:t>Most groundwater, known as “percolating groundwater,” does </a:t>
            </a:r>
            <a:r>
              <a:rPr lang="en-US" altLang="en-US" i="1" dirty="0"/>
              <a:t>not</a:t>
            </a:r>
            <a:r>
              <a:rPr lang="en-US" altLang="en-US" dirty="0"/>
              <a:t> require SWRCB permit. </a:t>
            </a:r>
          </a:p>
        </p:txBody>
      </p:sp>
    </p:spTree>
    <p:extLst>
      <p:ext uri="{BB962C8B-B14F-4D97-AF65-F5344CB8AC3E}">
        <p14:creationId xmlns:p14="http://schemas.microsoft.com/office/powerpoint/2010/main" val="31719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39825"/>
          </a:xfrm>
        </p:spPr>
        <p:txBody>
          <a:bodyPr/>
          <a:lstStyle/>
          <a:p>
            <a:r>
              <a:rPr lang="en-US" dirty="0">
                <a:solidFill>
                  <a:schemeClr val="tx1"/>
                </a:solidFill>
              </a:rPr>
              <a:t>Overview</a:t>
            </a:r>
          </a:p>
        </p:txBody>
      </p:sp>
      <p:sp>
        <p:nvSpPr>
          <p:cNvPr id="3" name="Content Placeholder 2"/>
          <p:cNvSpPr>
            <a:spLocks noGrp="1"/>
          </p:cNvSpPr>
          <p:nvPr>
            <p:ph idx="1"/>
          </p:nvPr>
        </p:nvSpPr>
        <p:spPr>
          <a:xfrm>
            <a:off x="533400" y="1219200"/>
            <a:ext cx="8229600" cy="4525963"/>
          </a:xfrm>
        </p:spPr>
        <p:txBody>
          <a:bodyPr/>
          <a:lstStyle/>
          <a:p>
            <a:r>
              <a:rPr lang="en-US" dirty="0"/>
              <a:t>Technical concepts (O'Brien)</a:t>
            </a:r>
          </a:p>
          <a:p>
            <a:r>
              <a:rPr lang="en-US" dirty="0"/>
              <a:t>California water law (Frank)</a:t>
            </a:r>
          </a:p>
          <a:p>
            <a:r>
              <a:rPr lang="en-US" dirty="0" err="1"/>
              <a:t>SGMA's</a:t>
            </a:r>
            <a:r>
              <a:rPr lang="en-US" dirty="0"/>
              <a:t> basic structure (Sawyer)</a:t>
            </a:r>
          </a:p>
          <a:p>
            <a:r>
              <a:rPr lang="en-US" dirty="0"/>
              <a:t>Interconnected water and undesirable results (Belin)</a:t>
            </a:r>
          </a:p>
          <a:p>
            <a:r>
              <a:rPr lang="en-US" dirty="0"/>
              <a:t>Interconnected water and fisheries (Kibel)</a:t>
            </a:r>
          </a:p>
          <a:p>
            <a:r>
              <a:rPr lang="en-US" dirty="0"/>
              <a:t>The ELF case (Frank)</a:t>
            </a:r>
          </a:p>
          <a:p>
            <a:r>
              <a:rPr lang="en-US" dirty="0"/>
              <a:t>Questions and Answers</a:t>
            </a:r>
          </a:p>
          <a:p>
            <a:endParaRPr lang="en-US" dirty="0"/>
          </a:p>
        </p:txBody>
      </p:sp>
      <p:sp>
        <p:nvSpPr>
          <p:cNvPr id="4" name="Slide Number Placeholder 3"/>
          <p:cNvSpPr>
            <a:spLocks noGrp="1"/>
          </p:cNvSpPr>
          <p:nvPr>
            <p:ph type="sldNum" sz="quarter" idx="12"/>
          </p:nvPr>
        </p:nvSpPr>
        <p:spPr/>
        <p:txBody>
          <a:bodyPr/>
          <a:lstStyle/>
          <a:p>
            <a:pPr>
              <a:defRPr/>
            </a:pPr>
            <a:fld id="{90CF95D6-938C-4EFB-9243-6953D1C8E407}" type="slidenum">
              <a:rPr lang="en-US" smtClean="0"/>
              <a:pPr>
                <a:defRPr/>
              </a:pPr>
              <a:t>2</a:t>
            </a:fld>
            <a:endParaRPr lang="en-US"/>
          </a:p>
        </p:txBody>
      </p:sp>
    </p:spTree>
    <p:extLst>
      <p:ext uri="{BB962C8B-B14F-4D97-AF65-F5344CB8AC3E}">
        <p14:creationId xmlns:p14="http://schemas.microsoft.com/office/powerpoint/2010/main" val="4191013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b="1" dirty="0"/>
              <a:t>BUT….</a:t>
            </a:r>
          </a:p>
        </p:txBody>
      </p:sp>
      <p:sp>
        <p:nvSpPr>
          <p:cNvPr id="24579" name="Content Placeholder 2"/>
          <p:cNvSpPr>
            <a:spLocks noGrp="1"/>
          </p:cNvSpPr>
          <p:nvPr>
            <p:ph idx="1"/>
          </p:nvPr>
        </p:nvSpPr>
        <p:spPr/>
        <p:txBody>
          <a:bodyPr/>
          <a:lstStyle/>
          <a:p>
            <a:r>
              <a:rPr lang="en-US" altLang="en-US" dirty="0"/>
              <a:t>Hydrologists (and water lawyers) know that this fiction is not true.  </a:t>
            </a:r>
          </a:p>
          <a:p>
            <a:r>
              <a:rPr lang="en-US" altLang="en-US" dirty="0"/>
              <a:t>Groundwater and surface water </a:t>
            </a:r>
            <a:r>
              <a:rPr lang="en-US" altLang="en-US" i="1" dirty="0"/>
              <a:t>are</a:t>
            </a:r>
            <a:r>
              <a:rPr lang="en-US" altLang="en-US" dirty="0"/>
              <a:t> often interconnected.</a:t>
            </a:r>
          </a:p>
          <a:p>
            <a:r>
              <a:rPr lang="en-US" altLang="en-US" dirty="0"/>
              <a:t>Diverting one can affect the other.</a:t>
            </a:r>
          </a:p>
          <a:p>
            <a:r>
              <a:rPr lang="en-US" altLang="en-US" dirty="0"/>
              <a:t>Shouldn’t they be managed together?</a:t>
            </a:r>
          </a:p>
        </p:txBody>
      </p:sp>
    </p:spTree>
    <p:extLst>
      <p:ext uri="{BB962C8B-B14F-4D97-AF65-F5344CB8AC3E}">
        <p14:creationId xmlns:p14="http://schemas.microsoft.com/office/powerpoint/2010/main" val="633925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80E532-D7DF-1343-9275-85ADBF00C94C}"/>
              </a:ext>
            </a:extLst>
          </p:cNvPr>
          <p:cNvSpPr>
            <a:spLocks noGrp="1"/>
          </p:cNvSpPr>
          <p:nvPr>
            <p:ph type="title"/>
          </p:nvPr>
        </p:nvSpPr>
        <p:spPr/>
        <p:txBody>
          <a:bodyPr>
            <a:normAutofit fontScale="90000"/>
          </a:bodyPr>
          <a:lstStyle/>
          <a:p>
            <a:r>
              <a:rPr lang="en-US" dirty="0"/>
              <a:t>RIGHTS IN </a:t>
            </a:r>
            <a:br>
              <a:rPr lang="en-US" dirty="0"/>
            </a:br>
            <a:r>
              <a:rPr lang="en-US" dirty="0"/>
              <a:t>(PERCOLATING) GROUNDWATER</a:t>
            </a:r>
          </a:p>
        </p:txBody>
      </p:sp>
      <p:sp>
        <p:nvSpPr>
          <p:cNvPr id="3" name="Content Placeholder 2">
            <a:extLst>
              <a:ext uri="{FF2B5EF4-FFF2-40B4-BE49-F238E27FC236}">
                <a16:creationId xmlns:a16="http://schemas.microsoft.com/office/drawing/2014/main" xmlns="" id="{BEDE2828-D373-7243-8EA9-89E485C8C0C5}"/>
              </a:ext>
            </a:extLst>
          </p:cNvPr>
          <p:cNvSpPr>
            <a:spLocks noGrp="1"/>
          </p:cNvSpPr>
          <p:nvPr>
            <p:ph idx="1"/>
          </p:nvPr>
        </p:nvSpPr>
        <p:spPr/>
        <p:txBody>
          <a:bodyPr>
            <a:normAutofit fontScale="85000" lnSpcReduction="20000"/>
          </a:bodyPr>
          <a:lstStyle/>
          <a:p>
            <a:pPr marL="514350" indent="-514350">
              <a:buFont typeface="+mj-lt"/>
              <a:buAutoNum type="arabicPeriod"/>
              <a:defRPr/>
            </a:pPr>
            <a:r>
              <a:rPr lang="en-US" dirty="0"/>
              <a:t>Owners of land </a:t>
            </a:r>
            <a:r>
              <a:rPr lang="en-US" i="1" dirty="0"/>
              <a:t>overlying</a:t>
            </a:r>
            <a:r>
              <a:rPr lang="en-US" dirty="0"/>
              <a:t> a groundwater basin have “overlying” rights to pump water from the GW basin for use on overlying land.  </a:t>
            </a:r>
          </a:p>
          <a:p>
            <a:pPr marL="514350" indent="-514350">
              <a:buFont typeface="+mj-lt"/>
              <a:buAutoNum type="arabicPeriod"/>
              <a:defRPr/>
            </a:pPr>
            <a:r>
              <a:rPr lang="en-US" dirty="0"/>
              <a:t>Among </a:t>
            </a:r>
            <a:r>
              <a:rPr lang="en-US" dirty="0" err="1"/>
              <a:t>overlyers</a:t>
            </a:r>
            <a:r>
              <a:rPr lang="en-US" dirty="0"/>
              <a:t>, rights are “correlative” (a.k.a. the “Common Supply Doctrine”) .  They share the “safe yield” of the basin. “Safe yield” is the amount that can be pumped annually without causing an undesirable effect such as declining groundwater levels or land subsidence. </a:t>
            </a:r>
          </a:p>
          <a:p>
            <a:pPr marL="514350" indent="-514350">
              <a:buFont typeface="+mj-lt"/>
              <a:buAutoNum type="arabicPeriod"/>
              <a:defRPr/>
            </a:pPr>
            <a:r>
              <a:rPr lang="en-US" dirty="0"/>
              <a:t>If there is a surplus, it may be pumped and diverted for use away from the basin.  Such use is called “appropriative.”</a:t>
            </a:r>
          </a:p>
        </p:txBody>
      </p:sp>
    </p:spTree>
    <p:extLst>
      <p:ext uri="{BB962C8B-B14F-4D97-AF65-F5344CB8AC3E}">
        <p14:creationId xmlns:p14="http://schemas.microsoft.com/office/powerpoint/2010/main" val="836923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16C212-AC8F-DA44-8FF7-3A9AAE989410}"/>
              </a:ext>
            </a:extLst>
          </p:cNvPr>
          <p:cNvSpPr>
            <a:spLocks noGrp="1"/>
          </p:cNvSpPr>
          <p:nvPr>
            <p:ph type="title"/>
          </p:nvPr>
        </p:nvSpPr>
        <p:spPr/>
        <p:txBody>
          <a:bodyPr/>
          <a:lstStyle/>
          <a:p>
            <a:r>
              <a:rPr lang="en-US" dirty="0"/>
              <a:t>GROUNDWATER--CONT.</a:t>
            </a:r>
          </a:p>
        </p:txBody>
      </p:sp>
      <p:sp>
        <p:nvSpPr>
          <p:cNvPr id="3" name="Content Placeholder 2">
            <a:extLst>
              <a:ext uri="{FF2B5EF4-FFF2-40B4-BE49-F238E27FC236}">
                <a16:creationId xmlns:a16="http://schemas.microsoft.com/office/drawing/2014/main" xmlns="" id="{E146232D-E819-074A-9FCD-063C84037300}"/>
              </a:ext>
            </a:extLst>
          </p:cNvPr>
          <p:cNvSpPr>
            <a:spLocks noGrp="1"/>
          </p:cNvSpPr>
          <p:nvPr>
            <p:ph idx="1"/>
          </p:nvPr>
        </p:nvSpPr>
        <p:spPr/>
        <p:txBody>
          <a:bodyPr>
            <a:normAutofit/>
          </a:bodyPr>
          <a:lstStyle/>
          <a:p>
            <a:pPr marL="385763" indent="-385763">
              <a:buNone/>
            </a:pPr>
            <a:r>
              <a:rPr lang="en-US" altLang="en-US" dirty="0"/>
              <a:t>4.  Among appropriators, first in time, first in right.</a:t>
            </a:r>
          </a:p>
          <a:p>
            <a:pPr marL="385763" indent="-385763">
              <a:buFont typeface="Wingdings" panose="05000000000000000000" pitchFamily="2" charset="2"/>
              <a:buAutoNum type="arabicPeriod" startAt="5"/>
            </a:pPr>
            <a:r>
              <a:rPr lang="en-US" altLang="en-US" dirty="0"/>
              <a:t>Between </a:t>
            </a:r>
            <a:r>
              <a:rPr lang="en-US" altLang="en-US" dirty="0" err="1"/>
              <a:t>overlyers</a:t>
            </a:r>
            <a:r>
              <a:rPr lang="en-US" altLang="en-US" dirty="0"/>
              <a:t> and appropriators, </a:t>
            </a:r>
            <a:r>
              <a:rPr lang="en-US" altLang="en-US" dirty="0" err="1"/>
              <a:t>overlyers</a:t>
            </a:r>
            <a:r>
              <a:rPr lang="en-US" altLang="en-US" dirty="0"/>
              <a:t> have priority.</a:t>
            </a:r>
          </a:p>
          <a:p>
            <a:pPr marL="385763" indent="-385763">
              <a:buFont typeface="Wingdings" panose="05000000000000000000" pitchFamily="2" charset="2"/>
              <a:buAutoNum type="arabicPeriod" startAt="6"/>
            </a:pPr>
            <a:r>
              <a:rPr lang="en-US" altLang="en-US" dirty="0"/>
              <a:t>No SWRCB permits have historically been required for pumping of “percolating groundwater.”</a:t>
            </a:r>
          </a:p>
          <a:p>
            <a:endParaRPr lang="en-US" dirty="0"/>
          </a:p>
        </p:txBody>
      </p:sp>
    </p:spTree>
    <p:extLst>
      <p:ext uri="{BB962C8B-B14F-4D97-AF65-F5344CB8AC3E}">
        <p14:creationId xmlns:p14="http://schemas.microsoft.com/office/powerpoint/2010/main" val="111824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097" y="147244"/>
            <a:ext cx="7886700" cy="3429331"/>
          </a:xfrm>
        </p:spPr>
        <p:txBody>
          <a:bodyPr>
            <a:normAutofit/>
          </a:bodyPr>
          <a:lstStyle/>
          <a:p>
            <a:r>
              <a:rPr lang="en-US" dirty="0"/>
              <a:t>California Water Rights re: Surface &amp; Groundwater: </a:t>
            </a:r>
            <a:br>
              <a:rPr lang="en-US" dirty="0"/>
            </a:br>
            <a:r>
              <a:rPr lang="en-US" sz="1600" dirty="0"/>
              <a:t> </a:t>
            </a:r>
            <a:r>
              <a:rPr lang="en-US" dirty="0"/>
              <a:t/>
            </a:r>
            <a:br>
              <a:rPr lang="en-US" dirty="0"/>
            </a:br>
            <a:r>
              <a:rPr lang="en-US" dirty="0"/>
              <a:t>How Sensible is This System?</a:t>
            </a:r>
          </a:p>
        </p:txBody>
      </p:sp>
      <p:pic>
        <p:nvPicPr>
          <p:cNvPr id="10" name="Picture 9">
            <a:extLst>
              <a:ext uri="{FF2B5EF4-FFF2-40B4-BE49-F238E27FC236}">
                <a16:creationId xmlns:a16="http://schemas.microsoft.com/office/drawing/2014/main" xmlns="" id="{34C68C6D-4370-B947-B807-7F8D80D446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5083" y="3086987"/>
            <a:ext cx="2904331" cy="2698042"/>
          </a:xfrm>
          <a:prstGeom prst="rect">
            <a:avLst/>
          </a:prstGeom>
        </p:spPr>
      </p:pic>
      <p:sp>
        <p:nvSpPr>
          <p:cNvPr id="11" name="TextBox 10">
            <a:extLst>
              <a:ext uri="{FF2B5EF4-FFF2-40B4-BE49-F238E27FC236}">
                <a16:creationId xmlns:a16="http://schemas.microsoft.com/office/drawing/2014/main" xmlns="" id="{886D2522-4832-A04D-994D-6FE23A67EC99}"/>
              </a:ext>
            </a:extLst>
          </p:cNvPr>
          <p:cNvSpPr txBox="1"/>
          <p:nvPr/>
        </p:nvSpPr>
        <p:spPr>
          <a:xfrm>
            <a:off x="3174126" y="5785029"/>
            <a:ext cx="32818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solidFill>
                <a:effectLst/>
                <a:uLnTx/>
                <a:uFillTx/>
                <a:latin typeface="Book Antiqua"/>
                <a:ea typeface="+mn-ea"/>
                <a:cs typeface="+mn-cs"/>
              </a:rPr>
              <a:t>Seasonal interaction between surface and groundwater – Cosumnes River </a:t>
            </a:r>
            <a:r>
              <a:rPr kumimoji="0" lang="en-US" sz="1000" b="0" i="0" u="none" strike="noStrike" kern="1200" cap="none" spc="0" normalizeH="0" baseline="0" noProof="0" dirty="0">
                <a:ln>
                  <a:noFill/>
                </a:ln>
                <a:solidFill>
                  <a:prstClr val="white"/>
                </a:solidFill>
                <a:effectLst/>
                <a:uLnTx/>
                <a:uFillTx/>
                <a:latin typeface="Book Antiqua"/>
                <a:ea typeface="+mn-ea"/>
                <a:cs typeface="+mn-cs"/>
              </a:rPr>
              <a:t>Photo: Environmental Defense Fund</a:t>
            </a:r>
          </a:p>
        </p:txBody>
      </p:sp>
    </p:spTree>
    <p:extLst>
      <p:ext uri="{BB962C8B-B14F-4D97-AF65-F5344CB8AC3E}">
        <p14:creationId xmlns:p14="http://schemas.microsoft.com/office/powerpoint/2010/main" val="253051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effectLst>
                  <a:outerShdw blurRad="38100" dist="38100" dir="2700000" algn="tl">
                    <a:srgbClr val="000000"/>
                  </a:outerShdw>
                </a:effectLst>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90CF95D6-938C-4EFB-9243-6953D1C8E407}" type="slidenum">
              <a:rPr lang="en-US" smtClean="0"/>
              <a:pPr>
                <a:defRPr/>
              </a:pPr>
              <a:t>24</a:t>
            </a:fld>
            <a:endParaRPr lang="en-US"/>
          </a:p>
        </p:txBody>
      </p:sp>
      <p:pic>
        <p:nvPicPr>
          <p:cNvPr id="83971"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t="10033"/>
          <a:stretch>
            <a:fillRect/>
          </a:stretch>
        </p:blipFill>
        <p:spPr>
          <a:xfrm>
            <a:off x="1981200" y="914400"/>
            <a:ext cx="5026132" cy="5943600"/>
          </a:xfrm>
          <a:noFill/>
        </p:spPr>
      </p:pic>
      <p:sp>
        <p:nvSpPr>
          <p:cNvPr id="83972" name="Text Box 5"/>
          <p:cNvSpPr txBox="1">
            <a:spLocks noChangeArrowheads="1"/>
          </p:cNvSpPr>
          <p:nvPr/>
        </p:nvSpPr>
        <p:spPr bwMode="auto">
          <a:xfrm>
            <a:off x="0" y="635938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80000"/>
              <a:buFont typeface="Wingdings" pitchFamily="2" charset="2"/>
              <a:buChar char="Ø"/>
              <a:defRPr sz="3200">
                <a:solidFill>
                  <a:schemeClr val="tx1"/>
                </a:solidFill>
                <a:latin typeface="Palatino Linotype" pitchFamily="18" charset="0"/>
              </a:defRPr>
            </a:lvl1pPr>
            <a:lvl2pPr marL="742950" indent="-285750" eaLnBrk="0" hangingPunct="0">
              <a:spcBef>
                <a:spcPct val="20000"/>
              </a:spcBef>
              <a:buClr>
                <a:schemeClr val="tx2"/>
              </a:buClr>
              <a:buSzPct val="50000"/>
              <a:buFont typeface="Wingdings" pitchFamily="2" charset="2"/>
              <a:buChar char="l"/>
              <a:defRPr sz="2800">
                <a:solidFill>
                  <a:schemeClr val="tx1"/>
                </a:solidFill>
                <a:latin typeface="Palatino Linotype" pitchFamily="18" charset="0"/>
              </a:defRPr>
            </a:lvl2pPr>
            <a:lvl3pPr marL="1143000" indent="-228600" eaLnBrk="0" hangingPunct="0">
              <a:spcBef>
                <a:spcPct val="20000"/>
              </a:spcBef>
              <a:buClr>
                <a:schemeClr val="accent2"/>
              </a:buClr>
              <a:buChar char="•"/>
              <a:defRPr sz="2400">
                <a:solidFill>
                  <a:schemeClr val="tx1"/>
                </a:solidFill>
                <a:latin typeface="Palatino Linotype" pitchFamily="18" charset="0"/>
              </a:defRPr>
            </a:lvl3pPr>
            <a:lvl4pPr marL="1600200" indent="-228600" eaLnBrk="0" hangingPunct="0">
              <a:spcBef>
                <a:spcPct val="20000"/>
              </a:spcBef>
              <a:buClr>
                <a:schemeClr val="folHlink"/>
              </a:buClr>
              <a:buSzPct val="50000"/>
              <a:buFont typeface="Wingdings" pitchFamily="2" charset="2"/>
              <a:buChar char="l"/>
              <a:defRPr sz="2000">
                <a:solidFill>
                  <a:schemeClr val="tx1"/>
                </a:solidFill>
                <a:latin typeface="Palatino Linotype" pitchFamily="18" charset="0"/>
              </a:defRPr>
            </a:lvl4pPr>
            <a:lvl5pPr marL="2057400" indent="-228600" eaLnBrk="0" hangingPunct="0">
              <a:spcBef>
                <a:spcPct val="20000"/>
              </a:spcBef>
              <a:buClr>
                <a:schemeClr val="hlink"/>
              </a:buClr>
              <a:buChar char="•"/>
              <a:defRPr sz="2000">
                <a:solidFill>
                  <a:schemeClr val="tx1"/>
                </a:solidFill>
                <a:latin typeface="Palatino Linotype"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itchFamily="18" charset="0"/>
              </a:defRPr>
            </a:lvl9pPr>
          </a:lstStyle>
          <a:p>
            <a:pPr>
              <a:spcBef>
                <a:spcPct val="50000"/>
              </a:spcBef>
              <a:buClrTx/>
              <a:buSzTx/>
              <a:buFontTx/>
              <a:buNone/>
            </a:pPr>
            <a:r>
              <a:rPr lang="en-US" altLang="en-US" sz="1800" dirty="0">
                <a:latin typeface="Arial" charset="0"/>
              </a:rPr>
              <a:t>Source: PPIC</a:t>
            </a:r>
          </a:p>
        </p:txBody>
      </p:sp>
      <p:sp>
        <p:nvSpPr>
          <p:cNvPr id="366598" name="Rectangle 6"/>
          <p:cNvSpPr>
            <a:spLocks noChangeArrowheads="1"/>
          </p:cNvSpPr>
          <p:nvPr/>
        </p:nvSpPr>
        <p:spPr bwMode="auto">
          <a:xfrm>
            <a:off x="533400" y="152400"/>
            <a:ext cx="8077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defRPr/>
            </a:pPr>
            <a:endParaRPr lang="en-US" sz="3600" dirty="0">
              <a:effectLst>
                <a:outerShdw blurRad="38100" dist="38100" dir="2700000" algn="tl">
                  <a:srgbClr val="000000"/>
                </a:outerShdw>
              </a:effectLst>
              <a:latin typeface="Palatino Linotype" pitchFamily="18" charset="0"/>
              <a:cs typeface="+mn-cs"/>
            </a:endParaRPr>
          </a:p>
        </p:txBody>
      </p:sp>
      <p:sp>
        <p:nvSpPr>
          <p:cNvPr id="2" name="TextBox 1">
            <a:extLst>
              <a:ext uri="{FF2B5EF4-FFF2-40B4-BE49-F238E27FC236}">
                <a16:creationId xmlns:a16="http://schemas.microsoft.com/office/drawing/2014/main" xmlns="" id="{B756A8F9-E94B-4065-8B62-82A0494BEA4A}"/>
              </a:ext>
            </a:extLst>
          </p:cNvPr>
          <p:cNvSpPr txBox="1"/>
          <p:nvPr/>
        </p:nvSpPr>
        <p:spPr>
          <a:xfrm>
            <a:off x="0" y="0"/>
            <a:ext cx="9144000" cy="707886"/>
          </a:xfrm>
          <a:prstGeom prst="rect">
            <a:avLst/>
          </a:prstGeom>
          <a:noFill/>
        </p:spPr>
        <p:txBody>
          <a:bodyPr wrap="square" rtlCol="0">
            <a:spAutoFit/>
          </a:bodyPr>
          <a:lstStyle/>
          <a:p>
            <a:pPr algn="ctr"/>
            <a:r>
              <a:rPr lang="en-US" sz="4000" dirty="0"/>
              <a:t>Groundwater Management</a:t>
            </a:r>
          </a:p>
        </p:txBody>
      </p:sp>
    </p:spTree>
    <p:extLst>
      <p:ext uri="{BB962C8B-B14F-4D97-AF65-F5344CB8AC3E}">
        <p14:creationId xmlns:p14="http://schemas.microsoft.com/office/powerpoint/2010/main" val="2601174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44D708C-8B73-42B3-8623-6470E6EE0F3D}" type="slidenum">
              <a:rPr lang="en-US" altLang="en-US" smtClean="0"/>
              <a:pPr>
                <a:defRPr/>
              </a:pPr>
              <a:t>25</a:t>
            </a:fld>
            <a:endParaRPr lang="en-US" altLang="en-US"/>
          </a:p>
        </p:txBody>
      </p:sp>
      <p:pic>
        <p:nvPicPr>
          <p:cNvPr id="84995" name="Picture 2" descr="D:\ASawyer\AppData\Local\Microsoft\Windows\Temporary Internet Files\Content.Outlook\5WX5IQJC\groundwater.jpg"/>
          <p:cNvPicPr>
            <a:picLocks noChangeAspect="1" noChangeArrowheads="1"/>
          </p:cNvPicPr>
          <p:nvPr/>
        </p:nvPicPr>
        <p:blipFill>
          <a:blip r:embed="rId2">
            <a:extLst>
              <a:ext uri="{28A0092B-C50C-407E-A947-70E740481C1C}">
                <a14:useLocalDpi xmlns:a14="http://schemas.microsoft.com/office/drawing/2010/main" val="0"/>
              </a:ext>
            </a:extLst>
          </a:blip>
          <a:srcRect l="3917" t="938" r="3439"/>
          <a:stretch>
            <a:fillRect/>
          </a:stretch>
        </p:blipFill>
        <p:spPr bwMode="auto">
          <a:xfrm>
            <a:off x="-22225" y="152400"/>
            <a:ext cx="9234488" cy="65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C50EF97-67D8-4958-86AF-12ECED47AE8B}" type="slidenum">
              <a:rPr lang="en-US" smtClean="0"/>
              <a:pPr>
                <a:defRPr/>
              </a:pPr>
              <a:t>26</a:t>
            </a:fld>
            <a:endParaRPr lang="en-US"/>
          </a:p>
        </p:txBody>
      </p:sp>
      <p:sp>
        <p:nvSpPr>
          <p:cNvPr id="3" name="TextBox 2"/>
          <p:cNvSpPr txBox="1"/>
          <p:nvPr/>
        </p:nvSpPr>
        <p:spPr>
          <a:xfrm>
            <a:off x="0" y="0"/>
            <a:ext cx="9144000" cy="646331"/>
          </a:xfrm>
          <a:prstGeom prst="rect">
            <a:avLst/>
          </a:prstGeom>
          <a:noFill/>
        </p:spPr>
        <p:txBody>
          <a:bodyPr wrap="square" rtlCol="0">
            <a:spAutoFit/>
          </a:bodyPr>
          <a:lstStyle/>
          <a:p>
            <a:pPr algn="ctr"/>
            <a:r>
              <a:rPr lang="en-US" sz="3600" dirty="0"/>
              <a:t>Sustainable Groundwater Management Act</a:t>
            </a:r>
          </a:p>
        </p:txBody>
      </p:sp>
      <p:sp>
        <p:nvSpPr>
          <p:cNvPr id="4" name="TextBox 3"/>
          <p:cNvSpPr txBox="1"/>
          <p:nvPr/>
        </p:nvSpPr>
        <p:spPr>
          <a:xfrm>
            <a:off x="10160" y="1676400"/>
            <a:ext cx="4572000" cy="3970318"/>
          </a:xfrm>
          <a:prstGeom prst="rect">
            <a:avLst/>
          </a:prstGeom>
          <a:noFill/>
        </p:spPr>
        <p:txBody>
          <a:bodyPr wrap="square" rtlCol="0">
            <a:spAutoFit/>
          </a:bodyPr>
          <a:lstStyle/>
          <a:p>
            <a:r>
              <a:rPr lang="en-US" dirty="0"/>
              <a:t>Provides authority to manage a “basin.”</a:t>
            </a:r>
          </a:p>
          <a:p>
            <a:endParaRPr lang="en-US" dirty="0"/>
          </a:p>
          <a:p>
            <a:r>
              <a:rPr lang="en-US" dirty="0"/>
              <a:t> § 10721</a:t>
            </a:r>
          </a:p>
          <a:p>
            <a:r>
              <a:rPr lang="en-US" dirty="0"/>
              <a:t>   . . . .</a:t>
            </a:r>
          </a:p>
          <a:p>
            <a:r>
              <a:rPr lang="en-US" dirty="0"/>
              <a:t>   (b) “Basin” means a groundwater basin or </a:t>
            </a:r>
            <a:r>
              <a:rPr lang="en-US" dirty="0" err="1"/>
              <a:t>subbasin</a:t>
            </a:r>
            <a:r>
              <a:rPr lang="en-US" dirty="0"/>
              <a:t> . . . .</a:t>
            </a:r>
          </a:p>
          <a:p>
            <a:r>
              <a:rPr lang="en-US" dirty="0"/>
              <a:t>   . . . . </a:t>
            </a:r>
          </a:p>
          <a:p>
            <a:r>
              <a:rPr lang="en-US" dirty="0"/>
              <a:t>   (g) “Groundwater” means water beneath the surface of the earth within the zone below the water table in which the soil is completely saturated with water, but does not include water that flows in known and definite channels.</a:t>
            </a:r>
          </a:p>
          <a:p>
            <a:endParaRPr lang="en-US" dirty="0"/>
          </a:p>
        </p:txBody>
      </p:sp>
      <p:pic>
        <p:nvPicPr>
          <p:cNvPr id="5" name="Picture 2" descr="C:\Users\mhall\Documents\_GIS_Info\June2010_MapsforAgConf\ca_gwbasins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8416" y="1066800"/>
            <a:ext cx="4535424" cy="566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9390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F5866BD-0342-42FD-A6DF-61DBD0A65714}" type="slidenum">
              <a:rPr lang="en-US" altLang="en-US" smtClean="0"/>
              <a:pPr>
                <a:defRPr/>
              </a:pPr>
              <a:t>27</a:t>
            </a:fld>
            <a:endParaRPr lang="en-US" altLang="en-US"/>
          </a:p>
        </p:txBody>
      </p:sp>
      <p:sp>
        <p:nvSpPr>
          <p:cNvPr id="86019" name="TextBox 3"/>
          <p:cNvSpPr txBox="1">
            <a:spLocks noChangeArrowheads="1"/>
          </p:cNvSpPr>
          <p:nvPr/>
        </p:nvSpPr>
        <p:spPr bwMode="auto">
          <a:xfrm>
            <a:off x="0" y="1600200"/>
            <a:ext cx="3335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80000"/>
              <a:buFont typeface="Wingdings" pitchFamily="2" charset="2"/>
              <a:buChar char="Ø"/>
              <a:defRPr sz="3200">
                <a:solidFill>
                  <a:schemeClr val="tx1"/>
                </a:solidFill>
                <a:latin typeface="Palatino Linotype" pitchFamily="18" charset="0"/>
              </a:defRPr>
            </a:lvl1pPr>
            <a:lvl2pPr marL="742950" indent="-285750" eaLnBrk="0" hangingPunct="0">
              <a:spcBef>
                <a:spcPct val="20000"/>
              </a:spcBef>
              <a:buClr>
                <a:schemeClr val="tx2"/>
              </a:buClr>
              <a:buSzPct val="50000"/>
              <a:buFont typeface="Wingdings" pitchFamily="2" charset="2"/>
              <a:buChar char="l"/>
              <a:defRPr sz="2800">
                <a:solidFill>
                  <a:schemeClr val="tx1"/>
                </a:solidFill>
                <a:latin typeface="Palatino Linotype" pitchFamily="18" charset="0"/>
              </a:defRPr>
            </a:lvl2pPr>
            <a:lvl3pPr marL="1143000" indent="-228600" eaLnBrk="0" hangingPunct="0">
              <a:spcBef>
                <a:spcPct val="20000"/>
              </a:spcBef>
              <a:buClr>
                <a:schemeClr val="accent2"/>
              </a:buClr>
              <a:buChar char="•"/>
              <a:defRPr sz="2400">
                <a:solidFill>
                  <a:schemeClr val="tx1"/>
                </a:solidFill>
                <a:latin typeface="Palatino Linotype" pitchFamily="18" charset="0"/>
              </a:defRPr>
            </a:lvl3pPr>
            <a:lvl4pPr marL="1600200" indent="-228600" eaLnBrk="0" hangingPunct="0">
              <a:spcBef>
                <a:spcPct val="20000"/>
              </a:spcBef>
              <a:buClr>
                <a:schemeClr val="folHlink"/>
              </a:buClr>
              <a:buSzPct val="50000"/>
              <a:buFont typeface="Wingdings" pitchFamily="2" charset="2"/>
              <a:buChar char="l"/>
              <a:defRPr sz="2000">
                <a:solidFill>
                  <a:schemeClr val="tx1"/>
                </a:solidFill>
                <a:latin typeface="Palatino Linotype" pitchFamily="18" charset="0"/>
              </a:defRPr>
            </a:lvl4pPr>
            <a:lvl5pPr marL="2057400" indent="-228600" eaLnBrk="0" hangingPunct="0">
              <a:spcBef>
                <a:spcPct val="20000"/>
              </a:spcBef>
              <a:buClr>
                <a:schemeClr val="hlink"/>
              </a:buClr>
              <a:buChar char="•"/>
              <a:defRPr sz="2000">
                <a:solidFill>
                  <a:schemeClr val="tx1"/>
                </a:solidFill>
                <a:latin typeface="Palatino Linotype"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itchFamily="18" charset="0"/>
              </a:defRPr>
            </a:lvl9pPr>
          </a:lstStyle>
          <a:p>
            <a:pPr eaLnBrk="1" hangingPunct="1">
              <a:spcBef>
                <a:spcPct val="0"/>
              </a:spcBef>
              <a:buClrTx/>
              <a:buSzTx/>
              <a:buFontTx/>
              <a:buNone/>
            </a:pPr>
            <a:endParaRPr lang="en-US" altLang="en-US" sz="1800">
              <a:latin typeface="Arial" charset="0"/>
            </a:endParaRPr>
          </a:p>
        </p:txBody>
      </p:sp>
      <p:sp>
        <p:nvSpPr>
          <p:cNvPr id="8" name="Rectangle 7"/>
          <p:cNvSpPr/>
          <p:nvPr/>
        </p:nvSpPr>
        <p:spPr>
          <a:xfrm>
            <a:off x="0" y="2667000"/>
            <a:ext cx="3335338" cy="1754188"/>
          </a:xfrm>
          <a:prstGeom prst="rect">
            <a:avLst/>
          </a:prstGeom>
        </p:spPr>
        <p:txBody>
          <a:bodyPr>
            <a:spAutoFit/>
          </a:bodyPr>
          <a:lstStyle/>
          <a:p>
            <a:pPr fontAlgn="auto">
              <a:spcBef>
                <a:spcPts val="0"/>
              </a:spcBef>
              <a:spcAft>
                <a:spcPts val="0"/>
              </a:spcAft>
              <a:defRPr/>
            </a:pPr>
            <a:r>
              <a:rPr lang="en-US" altLang="en-US" sz="3600" kern="0" dirty="0">
                <a:solidFill>
                  <a:srgbClr val="DBF5F9"/>
                </a:solidFill>
                <a:latin typeface="Calibri"/>
                <a:ea typeface="+mj-ea"/>
                <a:cs typeface="+mj-cs"/>
              </a:rPr>
              <a:t>High- and Medium- Priority Basins</a:t>
            </a:r>
            <a:endParaRPr lang="en-US" kern="0" dirty="0">
              <a:solidFill>
                <a:sysClr val="windowText" lastClr="000000"/>
              </a:solidFill>
            </a:endParaRPr>
          </a:p>
        </p:txBody>
      </p:sp>
      <p:pic>
        <p:nvPicPr>
          <p:cNvPr id="86021" name="Picture 5"/>
          <p:cNvPicPr>
            <a:picLocks noChangeAspect="1"/>
          </p:cNvPicPr>
          <p:nvPr/>
        </p:nvPicPr>
        <p:blipFill>
          <a:blip r:embed="rId3">
            <a:extLst>
              <a:ext uri="{28A0092B-C50C-407E-A947-70E740481C1C}">
                <a14:useLocalDpi xmlns:a14="http://schemas.microsoft.com/office/drawing/2010/main" val="0"/>
              </a:ext>
            </a:extLst>
          </a:blip>
          <a:srcRect l="3564" t="8902" r="2525" b="2457"/>
          <a:stretch>
            <a:fillRect/>
          </a:stretch>
        </p:blipFill>
        <p:spPr bwMode="auto">
          <a:xfrm>
            <a:off x="3505200" y="0"/>
            <a:ext cx="5614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What is sustainable groundwater management?</a:t>
            </a:r>
          </a:p>
        </p:txBody>
      </p:sp>
      <p:sp>
        <p:nvSpPr>
          <p:cNvPr id="3" name="Content Placeholder 2"/>
          <p:cNvSpPr>
            <a:spLocks noGrp="1"/>
          </p:cNvSpPr>
          <p:nvPr>
            <p:ph idx="1"/>
          </p:nvPr>
        </p:nvSpPr>
        <p:spPr/>
        <p:txBody>
          <a:bodyPr/>
          <a:lstStyle/>
          <a:p>
            <a:pPr marL="0" indent="0">
              <a:buFont typeface="Wingdings 2" pitchFamily="18" charset="2"/>
              <a:buNone/>
              <a:defRPr/>
            </a:pPr>
            <a:r>
              <a:rPr lang="en-US" dirty="0">
                <a:latin typeface="Arial" panose="020B0604020202020204" pitchFamily="34" charset="0"/>
                <a:cs typeface="Arial" panose="020B0604020202020204" pitchFamily="34" charset="0"/>
              </a:rPr>
              <a:t>Managing groundwater without causing:</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19400"/>
            <a:ext cx="9181086" cy="374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9242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57200" y="838200"/>
            <a:ext cx="8229600" cy="857250"/>
          </a:xfrm>
        </p:spPr>
        <p:txBody>
          <a:bodyPr/>
          <a:lstStyle/>
          <a:p>
            <a:pPr>
              <a:defRPr/>
            </a:pPr>
            <a:r>
              <a:rPr lang="en-US" altLang="en-US" dirty="0">
                <a:solidFill>
                  <a:schemeClr val="tx1"/>
                </a:solidFill>
                <a:latin typeface="Arial" panose="020B0604020202020204" pitchFamily="34" charset="0"/>
                <a:cs typeface="Arial" panose="020B0604020202020204" pitchFamily="34" charset="0"/>
              </a:rPr>
              <a:t>Key dates for local agencies</a:t>
            </a:r>
          </a:p>
        </p:txBody>
      </p:sp>
      <p:pic>
        <p:nvPicPr>
          <p:cNvPr id="8704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816100"/>
            <a:ext cx="8229600" cy="4011613"/>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6013" y="3073400"/>
            <a:ext cx="26511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6013" y="3611563"/>
            <a:ext cx="265112"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4373563"/>
            <a:ext cx="265113"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77125" y="5232400"/>
            <a:ext cx="265113"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3009900"/>
            <a:ext cx="26193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3543300"/>
            <a:ext cx="26193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4298950"/>
            <a:ext cx="26193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5172075"/>
            <a:ext cx="2619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descr="C:\Users\mhall\Documents\_GW-SW_Assesment\_Communication&amp;Outreach\Graphic Illustration Contracting\Leipold Work Products\Consumnes_GWrecharge6.jpg">
            <a:extLst>
              <a:ext uri="{FF2B5EF4-FFF2-40B4-BE49-F238E27FC236}">
                <a16:creationId xmlns:a16="http://schemas.microsoft.com/office/drawing/2014/main" xmlns="" id="{67DFE646-FD3C-4B41-BA47-CB5FC0402F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971800"/>
            <a:ext cx="68580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xmlns="" id="{49C18A89-CA9A-4E92-8E71-98C112AE2F89}"/>
              </a:ext>
            </a:extLst>
          </p:cNvPr>
          <p:cNvSpPr>
            <a:spLocks noGrp="1"/>
          </p:cNvSpPr>
          <p:nvPr>
            <p:ph type="title"/>
          </p:nvPr>
        </p:nvSpPr>
        <p:spPr>
          <a:xfrm>
            <a:off x="228600" y="0"/>
            <a:ext cx="8610600" cy="1066800"/>
          </a:xfrm>
        </p:spPr>
        <p:txBody>
          <a:bodyPr/>
          <a:lstStyle/>
          <a:p>
            <a:pPr>
              <a:defRPr/>
            </a:pPr>
            <a:r>
              <a:rPr lang="en-US" sz="2800" dirty="0">
                <a:solidFill>
                  <a:schemeClr val="tx1"/>
                </a:solidFill>
                <a:latin typeface="Arial" panose="020B0604020202020204" pitchFamily="34" charset="0"/>
                <a:cs typeface="Arial" panose="020B0604020202020204" pitchFamily="34" charset="0"/>
              </a:rPr>
              <a:t>Groundwater – Surface Water  Connection</a:t>
            </a:r>
          </a:p>
        </p:txBody>
      </p:sp>
      <p:sp>
        <p:nvSpPr>
          <p:cNvPr id="73732" name="Content Placeholder 3">
            <a:extLst>
              <a:ext uri="{FF2B5EF4-FFF2-40B4-BE49-F238E27FC236}">
                <a16:creationId xmlns:a16="http://schemas.microsoft.com/office/drawing/2014/main" xmlns="" id="{2BD80492-89D1-4500-8DF1-B2449C782E05}"/>
              </a:ext>
            </a:extLst>
          </p:cNvPr>
          <p:cNvSpPr>
            <a:spLocks noGrp="1"/>
          </p:cNvSpPr>
          <p:nvPr>
            <p:ph idx="1"/>
          </p:nvPr>
        </p:nvSpPr>
        <p:spPr/>
        <p:txBody>
          <a:bodyPr/>
          <a:lstStyle/>
          <a:p>
            <a:endParaRPr lang="en-US" altLang="en-US"/>
          </a:p>
        </p:txBody>
      </p:sp>
      <p:pic>
        <p:nvPicPr>
          <p:cNvPr id="73733" name="Picture 2" descr="C:\Users\mhall\Documents\_GW-SW_Assesment\_Communication&amp;Outreach\Graphic Illustration Contracting\Leipold Work Products\Consumnes_GWrecharge5.jpg">
            <a:extLst>
              <a:ext uri="{FF2B5EF4-FFF2-40B4-BE49-F238E27FC236}">
                <a16:creationId xmlns:a16="http://schemas.microsoft.com/office/drawing/2014/main" xmlns="" id="{8AB6C8D4-D6A2-4A31-AACC-F2C1FC57C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2222" t="71713" b="21117"/>
          <a:stretch>
            <a:fillRect/>
          </a:stretch>
        </p:blipFill>
        <p:spPr bwMode="auto">
          <a:xfrm>
            <a:off x="-2438400" y="0"/>
            <a:ext cx="1219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2" descr="C:\Users\mhall\Documents\_GW-SW_Assesment\_Communication&amp;Outreach\Graphic Illustration Contracting\Leipold Work Products\Consumnes_GWrecharge5.jpg">
            <a:extLst>
              <a:ext uri="{FF2B5EF4-FFF2-40B4-BE49-F238E27FC236}">
                <a16:creationId xmlns:a16="http://schemas.microsoft.com/office/drawing/2014/main" xmlns="" id="{B45A938D-2AEE-405A-858F-0EBB62E8D1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2222" t="71713" b="21117"/>
          <a:stretch>
            <a:fillRect/>
          </a:stretch>
        </p:blipFill>
        <p:spPr bwMode="auto">
          <a:xfrm>
            <a:off x="-2286000" y="152400"/>
            <a:ext cx="1219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2" descr="C:\Users\mhall\Documents\_GW-SW_Assesment\_Communication&amp;Outreach\Graphic Illustration Contracting\Leipold Work Products\Consumnes_GWrecharge3.jpg">
            <a:extLst>
              <a:ext uri="{FF2B5EF4-FFF2-40B4-BE49-F238E27FC236}">
                <a16:creationId xmlns:a16="http://schemas.microsoft.com/office/drawing/2014/main" xmlns="" id="{0E766CCB-B6B6-4D4F-9DA3-09F663BE5C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11" t="42828" r="93333" b="50000"/>
          <a:stretch>
            <a:fillRect/>
          </a:stretch>
        </p:blipFill>
        <p:spPr bwMode="auto">
          <a:xfrm>
            <a:off x="-3352800" y="66294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6597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11FBA7E-A24E-4D1B-B4B2-49600832ECAF}" type="slidenum">
              <a:rPr lang="en-US" altLang="en-US" smtClean="0"/>
              <a:pPr>
                <a:defRPr/>
              </a:pPr>
              <a:t>30</a:t>
            </a:fld>
            <a:endParaRPr lang="en-US" altLang="en-US"/>
          </a:p>
        </p:txBody>
      </p:sp>
      <p:sp>
        <p:nvSpPr>
          <p:cNvPr id="88067" name="TextBox 2"/>
          <p:cNvSpPr txBox="1">
            <a:spLocks noChangeArrowheads="1"/>
          </p:cNvSpPr>
          <p:nvPr/>
        </p:nvSpPr>
        <p:spPr bwMode="auto">
          <a:xfrm>
            <a:off x="0" y="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80000"/>
              <a:buFont typeface="Wingdings" pitchFamily="2" charset="2"/>
              <a:buChar char="Ø"/>
              <a:defRPr sz="3200">
                <a:solidFill>
                  <a:schemeClr val="tx1"/>
                </a:solidFill>
                <a:latin typeface="Palatino Linotype" pitchFamily="18" charset="0"/>
              </a:defRPr>
            </a:lvl1pPr>
            <a:lvl2pPr marL="742950" indent="-285750" eaLnBrk="0" hangingPunct="0">
              <a:spcBef>
                <a:spcPct val="20000"/>
              </a:spcBef>
              <a:buClr>
                <a:schemeClr val="tx2"/>
              </a:buClr>
              <a:buSzPct val="50000"/>
              <a:buFont typeface="Wingdings" pitchFamily="2" charset="2"/>
              <a:buChar char="l"/>
              <a:defRPr sz="2800">
                <a:solidFill>
                  <a:schemeClr val="tx1"/>
                </a:solidFill>
                <a:latin typeface="Palatino Linotype" pitchFamily="18" charset="0"/>
              </a:defRPr>
            </a:lvl2pPr>
            <a:lvl3pPr marL="1143000" indent="-228600" eaLnBrk="0" hangingPunct="0">
              <a:spcBef>
                <a:spcPct val="20000"/>
              </a:spcBef>
              <a:buClr>
                <a:schemeClr val="accent2"/>
              </a:buClr>
              <a:buChar char="•"/>
              <a:defRPr sz="2400">
                <a:solidFill>
                  <a:schemeClr val="tx1"/>
                </a:solidFill>
                <a:latin typeface="Palatino Linotype" pitchFamily="18" charset="0"/>
              </a:defRPr>
            </a:lvl3pPr>
            <a:lvl4pPr marL="1600200" indent="-228600" eaLnBrk="0" hangingPunct="0">
              <a:spcBef>
                <a:spcPct val="20000"/>
              </a:spcBef>
              <a:buClr>
                <a:schemeClr val="folHlink"/>
              </a:buClr>
              <a:buSzPct val="50000"/>
              <a:buFont typeface="Wingdings" pitchFamily="2" charset="2"/>
              <a:buChar char="l"/>
              <a:defRPr sz="2000">
                <a:solidFill>
                  <a:schemeClr val="tx1"/>
                </a:solidFill>
                <a:latin typeface="Palatino Linotype" pitchFamily="18" charset="0"/>
              </a:defRPr>
            </a:lvl4pPr>
            <a:lvl5pPr marL="2057400" indent="-228600" eaLnBrk="0" hangingPunct="0">
              <a:spcBef>
                <a:spcPct val="20000"/>
              </a:spcBef>
              <a:buClr>
                <a:schemeClr val="hlink"/>
              </a:buClr>
              <a:buChar char="•"/>
              <a:defRPr sz="2000">
                <a:solidFill>
                  <a:schemeClr val="tx1"/>
                </a:solidFill>
                <a:latin typeface="Palatino Linotype"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itchFamily="18" charset="0"/>
              </a:defRPr>
            </a:lvl9pPr>
          </a:lstStyle>
          <a:p>
            <a:pPr algn="ctr" eaLnBrk="1" hangingPunct="1">
              <a:spcBef>
                <a:spcPct val="0"/>
              </a:spcBef>
              <a:buClrTx/>
              <a:buSzTx/>
              <a:buFontTx/>
              <a:buNone/>
            </a:pPr>
            <a:r>
              <a:rPr lang="en-US" altLang="en-US" sz="4800">
                <a:latin typeface="Arial" charset="0"/>
              </a:rPr>
              <a:t>State Intervention</a:t>
            </a:r>
          </a:p>
        </p:txBody>
      </p:sp>
      <p:pic>
        <p:nvPicPr>
          <p:cNvPr id="88068" name="Picture 2" descr="http://farm9.staticflickr.com/8084/8293066881_0c9dc28f70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1493838"/>
            <a:ext cx="9070975" cy="475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1"/>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fld id="{74781D3E-B953-4172-A607-8AAE5A1630AB}" type="slidenum">
              <a:rPr lang="en-US" altLang="en-US" smtClean="0">
                <a:solidFill>
                  <a:srgbClr val="045C75"/>
                </a:solidFill>
              </a:rPr>
              <a:pPr>
                <a:defRPr/>
              </a:pPr>
              <a:t>31</a:t>
            </a:fld>
            <a:endParaRPr lang="en-US" altLang="en-US">
              <a:solidFill>
                <a:srgbClr val="045C75"/>
              </a:solidFill>
            </a:endParaRPr>
          </a:p>
        </p:txBody>
      </p:sp>
      <p:pic>
        <p:nvPicPr>
          <p:cNvPr id="89091" name="Picture 4"/>
          <p:cNvPicPr>
            <a:picLocks noChangeAspect="1" noChangeArrowheads="1"/>
          </p:cNvPicPr>
          <p:nvPr/>
        </p:nvPicPr>
        <p:blipFill>
          <a:blip r:embed="rId2">
            <a:extLst>
              <a:ext uri="{28A0092B-C50C-407E-A947-70E740481C1C}">
                <a14:useLocalDpi xmlns:a14="http://schemas.microsoft.com/office/drawing/2010/main" val="0"/>
              </a:ext>
            </a:extLst>
          </a:blip>
          <a:srcRect l="1630" t="6445"/>
          <a:stretch>
            <a:fillRect/>
          </a:stretch>
        </p:blipFill>
        <p:spPr bwMode="auto">
          <a:xfrm>
            <a:off x="0" y="-30163"/>
            <a:ext cx="9377363" cy="9234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9092" name="TextBox 2"/>
          <p:cNvSpPr txBox="1">
            <a:spLocks noChangeArrowheads="1"/>
          </p:cNvSpPr>
          <p:nvPr/>
        </p:nvSpPr>
        <p:spPr bwMode="auto">
          <a:xfrm>
            <a:off x="0" y="15240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80000"/>
              <a:buFont typeface="Wingdings" pitchFamily="2" charset="2"/>
              <a:buChar char="Ø"/>
              <a:defRPr sz="3200">
                <a:solidFill>
                  <a:schemeClr val="tx1"/>
                </a:solidFill>
                <a:latin typeface="Palatino Linotype" pitchFamily="18" charset="0"/>
              </a:defRPr>
            </a:lvl1pPr>
            <a:lvl2pPr marL="742950" indent="-285750" eaLnBrk="0" hangingPunct="0">
              <a:spcBef>
                <a:spcPct val="20000"/>
              </a:spcBef>
              <a:buClr>
                <a:schemeClr val="tx2"/>
              </a:buClr>
              <a:buSzPct val="50000"/>
              <a:buFont typeface="Wingdings" pitchFamily="2" charset="2"/>
              <a:buChar char="l"/>
              <a:defRPr sz="2800">
                <a:solidFill>
                  <a:schemeClr val="tx1"/>
                </a:solidFill>
                <a:latin typeface="Palatino Linotype" pitchFamily="18" charset="0"/>
              </a:defRPr>
            </a:lvl2pPr>
            <a:lvl3pPr marL="1143000" indent="-228600" eaLnBrk="0" hangingPunct="0">
              <a:spcBef>
                <a:spcPct val="20000"/>
              </a:spcBef>
              <a:buClr>
                <a:schemeClr val="accent2"/>
              </a:buClr>
              <a:buChar char="•"/>
              <a:defRPr sz="2400">
                <a:solidFill>
                  <a:schemeClr val="tx1"/>
                </a:solidFill>
                <a:latin typeface="Palatino Linotype" pitchFamily="18" charset="0"/>
              </a:defRPr>
            </a:lvl3pPr>
            <a:lvl4pPr marL="1600200" indent="-228600" eaLnBrk="0" hangingPunct="0">
              <a:spcBef>
                <a:spcPct val="20000"/>
              </a:spcBef>
              <a:buClr>
                <a:schemeClr val="folHlink"/>
              </a:buClr>
              <a:buSzPct val="50000"/>
              <a:buFont typeface="Wingdings" pitchFamily="2" charset="2"/>
              <a:buChar char="l"/>
              <a:defRPr sz="2000">
                <a:solidFill>
                  <a:schemeClr val="tx1"/>
                </a:solidFill>
                <a:latin typeface="Palatino Linotype" pitchFamily="18" charset="0"/>
              </a:defRPr>
            </a:lvl4pPr>
            <a:lvl5pPr marL="2057400" indent="-228600" eaLnBrk="0" hangingPunct="0">
              <a:spcBef>
                <a:spcPct val="20000"/>
              </a:spcBef>
              <a:buClr>
                <a:schemeClr val="hlink"/>
              </a:buClr>
              <a:buChar char="•"/>
              <a:defRPr sz="2000">
                <a:solidFill>
                  <a:schemeClr val="tx1"/>
                </a:solidFill>
                <a:latin typeface="Palatino Linotype"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itchFamily="18" charset="0"/>
              </a:defRPr>
            </a:lvl9pPr>
          </a:lstStyle>
          <a:p>
            <a:pPr algn="ctr" eaLnBrk="1" hangingPunct="1">
              <a:spcBef>
                <a:spcPct val="0"/>
              </a:spcBef>
              <a:buClrTx/>
              <a:buSzTx/>
              <a:buFontTx/>
              <a:buNone/>
            </a:pPr>
            <a:endParaRPr lang="en-US" altLang="en-US" sz="4800">
              <a:latin typeface="Arial"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DA62B7-AB5B-4527-B4BD-0BEAB88F9CD9}"/>
              </a:ext>
            </a:extLst>
          </p:cNvPr>
          <p:cNvSpPr>
            <a:spLocks noGrp="1"/>
          </p:cNvSpPr>
          <p:nvPr>
            <p:ph type="title"/>
          </p:nvPr>
        </p:nvSpPr>
        <p:spPr/>
        <p:txBody>
          <a:bodyPr/>
          <a:lstStyle/>
          <a:p>
            <a:pPr>
              <a:defRPr/>
            </a:pPr>
            <a:endParaRPr lang="en-US"/>
          </a:p>
        </p:txBody>
      </p:sp>
      <p:pic>
        <p:nvPicPr>
          <p:cNvPr id="81923" name="Picture 2">
            <a:extLst>
              <a:ext uri="{FF2B5EF4-FFF2-40B4-BE49-F238E27FC236}">
                <a16:creationId xmlns:a16="http://schemas.microsoft.com/office/drawing/2014/main" xmlns="" id="{6DBB984E-1D40-4084-9BB3-4F9F29D8601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1763" y="0"/>
            <a:ext cx="8880475" cy="6858000"/>
          </a:xfrm>
          <a:noFill/>
        </p:spPr>
      </p:pic>
      <p:sp>
        <p:nvSpPr>
          <p:cNvPr id="4" name="Slide Number Placeholder 3">
            <a:extLst>
              <a:ext uri="{FF2B5EF4-FFF2-40B4-BE49-F238E27FC236}">
                <a16:creationId xmlns:a16="http://schemas.microsoft.com/office/drawing/2014/main" xmlns="" id="{F4EE0374-F6B6-47BE-A027-B63C33420AB9}"/>
              </a:ext>
            </a:extLst>
          </p:cNvPr>
          <p:cNvSpPr>
            <a:spLocks noGrp="1"/>
          </p:cNvSpPr>
          <p:nvPr>
            <p:ph type="sldNum" sz="quarter" idx="12"/>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CCA66BD-A914-46A4-A443-EEFEB04190FE}" type="slidenum">
              <a:rPr lang="en-US" altLang="en-US"/>
              <a:pPr/>
              <a:t>32</a:t>
            </a:fld>
            <a:endParaRPr lang="en-US" altLang="en-US"/>
          </a:p>
        </p:txBody>
      </p:sp>
    </p:spTree>
    <p:extLst>
      <p:ext uri="{BB962C8B-B14F-4D97-AF65-F5344CB8AC3E}">
        <p14:creationId xmlns:p14="http://schemas.microsoft.com/office/powerpoint/2010/main" val="1759792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a:extLst>
              <a:ext uri="{FF2B5EF4-FFF2-40B4-BE49-F238E27FC236}">
                <a16:creationId xmlns:a16="http://schemas.microsoft.com/office/drawing/2014/main" xmlns="" id="{89722F22-4E78-450C-B9D7-424954F56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850" y="1042988"/>
            <a:ext cx="7618413" cy="554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xmlns="" id="{90D8D001-74BF-4F57-8528-0A85B836A32F}"/>
              </a:ext>
            </a:extLst>
          </p:cNvPr>
          <p:cNvSpPr>
            <a:spLocks noGrp="1"/>
          </p:cNvSpPr>
          <p:nvPr>
            <p:ph type="title"/>
          </p:nvPr>
        </p:nvSpPr>
        <p:spPr>
          <a:xfrm>
            <a:off x="228600" y="-76200"/>
            <a:ext cx="8610600" cy="1125538"/>
          </a:xfrm>
        </p:spPr>
        <p:txBody>
          <a:bodyPr/>
          <a:lstStyle/>
          <a:p>
            <a:pPr>
              <a:defRPr/>
            </a:pPr>
            <a:r>
              <a:rPr lang="en-US" dirty="0"/>
              <a:t> </a:t>
            </a:r>
            <a:r>
              <a:rPr lang="en-US" sz="2800" dirty="0">
                <a:solidFill>
                  <a:schemeClr val="tx1"/>
                </a:solidFill>
                <a:latin typeface="Arial" panose="020B0604020202020204" pitchFamily="34" charset="0"/>
                <a:cs typeface="Arial" panose="020B0604020202020204" pitchFamily="34" charset="0"/>
              </a:rPr>
              <a:t>Net Stream Gain &amp; Loss for Sacramento Valley</a:t>
            </a:r>
            <a:br>
              <a:rPr lang="en-US" sz="2800" dirty="0">
                <a:solidFill>
                  <a:schemeClr val="tx1"/>
                </a:solidFill>
                <a:latin typeface="Arial" panose="020B0604020202020204" pitchFamily="34" charset="0"/>
                <a:cs typeface="Arial" panose="020B0604020202020204" pitchFamily="34" charset="0"/>
              </a:rPr>
            </a:br>
            <a:r>
              <a:rPr lang="en-US" sz="2400" dirty="0">
                <a:solidFill>
                  <a:schemeClr val="tx1"/>
                </a:solidFill>
                <a:latin typeface="Arial" panose="020B0604020202020204" pitchFamily="34" charset="0"/>
                <a:cs typeface="Arial" panose="020B0604020202020204" pitchFamily="34" charset="0"/>
              </a:rPr>
              <a:t>Historical and Status Quo Future Conditions</a:t>
            </a:r>
          </a:p>
        </p:txBody>
      </p:sp>
      <p:sp>
        <p:nvSpPr>
          <p:cNvPr id="82948" name="Rectangle 3">
            <a:extLst>
              <a:ext uri="{FF2B5EF4-FFF2-40B4-BE49-F238E27FC236}">
                <a16:creationId xmlns:a16="http://schemas.microsoft.com/office/drawing/2014/main" xmlns="" id="{F8872E3F-5977-4234-9867-DAAE8C75147B}"/>
              </a:ext>
            </a:extLst>
          </p:cNvPr>
          <p:cNvSpPr>
            <a:spLocks noChangeArrowheads="1"/>
          </p:cNvSpPr>
          <p:nvPr/>
        </p:nvSpPr>
        <p:spPr bwMode="auto">
          <a:xfrm>
            <a:off x="5715000" y="1524000"/>
            <a:ext cx="533400" cy="228600"/>
          </a:xfrm>
          <a:prstGeom prst="rect">
            <a:avLst/>
          </a:prstGeom>
          <a:solidFill>
            <a:schemeClr val="tx1"/>
          </a:solidFill>
          <a:ln w="12700" algn="ctr">
            <a:solidFill>
              <a:schemeClr val="tx1"/>
            </a:solidFill>
            <a:round/>
            <a:headEnd type="none" w="sm" len="sm"/>
            <a:tailEnd type="none" w="sm" len="sm"/>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Palatino Linotype" panose="02040502050505030304" pitchFamily="18"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Palatino Linotype" panose="02040502050505030304" pitchFamily="18" charset="0"/>
              </a:defRPr>
            </a:lvl2pPr>
            <a:lvl3pPr marL="1143000" indent="-228600">
              <a:spcBef>
                <a:spcPct val="20000"/>
              </a:spcBef>
              <a:buClr>
                <a:schemeClr val="accent2"/>
              </a:buClr>
              <a:buChar char="•"/>
              <a:defRPr sz="2400">
                <a:solidFill>
                  <a:schemeClr val="tx1"/>
                </a:solidFill>
                <a:latin typeface="Palatino Linotype" panose="02040502050505030304" pitchFamily="18"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Palatino Linotype" panose="02040502050505030304" pitchFamily="18" charset="0"/>
              </a:defRPr>
            </a:lvl4pPr>
            <a:lvl5pPr marL="2057400" indent="-228600">
              <a:spcBef>
                <a:spcPct val="20000"/>
              </a:spcBef>
              <a:buClr>
                <a:schemeClr val="hlink"/>
              </a:buClr>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9pPr>
          </a:lstStyle>
          <a:p>
            <a:pPr>
              <a:spcBef>
                <a:spcPct val="0"/>
              </a:spcBef>
              <a:buClrTx/>
              <a:buSzTx/>
              <a:buFontTx/>
              <a:buNone/>
            </a:pPr>
            <a:endParaRPr lang="en-US" altLang="en-US" sz="4000">
              <a:latin typeface="Times New Roman" panose="02020603050405020304" pitchFamily="18" charset="0"/>
            </a:endParaRPr>
          </a:p>
        </p:txBody>
      </p:sp>
      <p:sp>
        <p:nvSpPr>
          <p:cNvPr id="82949" name="Rectangle 7">
            <a:extLst>
              <a:ext uri="{FF2B5EF4-FFF2-40B4-BE49-F238E27FC236}">
                <a16:creationId xmlns:a16="http://schemas.microsoft.com/office/drawing/2014/main" xmlns="" id="{8F1715DC-D084-4545-82D0-6B6961A7209B}"/>
              </a:ext>
            </a:extLst>
          </p:cNvPr>
          <p:cNvSpPr>
            <a:spLocks noChangeArrowheads="1"/>
          </p:cNvSpPr>
          <p:nvPr/>
        </p:nvSpPr>
        <p:spPr bwMode="auto">
          <a:xfrm>
            <a:off x="4173538" y="1525588"/>
            <a:ext cx="533400" cy="228600"/>
          </a:xfrm>
          <a:prstGeom prst="rect">
            <a:avLst/>
          </a:prstGeom>
          <a:solidFill>
            <a:schemeClr val="tx1"/>
          </a:solidFill>
          <a:ln w="12700" algn="ctr">
            <a:solidFill>
              <a:schemeClr val="tx1"/>
            </a:solidFill>
            <a:round/>
            <a:headEnd type="none" w="sm" len="sm"/>
            <a:tailEnd type="none" w="sm" len="sm"/>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Palatino Linotype" panose="02040502050505030304" pitchFamily="18"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Palatino Linotype" panose="02040502050505030304" pitchFamily="18" charset="0"/>
              </a:defRPr>
            </a:lvl2pPr>
            <a:lvl3pPr marL="1143000" indent="-228600">
              <a:spcBef>
                <a:spcPct val="20000"/>
              </a:spcBef>
              <a:buClr>
                <a:schemeClr val="accent2"/>
              </a:buClr>
              <a:buChar char="•"/>
              <a:defRPr sz="2400">
                <a:solidFill>
                  <a:schemeClr val="tx1"/>
                </a:solidFill>
                <a:latin typeface="Palatino Linotype" panose="02040502050505030304" pitchFamily="18"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Palatino Linotype" panose="02040502050505030304" pitchFamily="18" charset="0"/>
              </a:defRPr>
            </a:lvl4pPr>
            <a:lvl5pPr marL="2057400" indent="-228600">
              <a:spcBef>
                <a:spcPct val="20000"/>
              </a:spcBef>
              <a:buClr>
                <a:schemeClr val="hlink"/>
              </a:buClr>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9pPr>
          </a:lstStyle>
          <a:p>
            <a:pPr>
              <a:spcBef>
                <a:spcPct val="0"/>
              </a:spcBef>
              <a:buClrTx/>
              <a:buSzTx/>
              <a:buFontTx/>
              <a:buNone/>
            </a:pPr>
            <a:endParaRPr lang="en-US" altLang="en-US" sz="4000">
              <a:latin typeface="Times New Roman" panose="02020603050405020304" pitchFamily="18" charset="0"/>
            </a:endParaRPr>
          </a:p>
        </p:txBody>
      </p:sp>
      <p:sp>
        <p:nvSpPr>
          <p:cNvPr id="82950" name="TextBox 8">
            <a:extLst>
              <a:ext uri="{FF2B5EF4-FFF2-40B4-BE49-F238E27FC236}">
                <a16:creationId xmlns:a16="http://schemas.microsoft.com/office/drawing/2014/main" xmlns="" id="{EAA35FF7-101A-4745-9E53-11BFFBC79D32}"/>
              </a:ext>
            </a:extLst>
          </p:cNvPr>
          <p:cNvSpPr txBox="1">
            <a:spLocks noChangeArrowheads="1"/>
          </p:cNvSpPr>
          <p:nvPr/>
        </p:nvSpPr>
        <p:spPr bwMode="auto">
          <a:xfrm>
            <a:off x="4216400" y="1466850"/>
            <a:ext cx="652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Palatino Linotype" panose="02040502050505030304" pitchFamily="18"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Palatino Linotype" panose="02040502050505030304" pitchFamily="18" charset="0"/>
              </a:defRPr>
            </a:lvl2pPr>
            <a:lvl3pPr marL="1143000" indent="-228600">
              <a:spcBef>
                <a:spcPct val="20000"/>
              </a:spcBef>
              <a:buClr>
                <a:schemeClr val="accent2"/>
              </a:buClr>
              <a:buChar char="•"/>
              <a:defRPr sz="2400">
                <a:solidFill>
                  <a:schemeClr val="tx1"/>
                </a:solidFill>
                <a:latin typeface="Palatino Linotype" panose="02040502050505030304" pitchFamily="18"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Palatino Linotype" panose="02040502050505030304" pitchFamily="18" charset="0"/>
              </a:defRPr>
            </a:lvl4pPr>
            <a:lvl5pPr marL="2057400" indent="-228600">
              <a:spcBef>
                <a:spcPct val="20000"/>
              </a:spcBef>
              <a:buClr>
                <a:schemeClr val="hlink"/>
              </a:buClr>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9pPr>
          </a:lstStyle>
          <a:p>
            <a:pPr>
              <a:spcBef>
                <a:spcPct val="0"/>
              </a:spcBef>
              <a:buClrTx/>
              <a:buSzTx/>
              <a:buFontTx/>
              <a:buNone/>
            </a:pPr>
            <a:r>
              <a:rPr lang="en-US" altLang="en-US" sz="1800" b="1">
                <a:solidFill>
                  <a:schemeClr val="bg2"/>
                </a:solidFill>
                <a:latin typeface="Calibri" panose="020F0502020204030204" pitchFamily="34" charset="0"/>
              </a:rPr>
              <a:t>PAST</a:t>
            </a:r>
          </a:p>
        </p:txBody>
      </p:sp>
      <p:sp>
        <p:nvSpPr>
          <p:cNvPr id="82951" name="TextBox 2">
            <a:extLst>
              <a:ext uri="{FF2B5EF4-FFF2-40B4-BE49-F238E27FC236}">
                <a16:creationId xmlns:a16="http://schemas.microsoft.com/office/drawing/2014/main" xmlns="" id="{F33E703B-05EF-431A-9556-74EE4D458654}"/>
              </a:ext>
            </a:extLst>
          </p:cNvPr>
          <p:cNvSpPr txBox="1">
            <a:spLocks noChangeArrowheads="1"/>
          </p:cNvSpPr>
          <p:nvPr/>
        </p:nvSpPr>
        <p:spPr bwMode="auto">
          <a:xfrm>
            <a:off x="5602288" y="1470025"/>
            <a:ext cx="946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Palatino Linotype" panose="02040502050505030304" pitchFamily="18"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Palatino Linotype" panose="02040502050505030304" pitchFamily="18" charset="0"/>
              </a:defRPr>
            </a:lvl2pPr>
            <a:lvl3pPr marL="1143000" indent="-228600">
              <a:spcBef>
                <a:spcPct val="20000"/>
              </a:spcBef>
              <a:buClr>
                <a:schemeClr val="accent2"/>
              </a:buClr>
              <a:buChar char="•"/>
              <a:defRPr sz="2400">
                <a:solidFill>
                  <a:schemeClr val="tx1"/>
                </a:solidFill>
                <a:latin typeface="Palatino Linotype" panose="02040502050505030304" pitchFamily="18"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Palatino Linotype" panose="02040502050505030304" pitchFamily="18" charset="0"/>
              </a:defRPr>
            </a:lvl4pPr>
            <a:lvl5pPr marL="2057400" indent="-228600">
              <a:spcBef>
                <a:spcPct val="20000"/>
              </a:spcBef>
              <a:buClr>
                <a:schemeClr val="hlink"/>
              </a:buClr>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9pPr>
          </a:lstStyle>
          <a:p>
            <a:pPr>
              <a:spcBef>
                <a:spcPct val="0"/>
              </a:spcBef>
              <a:buClrTx/>
              <a:buSzTx/>
              <a:buFontTx/>
              <a:buNone/>
            </a:pPr>
            <a:r>
              <a:rPr lang="en-US" altLang="en-US" sz="1800" b="1">
                <a:solidFill>
                  <a:schemeClr val="bg2"/>
                </a:solidFill>
                <a:latin typeface="Calibri" panose="020F0502020204030204" pitchFamily="34" charset="0"/>
              </a:rPr>
              <a:t>FUTURE</a:t>
            </a:r>
          </a:p>
        </p:txBody>
      </p:sp>
      <p:cxnSp>
        <p:nvCxnSpPr>
          <p:cNvPr id="10" name="Straight Connector 9">
            <a:extLst>
              <a:ext uri="{FF2B5EF4-FFF2-40B4-BE49-F238E27FC236}">
                <a16:creationId xmlns:a16="http://schemas.microsoft.com/office/drawing/2014/main" xmlns="" id="{302B09D1-1850-448F-AE5E-8D58F5F0CDAA}"/>
              </a:ext>
            </a:extLst>
          </p:cNvPr>
          <p:cNvCxnSpPr>
            <a:cxnSpLocks noChangeShapeType="1"/>
          </p:cNvCxnSpPr>
          <p:nvPr/>
        </p:nvCxnSpPr>
        <p:spPr bwMode="auto">
          <a:xfrm flipH="1">
            <a:off x="1655763" y="2298700"/>
            <a:ext cx="3459162" cy="0"/>
          </a:xfrm>
          <a:prstGeom prst="line">
            <a:avLst/>
          </a:prstGeom>
          <a:noFill/>
          <a:ln w="50800" algn="ctr">
            <a:solidFill>
              <a:schemeClr val="bg2"/>
            </a:solidFill>
            <a:prstDash val="sysDot"/>
            <a:round/>
            <a:headEnd type="none"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xmlns="" id="{F5D94D14-AE7B-4F02-9D64-4BAB03745908}"/>
              </a:ext>
            </a:extLst>
          </p:cNvPr>
          <p:cNvCxnSpPr>
            <a:cxnSpLocks noChangeShapeType="1"/>
          </p:cNvCxnSpPr>
          <p:nvPr/>
        </p:nvCxnSpPr>
        <p:spPr bwMode="auto">
          <a:xfrm flipH="1">
            <a:off x="3681413" y="3860800"/>
            <a:ext cx="3529012" cy="0"/>
          </a:xfrm>
          <a:prstGeom prst="line">
            <a:avLst/>
          </a:prstGeom>
          <a:noFill/>
          <a:ln w="50800" algn="ctr">
            <a:solidFill>
              <a:schemeClr val="bg2"/>
            </a:solidFill>
            <a:prstDash val="sysDot"/>
            <a:round/>
            <a:headEnd type="none"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xmlns="" id="{5D9A3D30-5861-4840-9651-2B6AC340781B}"/>
              </a:ext>
            </a:extLst>
          </p:cNvPr>
          <p:cNvCxnSpPr>
            <a:cxnSpLocks noChangeShapeType="1"/>
          </p:cNvCxnSpPr>
          <p:nvPr/>
        </p:nvCxnSpPr>
        <p:spPr bwMode="auto">
          <a:xfrm flipH="1">
            <a:off x="6049963" y="4495800"/>
            <a:ext cx="2209800" cy="0"/>
          </a:xfrm>
          <a:prstGeom prst="line">
            <a:avLst/>
          </a:prstGeom>
          <a:noFill/>
          <a:ln w="50800" algn="ctr">
            <a:solidFill>
              <a:schemeClr val="bg2"/>
            </a:solidFill>
            <a:prstDash val="sysDot"/>
            <a:round/>
            <a:headEnd type="none"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Box 5">
            <a:extLst>
              <a:ext uri="{FF2B5EF4-FFF2-40B4-BE49-F238E27FC236}">
                <a16:creationId xmlns:a16="http://schemas.microsoft.com/office/drawing/2014/main" xmlns="" id="{B28AF5D5-8CF4-4107-A67A-CFA10EC80F17}"/>
              </a:ext>
            </a:extLst>
          </p:cNvPr>
          <p:cNvSpPr txBox="1"/>
          <p:nvPr/>
        </p:nvSpPr>
        <p:spPr>
          <a:xfrm>
            <a:off x="3267075" y="1973263"/>
            <a:ext cx="1685925" cy="338137"/>
          </a:xfrm>
          <a:prstGeom prst="rect">
            <a:avLst/>
          </a:prstGeom>
          <a:noFill/>
        </p:spPr>
        <p:txBody>
          <a:bodyPr wrap="none">
            <a:spAutoFit/>
          </a:bodyPr>
          <a:lstStyle/>
          <a:p>
            <a:pPr>
              <a:defRPr/>
            </a:pPr>
            <a:r>
              <a:rPr lang="en-US" sz="1600" b="1" dirty="0">
                <a:solidFill>
                  <a:schemeClr val="bg2">
                    <a:lumMod val="95000"/>
                    <a:lumOff val="5000"/>
                  </a:schemeClr>
                </a:solidFill>
                <a:latin typeface="Arial" charset="0"/>
              </a:rPr>
              <a:t>1950’s &amp; 1960’s</a:t>
            </a:r>
          </a:p>
        </p:txBody>
      </p:sp>
      <p:sp>
        <p:nvSpPr>
          <p:cNvPr id="14" name="TextBox 13">
            <a:extLst>
              <a:ext uri="{FF2B5EF4-FFF2-40B4-BE49-F238E27FC236}">
                <a16:creationId xmlns:a16="http://schemas.microsoft.com/office/drawing/2014/main" xmlns="" id="{59BF96DB-84F8-40FC-AC7A-5661BE65CDD6}"/>
              </a:ext>
            </a:extLst>
          </p:cNvPr>
          <p:cNvSpPr txBox="1"/>
          <p:nvPr/>
        </p:nvSpPr>
        <p:spPr>
          <a:xfrm>
            <a:off x="5238750" y="3554413"/>
            <a:ext cx="1971675" cy="338137"/>
          </a:xfrm>
          <a:prstGeom prst="rect">
            <a:avLst/>
          </a:prstGeom>
          <a:noFill/>
        </p:spPr>
        <p:txBody>
          <a:bodyPr wrap="none">
            <a:spAutoFit/>
          </a:bodyPr>
          <a:lstStyle/>
          <a:p>
            <a:pPr>
              <a:defRPr/>
            </a:pPr>
            <a:r>
              <a:rPr lang="en-US" sz="1600" b="1" dirty="0">
                <a:solidFill>
                  <a:schemeClr val="bg2">
                    <a:lumMod val="95000"/>
                    <a:lumOff val="5000"/>
                  </a:schemeClr>
                </a:solidFill>
                <a:latin typeface="Arial" charset="0"/>
              </a:rPr>
              <a:t>current conditions</a:t>
            </a:r>
          </a:p>
        </p:txBody>
      </p:sp>
      <p:sp>
        <p:nvSpPr>
          <p:cNvPr id="15" name="TextBox 14">
            <a:extLst>
              <a:ext uri="{FF2B5EF4-FFF2-40B4-BE49-F238E27FC236}">
                <a16:creationId xmlns:a16="http://schemas.microsoft.com/office/drawing/2014/main" xmlns="" id="{ADBB2D44-A51D-4858-88FE-4B70A1FC3FB0}"/>
              </a:ext>
            </a:extLst>
          </p:cNvPr>
          <p:cNvSpPr txBox="1"/>
          <p:nvPr/>
        </p:nvSpPr>
        <p:spPr>
          <a:xfrm>
            <a:off x="6532563" y="4186238"/>
            <a:ext cx="1928812" cy="338137"/>
          </a:xfrm>
          <a:prstGeom prst="rect">
            <a:avLst/>
          </a:prstGeom>
          <a:noFill/>
        </p:spPr>
        <p:txBody>
          <a:bodyPr wrap="none">
            <a:spAutoFit/>
          </a:bodyPr>
          <a:lstStyle/>
          <a:p>
            <a:pPr>
              <a:defRPr/>
            </a:pPr>
            <a:r>
              <a:rPr lang="en-US" sz="1600" b="1" dirty="0">
                <a:solidFill>
                  <a:schemeClr val="bg2">
                    <a:lumMod val="95000"/>
                    <a:lumOff val="5000"/>
                  </a:schemeClr>
                </a:solidFill>
                <a:latin typeface="Arial" charset="0"/>
              </a:rPr>
              <a:t>status quo future</a:t>
            </a:r>
          </a:p>
        </p:txBody>
      </p:sp>
      <p:sp>
        <p:nvSpPr>
          <p:cNvPr id="7" name="Oval 6">
            <a:extLst>
              <a:ext uri="{FF2B5EF4-FFF2-40B4-BE49-F238E27FC236}">
                <a16:creationId xmlns:a16="http://schemas.microsoft.com/office/drawing/2014/main" xmlns="" id="{280897F5-74EF-43DA-8383-087B095DE34F}"/>
              </a:ext>
            </a:extLst>
          </p:cNvPr>
          <p:cNvSpPr>
            <a:spLocks noChangeArrowheads="1"/>
          </p:cNvSpPr>
          <p:nvPr/>
        </p:nvSpPr>
        <p:spPr bwMode="auto">
          <a:xfrm>
            <a:off x="4810125" y="3711575"/>
            <a:ext cx="304800" cy="315913"/>
          </a:xfrm>
          <a:prstGeom prst="ellipse">
            <a:avLst/>
          </a:prstGeom>
          <a:noFill/>
          <a:ln w="38100" algn="ctr">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Palatino Linotype" panose="02040502050505030304" pitchFamily="18"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Palatino Linotype" panose="02040502050505030304" pitchFamily="18" charset="0"/>
              </a:defRPr>
            </a:lvl2pPr>
            <a:lvl3pPr marL="1143000" indent="-228600">
              <a:spcBef>
                <a:spcPct val="20000"/>
              </a:spcBef>
              <a:buClr>
                <a:schemeClr val="accent2"/>
              </a:buClr>
              <a:buChar char="•"/>
              <a:defRPr sz="2400">
                <a:solidFill>
                  <a:schemeClr val="tx1"/>
                </a:solidFill>
                <a:latin typeface="Palatino Linotype" panose="02040502050505030304" pitchFamily="18"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Palatino Linotype" panose="02040502050505030304" pitchFamily="18" charset="0"/>
              </a:defRPr>
            </a:lvl4pPr>
            <a:lvl5pPr marL="2057400" indent="-228600">
              <a:spcBef>
                <a:spcPct val="20000"/>
              </a:spcBef>
              <a:buClr>
                <a:schemeClr val="hlink"/>
              </a:buClr>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9pPr>
          </a:lstStyle>
          <a:p>
            <a:pPr>
              <a:spcBef>
                <a:spcPct val="0"/>
              </a:spcBef>
              <a:buClrTx/>
              <a:buSzTx/>
              <a:buFontTx/>
              <a:buNone/>
            </a:pPr>
            <a:endParaRPr lang="en-US" altLang="en-US" sz="4000">
              <a:latin typeface="Times New Roman" panose="02020603050405020304" pitchFamily="18" charset="0"/>
            </a:endParaRPr>
          </a:p>
        </p:txBody>
      </p:sp>
      <p:sp>
        <p:nvSpPr>
          <p:cNvPr id="17" name="TextBox 16">
            <a:extLst>
              <a:ext uri="{FF2B5EF4-FFF2-40B4-BE49-F238E27FC236}">
                <a16:creationId xmlns:a16="http://schemas.microsoft.com/office/drawing/2014/main" xmlns="" id="{5D28F887-3EB3-4F66-A5A3-E9D70D5ABEDF}"/>
              </a:ext>
            </a:extLst>
          </p:cNvPr>
          <p:cNvSpPr txBox="1"/>
          <p:nvPr/>
        </p:nvSpPr>
        <p:spPr>
          <a:xfrm>
            <a:off x="3582988" y="3963988"/>
            <a:ext cx="1577975" cy="338137"/>
          </a:xfrm>
          <a:prstGeom prst="rect">
            <a:avLst/>
          </a:prstGeom>
          <a:noFill/>
        </p:spPr>
        <p:txBody>
          <a:bodyPr wrap="none">
            <a:spAutoFit/>
          </a:bodyPr>
          <a:lstStyle/>
          <a:p>
            <a:pPr>
              <a:defRPr/>
            </a:pPr>
            <a:r>
              <a:rPr lang="en-US" sz="1600" b="1" dirty="0">
                <a:solidFill>
                  <a:schemeClr val="bg2">
                    <a:lumMod val="95000"/>
                    <a:lumOff val="5000"/>
                  </a:schemeClr>
                </a:solidFill>
                <a:latin typeface="Arial" charset="0"/>
              </a:rPr>
              <a:t>“tipping point”</a:t>
            </a:r>
          </a:p>
        </p:txBody>
      </p:sp>
      <p:cxnSp>
        <p:nvCxnSpPr>
          <p:cNvPr id="16" name="Straight Connector 15">
            <a:extLst>
              <a:ext uri="{FF2B5EF4-FFF2-40B4-BE49-F238E27FC236}">
                <a16:creationId xmlns:a16="http://schemas.microsoft.com/office/drawing/2014/main" xmlns="" id="{8C34C45E-EB29-496E-BA3A-5492788EFF67}"/>
              </a:ext>
            </a:extLst>
          </p:cNvPr>
          <p:cNvCxnSpPr>
            <a:cxnSpLocks noChangeShapeType="1"/>
          </p:cNvCxnSpPr>
          <p:nvPr/>
        </p:nvCxnSpPr>
        <p:spPr bwMode="auto">
          <a:xfrm>
            <a:off x="4886325" y="2330450"/>
            <a:ext cx="0" cy="1501775"/>
          </a:xfrm>
          <a:prstGeom prst="line">
            <a:avLst/>
          </a:prstGeom>
          <a:noFill/>
          <a:ln w="19050" algn="ctr">
            <a:solidFill>
              <a:schemeClr val="bg2"/>
            </a:solidFill>
            <a:round/>
            <a:headEnd type="none"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a:extLst>
              <a:ext uri="{FF2B5EF4-FFF2-40B4-BE49-F238E27FC236}">
                <a16:creationId xmlns:a16="http://schemas.microsoft.com/office/drawing/2014/main" xmlns="" id="{458F0F41-1B51-4ADA-A91E-15EEF54323FD}"/>
              </a:ext>
            </a:extLst>
          </p:cNvPr>
          <p:cNvCxnSpPr>
            <a:cxnSpLocks noChangeShapeType="1"/>
          </p:cNvCxnSpPr>
          <p:nvPr/>
        </p:nvCxnSpPr>
        <p:spPr bwMode="auto">
          <a:xfrm>
            <a:off x="6248400" y="3883025"/>
            <a:ext cx="0" cy="603250"/>
          </a:xfrm>
          <a:prstGeom prst="line">
            <a:avLst/>
          </a:prstGeom>
          <a:noFill/>
          <a:ln w="19050" algn="ctr">
            <a:solidFill>
              <a:schemeClr val="bg2"/>
            </a:solidFill>
            <a:round/>
            <a:headEnd type="none"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Box 29">
            <a:extLst>
              <a:ext uri="{FF2B5EF4-FFF2-40B4-BE49-F238E27FC236}">
                <a16:creationId xmlns:a16="http://schemas.microsoft.com/office/drawing/2014/main" xmlns="" id="{C661DCA9-FDC6-42BE-B5FF-CA08567D42D9}"/>
              </a:ext>
            </a:extLst>
          </p:cNvPr>
          <p:cNvSpPr txBox="1">
            <a:spLocks noChangeArrowheads="1"/>
          </p:cNvSpPr>
          <p:nvPr/>
        </p:nvSpPr>
        <p:spPr bwMode="auto">
          <a:xfrm>
            <a:off x="2876550" y="2908300"/>
            <a:ext cx="11287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Palatino Linotype" panose="02040502050505030304" pitchFamily="18"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Palatino Linotype" panose="02040502050505030304" pitchFamily="18" charset="0"/>
              </a:defRPr>
            </a:lvl2pPr>
            <a:lvl3pPr marL="1143000" indent="-228600">
              <a:spcBef>
                <a:spcPct val="20000"/>
              </a:spcBef>
              <a:buClr>
                <a:schemeClr val="accent2"/>
              </a:buClr>
              <a:buChar char="•"/>
              <a:defRPr sz="2400">
                <a:solidFill>
                  <a:schemeClr val="tx1"/>
                </a:solidFill>
                <a:latin typeface="Palatino Linotype" panose="02040502050505030304" pitchFamily="18"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Palatino Linotype" panose="02040502050505030304" pitchFamily="18" charset="0"/>
              </a:defRPr>
            </a:lvl4pPr>
            <a:lvl5pPr marL="2057400" indent="-228600">
              <a:spcBef>
                <a:spcPct val="20000"/>
              </a:spcBef>
              <a:buClr>
                <a:schemeClr val="hlink"/>
              </a:buClr>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9pPr>
          </a:lstStyle>
          <a:p>
            <a:pPr>
              <a:spcBef>
                <a:spcPct val="0"/>
              </a:spcBef>
              <a:buClrTx/>
              <a:buSzTx/>
              <a:buFontTx/>
              <a:buNone/>
            </a:pPr>
            <a:r>
              <a:rPr lang="en-US" altLang="en-US" sz="1600" b="1" i="1">
                <a:solidFill>
                  <a:schemeClr val="bg2"/>
                </a:solidFill>
                <a:latin typeface="Calibri" panose="020F0502020204030204" pitchFamily="34" charset="0"/>
              </a:rPr>
              <a:t>900,000 AF</a:t>
            </a:r>
          </a:p>
        </p:txBody>
      </p:sp>
      <p:sp>
        <p:nvSpPr>
          <p:cNvPr id="31" name="TextBox 30">
            <a:extLst>
              <a:ext uri="{FF2B5EF4-FFF2-40B4-BE49-F238E27FC236}">
                <a16:creationId xmlns:a16="http://schemas.microsoft.com/office/drawing/2014/main" xmlns="" id="{60304240-BD2B-4785-8723-DCA78C3E3C5F}"/>
              </a:ext>
            </a:extLst>
          </p:cNvPr>
          <p:cNvSpPr txBox="1">
            <a:spLocks noChangeArrowheads="1"/>
          </p:cNvSpPr>
          <p:nvPr/>
        </p:nvSpPr>
        <p:spPr bwMode="auto">
          <a:xfrm>
            <a:off x="6248400" y="3848100"/>
            <a:ext cx="11287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Palatino Linotype" panose="02040502050505030304" pitchFamily="18"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Palatino Linotype" panose="02040502050505030304" pitchFamily="18" charset="0"/>
              </a:defRPr>
            </a:lvl2pPr>
            <a:lvl3pPr marL="1143000" indent="-228600">
              <a:spcBef>
                <a:spcPct val="20000"/>
              </a:spcBef>
              <a:buClr>
                <a:schemeClr val="accent2"/>
              </a:buClr>
              <a:buChar char="•"/>
              <a:defRPr sz="2400">
                <a:solidFill>
                  <a:schemeClr val="tx1"/>
                </a:solidFill>
                <a:latin typeface="Palatino Linotype" panose="02040502050505030304" pitchFamily="18"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Palatino Linotype" panose="02040502050505030304" pitchFamily="18" charset="0"/>
              </a:defRPr>
            </a:lvl4pPr>
            <a:lvl5pPr marL="2057400" indent="-228600">
              <a:spcBef>
                <a:spcPct val="20000"/>
              </a:spcBef>
              <a:buClr>
                <a:schemeClr val="hlink"/>
              </a:buClr>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9pPr>
          </a:lstStyle>
          <a:p>
            <a:pPr>
              <a:spcBef>
                <a:spcPct val="0"/>
              </a:spcBef>
              <a:buClrTx/>
              <a:buSzTx/>
              <a:buFontTx/>
              <a:buNone/>
            </a:pPr>
            <a:r>
              <a:rPr lang="en-US" altLang="en-US" sz="1600" b="1" i="1">
                <a:solidFill>
                  <a:schemeClr val="bg2"/>
                </a:solidFill>
                <a:latin typeface="Calibri" panose="020F0502020204030204" pitchFamily="34" charset="0"/>
              </a:rPr>
              <a:t>400,000 AF</a:t>
            </a:r>
          </a:p>
        </p:txBody>
      </p:sp>
      <p:pic>
        <p:nvPicPr>
          <p:cNvPr id="82964" name="Picture 3">
            <a:extLst>
              <a:ext uri="{FF2B5EF4-FFF2-40B4-BE49-F238E27FC236}">
                <a16:creationId xmlns:a16="http://schemas.microsoft.com/office/drawing/2014/main" xmlns="" id="{5E900273-2191-4510-A6B2-52C2EB72FD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8779"/>
          <a:stretch>
            <a:fillRect/>
          </a:stretch>
        </p:blipFill>
        <p:spPr bwMode="auto">
          <a:xfrm>
            <a:off x="831850" y="5959475"/>
            <a:ext cx="7604125" cy="6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up)">
                                      <p:cBhvr>
                                        <p:cTn id="37" dur="500"/>
                                        <p:tgtEl>
                                          <p:spTgt spid="16"/>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up)">
                                      <p:cBhvr>
                                        <p:cTn id="40" dur="500"/>
                                        <p:tgtEl>
                                          <p:spTgt spid="3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1"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up)">
                                      <p:cBhvr>
                                        <p:cTn id="45" dur="500"/>
                                        <p:tgtEl>
                                          <p:spTgt spid="25"/>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up)">
                                      <p:cBhvr>
                                        <p:cTn id="4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P spid="7" grpId="0" animBg="1"/>
      <p:bldP spid="17" grpId="0"/>
      <p:bldP spid="30" grpId="0"/>
      <p:bldP spid="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C50EF97-67D8-4958-86AF-12ECED47AE8B}" type="slidenum">
              <a:rPr lang="en-US" smtClean="0"/>
              <a:pPr>
                <a:defRPr/>
              </a:pPr>
              <a:t>34</a:t>
            </a:fld>
            <a:endParaRPr lang="en-US"/>
          </a:p>
        </p:txBody>
      </p:sp>
      <p:sp>
        <p:nvSpPr>
          <p:cNvPr id="3" name="TextBox 2"/>
          <p:cNvSpPr txBox="1"/>
          <p:nvPr/>
        </p:nvSpPr>
        <p:spPr>
          <a:xfrm>
            <a:off x="0" y="0"/>
            <a:ext cx="9144000" cy="769441"/>
          </a:xfrm>
          <a:prstGeom prst="rect">
            <a:avLst/>
          </a:prstGeom>
          <a:noFill/>
        </p:spPr>
        <p:txBody>
          <a:bodyPr wrap="square" rtlCol="0">
            <a:spAutoFit/>
          </a:bodyPr>
          <a:lstStyle/>
          <a:p>
            <a:pPr algn="ctr"/>
            <a:r>
              <a:rPr lang="en-US" sz="4400" dirty="0"/>
              <a:t>Delayed Intervention</a:t>
            </a:r>
          </a:p>
        </p:txBody>
      </p:sp>
      <p:sp>
        <p:nvSpPr>
          <p:cNvPr id="4" name="TextBox 3"/>
          <p:cNvSpPr txBox="1"/>
          <p:nvPr/>
        </p:nvSpPr>
        <p:spPr>
          <a:xfrm>
            <a:off x="0" y="1396940"/>
            <a:ext cx="9144000" cy="4801314"/>
          </a:xfrm>
          <a:prstGeom prst="rect">
            <a:avLst/>
          </a:prstGeom>
          <a:noFill/>
        </p:spPr>
        <p:txBody>
          <a:bodyPr wrap="square" rtlCol="0">
            <a:spAutoFit/>
          </a:bodyPr>
          <a:lstStyle/>
          <a:p>
            <a:r>
              <a:rPr lang="en-US" sz="3400" dirty="0"/>
              <a:t>§ 10735.8, subd. (h) [Before January 1, 2025, the State Water Board cannot adopt an interim plan for a probationary basin to address impacts on interconnected surface waters].</a:t>
            </a:r>
          </a:p>
          <a:p>
            <a:endParaRPr lang="en-US" sz="3400" dirty="0"/>
          </a:p>
          <a:p>
            <a:r>
              <a:rPr lang="en-US" sz="3400" dirty="0"/>
              <a:t>§ 10735.2, subd. (a)(5)(B) [Before January 1, 2025, the State Water Board cannot designate a basin as probationary based on impacts on interconnected surface waters].</a:t>
            </a:r>
          </a:p>
        </p:txBody>
      </p:sp>
    </p:spTree>
    <p:extLst>
      <p:ext uri="{BB962C8B-B14F-4D97-AF65-F5344CB8AC3E}">
        <p14:creationId xmlns:p14="http://schemas.microsoft.com/office/powerpoint/2010/main" val="31113419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C50EF97-67D8-4958-86AF-12ECED47AE8B}" type="slidenum">
              <a:rPr lang="en-US" smtClean="0"/>
              <a:pPr>
                <a:defRPr/>
              </a:pPr>
              <a:t>35</a:t>
            </a:fld>
            <a:endParaRPr lang="en-US"/>
          </a:p>
        </p:txBody>
      </p:sp>
      <p:sp>
        <p:nvSpPr>
          <p:cNvPr id="3" name="TextBox 2"/>
          <p:cNvSpPr txBox="1"/>
          <p:nvPr/>
        </p:nvSpPr>
        <p:spPr>
          <a:xfrm>
            <a:off x="0" y="0"/>
            <a:ext cx="9144000" cy="769441"/>
          </a:xfrm>
          <a:prstGeom prst="rect">
            <a:avLst/>
          </a:prstGeom>
          <a:noFill/>
        </p:spPr>
        <p:txBody>
          <a:bodyPr wrap="square" rtlCol="0">
            <a:spAutoFit/>
          </a:bodyPr>
          <a:lstStyle/>
          <a:p>
            <a:pPr algn="ctr"/>
            <a:r>
              <a:rPr lang="en-US" sz="4400" dirty="0"/>
              <a:t>Baseline</a:t>
            </a:r>
          </a:p>
        </p:txBody>
      </p:sp>
      <p:sp>
        <p:nvSpPr>
          <p:cNvPr id="4" name="TextBox 3"/>
          <p:cNvSpPr txBox="1"/>
          <p:nvPr/>
        </p:nvSpPr>
        <p:spPr>
          <a:xfrm>
            <a:off x="0" y="1225689"/>
            <a:ext cx="9144000" cy="4401205"/>
          </a:xfrm>
          <a:prstGeom prst="rect">
            <a:avLst/>
          </a:prstGeom>
          <a:noFill/>
        </p:spPr>
        <p:txBody>
          <a:bodyPr wrap="square" rtlCol="0">
            <a:spAutoFit/>
          </a:bodyPr>
          <a:lstStyle/>
          <a:p>
            <a:r>
              <a:rPr lang="en-US" sz="4000" dirty="0"/>
              <a:t>§ 10720.2, subd. (b)(4)</a:t>
            </a:r>
          </a:p>
          <a:p>
            <a:r>
              <a:rPr lang="en-US" sz="4000" dirty="0"/>
              <a:t> </a:t>
            </a:r>
          </a:p>
          <a:p>
            <a:pPr lvl="1"/>
            <a:r>
              <a:rPr lang="en-US" sz="4000" dirty="0"/>
              <a:t>   (b) The [groundwater sustainability] plan may, but is not required to, address undesirable results that occurred before, and have not been corrected by, January 1, 2015.</a:t>
            </a:r>
          </a:p>
        </p:txBody>
      </p:sp>
    </p:spTree>
    <p:extLst>
      <p:ext uri="{BB962C8B-B14F-4D97-AF65-F5344CB8AC3E}">
        <p14:creationId xmlns:p14="http://schemas.microsoft.com/office/powerpoint/2010/main" val="3985303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3" descr="C:\Users\mhall\Documents\_GW-SW_Assesment\_Communication&amp;Outreach\Graphic Illustration Contracting\Leipold Work Products\Consumnes_GWrecharge6.jpg">
            <a:extLst>
              <a:ext uri="{FF2B5EF4-FFF2-40B4-BE49-F238E27FC236}">
                <a16:creationId xmlns:a16="http://schemas.microsoft.com/office/drawing/2014/main" xmlns="" id="{CE1BA4B8-BF0E-458E-B76E-2BDB48F48B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971800"/>
            <a:ext cx="68580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03" name="Group 42">
            <a:extLst>
              <a:ext uri="{FF2B5EF4-FFF2-40B4-BE49-F238E27FC236}">
                <a16:creationId xmlns:a16="http://schemas.microsoft.com/office/drawing/2014/main" xmlns="" id="{4B4E20FA-6D10-4985-82C8-05901075C551}"/>
              </a:ext>
            </a:extLst>
          </p:cNvPr>
          <p:cNvGrpSpPr>
            <a:grpSpLocks/>
          </p:cNvGrpSpPr>
          <p:nvPr/>
        </p:nvGrpSpPr>
        <p:grpSpPr bwMode="auto">
          <a:xfrm>
            <a:off x="0" y="2971800"/>
            <a:ext cx="9144000" cy="3187700"/>
            <a:chOff x="0" y="2971800"/>
            <a:chExt cx="9144000" cy="3187700"/>
          </a:xfrm>
        </p:grpSpPr>
        <p:grpSp>
          <p:nvGrpSpPr>
            <p:cNvPr id="76813" name="Group 20">
              <a:extLst>
                <a:ext uri="{FF2B5EF4-FFF2-40B4-BE49-F238E27FC236}">
                  <a16:creationId xmlns:a16="http://schemas.microsoft.com/office/drawing/2014/main" xmlns="" id="{6BFACF8B-8F3B-473E-954E-C4A07DB0D60A}"/>
                </a:ext>
              </a:extLst>
            </p:cNvPr>
            <p:cNvGrpSpPr>
              <a:grpSpLocks/>
            </p:cNvGrpSpPr>
            <p:nvPr/>
          </p:nvGrpSpPr>
          <p:grpSpPr bwMode="auto">
            <a:xfrm>
              <a:off x="0" y="2971800"/>
              <a:ext cx="9144000" cy="3187700"/>
              <a:chOff x="0" y="2971800"/>
              <a:chExt cx="9144000" cy="3187700"/>
            </a:xfrm>
          </p:grpSpPr>
          <p:pic>
            <p:nvPicPr>
              <p:cNvPr id="76816" name="Picture 2" descr="C:\Users\mhall\Documents\_GW-SW_Assesment\_Communication&amp;Outreach\Graphic Illustration Contracting\Leipold Work Products\Consumnes_GWrecharge5.jpg">
                <a:extLst>
                  <a:ext uri="{FF2B5EF4-FFF2-40B4-BE49-F238E27FC236}">
                    <a16:creationId xmlns:a16="http://schemas.microsoft.com/office/drawing/2014/main" xmlns="" id="{E4A0EB40-9598-4BA1-84AB-121BF9DAAD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82222"/>
              <a:stretch>
                <a:fillRect/>
              </a:stretch>
            </p:blipFill>
            <p:spPr bwMode="auto">
              <a:xfrm flipH="1">
                <a:off x="0" y="2971800"/>
                <a:ext cx="12192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7" name="Picture 2" descr="C:\Users\mhall\Documents\_GW-SW_Assesment\_Communication&amp;Outreach\Graphic Illustration Contracting\Leipold Work Products\Consumnes_GWrecharge5.jpg">
                <a:extLst>
                  <a:ext uri="{FF2B5EF4-FFF2-40B4-BE49-F238E27FC236}">
                    <a16:creationId xmlns:a16="http://schemas.microsoft.com/office/drawing/2014/main" xmlns="" id="{58BD60B4-218B-4A42-95DE-363FF83CCB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4444"/>
              <a:stretch>
                <a:fillRect/>
              </a:stretch>
            </p:blipFill>
            <p:spPr bwMode="auto">
              <a:xfrm flipH="1">
                <a:off x="8077200" y="2971800"/>
                <a:ext cx="10668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8" name="Picture 2" descr="C:\Users\mhall\Documents\_GW-SW_Assesment\_Communication&amp;Outreach\Graphic Illustration Contracting\Leipold Work Products\Consumnes_GWrecharge5.jpg">
                <a:extLst>
                  <a:ext uri="{FF2B5EF4-FFF2-40B4-BE49-F238E27FC236}">
                    <a16:creationId xmlns:a16="http://schemas.microsoft.com/office/drawing/2014/main" xmlns="" id="{D9AD9219-3F00-4725-A7FE-171F69A0B5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971800"/>
                <a:ext cx="68580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6814" name="Picture 2" descr="C:\Users\mhall\Documents\_GW-SW_Assesment\_Communication&amp;Outreach\Graphic Illustration Contracting\Leipold Work Products\Consumnes_GWrecharge5.jpg">
              <a:extLst>
                <a:ext uri="{FF2B5EF4-FFF2-40B4-BE49-F238E27FC236}">
                  <a16:creationId xmlns:a16="http://schemas.microsoft.com/office/drawing/2014/main" xmlns="" id="{A2F73EFA-48F2-40EF-8B15-3412374CAF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1713" r="82222" b="21117"/>
            <a:stretch>
              <a:fillRect/>
            </a:stretch>
          </p:blipFill>
          <p:spPr bwMode="auto">
            <a:xfrm flipH="1">
              <a:off x="0" y="5105400"/>
              <a:ext cx="1219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5" name="Picture 2" descr="C:\Users\mhall\Documents\_GW-SW_Assesment\_Communication&amp;Outreach\Graphic Illustration Contracting\Leipold Work Products\Consumnes_GWrecharge5.jpg">
              <a:extLst>
                <a:ext uri="{FF2B5EF4-FFF2-40B4-BE49-F238E27FC236}">
                  <a16:creationId xmlns:a16="http://schemas.microsoft.com/office/drawing/2014/main" xmlns="" id="{82315CD9-2115-4CE2-9877-B01699A4CD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443" t="71713" r="82222" b="21117"/>
            <a:stretch>
              <a:fillRect/>
            </a:stretch>
          </p:blipFill>
          <p:spPr bwMode="auto">
            <a:xfrm flipH="1">
              <a:off x="8229600" y="4953000"/>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6804" name="TextBox 9">
            <a:extLst>
              <a:ext uri="{FF2B5EF4-FFF2-40B4-BE49-F238E27FC236}">
                <a16:creationId xmlns:a16="http://schemas.microsoft.com/office/drawing/2014/main" xmlns="" id="{DF7287D3-4872-4ECC-B890-281CDA2803FD}"/>
              </a:ext>
            </a:extLst>
          </p:cNvPr>
          <p:cNvSpPr txBox="1">
            <a:spLocks noChangeArrowheads="1"/>
          </p:cNvSpPr>
          <p:nvPr/>
        </p:nvSpPr>
        <p:spPr bwMode="auto">
          <a:xfrm>
            <a:off x="1219200" y="6172200"/>
            <a:ext cx="56220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Palatino Linotype" panose="02040502050505030304" pitchFamily="18"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Palatino Linotype" panose="02040502050505030304" pitchFamily="18" charset="0"/>
              </a:defRPr>
            </a:lvl2pPr>
            <a:lvl3pPr marL="1143000" indent="-228600">
              <a:spcBef>
                <a:spcPct val="20000"/>
              </a:spcBef>
              <a:buClr>
                <a:schemeClr val="accent2"/>
              </a:buClr>
              <a:buChar char="•"/>
              <a:defRPr sz="2400">
                <a:solidFill>
                  <a:schemeClr val="tx1"/>
                </a:solidFill>
                <a:latin typeface="Palatino Linotype" panose="02040502050505030304" pitchFamily="18"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Palatino Linotype" panose="02040502050505030304" pitchFamily="18" charset="0"/>
              </a:defRPr>
            </a:lvl4pPr>
            <a:lvl5pPr marL="2057400" indent="-228600">
              <a:spcBef>
                <a:spcPct val="20000"/>
              </a:spcBef>
              <a:buClr>
                <a:schemeClr val="hlink"/>
              </a:buClr>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9pPr>
          </a:lstStyle>
          <a:p>
            <a:pPr>
              <a:spcBef>
                <a:spcPct val="0"/>
              </a:spcBef>
              <a:buClrTx/>
              <a:buSzTx/>
              <a:buFontTx/>
              <a:buNone/>
            </a:pPr>
            <a:r>
              <a:rPr lang="en-US" altLang="en-US" sz="1800" dirty="0">
                <a:latin typeface="Arial" panose="020B0604020202020204" pitchFamily="34" charset="0"/>
              </a:rPr>
              <a:t>Further Reduction in Groundwater Levels</a:t>
            </a:r>
          </a:p>
          <a:p>
            <a:pPr>
              <a:spcBef>
                <a:spcPct val="0"/>
              </a:spcBef>
              <a:buClrTx/>
              <a:buSzTx/>
              <a:buFontTx/>
              <a:buNone/>
            </a:pPr>
            <a:r>
              <a:rPr lang="en-US" altLang="en-US" sz="1800" dirty="0">
                <a:latin typeface="Arial" panose="020B0604020202020204" pitchFamily="34" charset="0"/>
              </a:rPr>
              <a:t>Will Not Increase Stream Loses Flow to Groundwater</a:t>
            </a:r>
          </a:p>
        </p:txBody>
      </p:sp>
      <p:sp>
        <p:nvSpPr>
          <p:cNvPr id="76805" name="TextBox 12">
            <a:extLst>
              <a:ext uri="{FF2B5EF4-FFF2-40B4-BE49-F238E27FC236}">
                <a16:creationId xmlns:a16="http://schemas.microsoft.com/office/drawing/2014/main" xmlns="" id="{4C6D1F5D-5780-4315-AFC7-6FFD8D89B570}"/>
              </a:ext>
            </a:extLst>
          </p:cNvPr>
          <p:cNvSpPr txBox="1">
            <a:spLocks noChangeArrowheads="1"/>
          </p:cNvSpPr>
          <p:nvPr/>
        </p:nvSpPr>
        <p:spPr bwMode="auto">
          <a:xfrm>
            <a:off x="2819400" y="2362200"/>
            <a:ext cx="5276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Palatino Linotype" panose="02040502050505030304" pitchFamily="18"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Palatino Linotype" panose="02040502050505030304" pitchFamily="18" charset="0"/>
              </a:defRPr>
            </a:lvl2pPr>
            <a:lvl3pPr marL="1143000" indent="-228600">
              <a:spcBef>
                <a:spcPct val="20000"/>
              </a:spcBef>
              <a:buClr>
                <a:schemeClr val="accent2"/>
              </a:buClr>
              <a:buChar char="•"/>
              <a:defRPr sz="2400">
                <a:solidFill>
                  <a:schemeClr val="tx1"/>
                </a:solidFill>
                <a:latin typeface="Palatino Linotype" panose="02040502050505030304" pitchFamily="18"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Palatino Linotype" panose="02040502050505030304" pitchFamily="18" charset="0"/>
              </a:defRPr>
            </a:lvl4pPr>
            <a:lvl5pPr marL="2057400" indent="-228600">
              <a:spcBef>
                <a:spcPct val="20000"/>
              </a:spcBef>
              <a:buClr>
                <a:schemeClr val="hlink"/>
              </a:buClr>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9pPr>
          </a:lstStyle>
          <a:p>
            <a:pPr algn="r">
              <a:spcBef>
                <a:spcPct val="0"/>
              </a:spcBef>
              <a:buClrTx/>
              <a:buSzTx/>
              <a:buFontTx/>
              <a:buNone/>
            </a:pPr>
            <a:r>
              <a:rPr lang="en-US" altLang="en-US" sz="1800">
                <a:solidFill>
                  <a:schemeClr val="bg1"/>
                </a:solidFill>
                <a:latin typeface="Arial" panose="020B0604020202020204" pitchFamily="34" charset="0"/>
              </a:rPr>
              <a:t>Seepage to Groundwater Exceeds Stream Flow</a:t>
            </a:r>
          </a:p>
          <a:p>
            <a:pPr algn="r">
              <a:spcBef>
                <a:spcPct val="0"/>
              </a:spcBef>
              <a:buClrTx/>
              <a:buSzTx/>
              <a:buFontTx/>
              <a:buNone/>
            </a:pPr>
            <a:r>
              <a:rPr lang="en-US" altLang="en-US" sz="1800">
                <a:solidFill>
                  <a:schemeClr val="bg1"/>
                </a:solidFill>
                <a:latin typeface="Arial" panose="020B0604020202020204" pitchFamily="34" charset="0"/>
              </a:rPr>
              <a:t>Dry Stream Channel (Intermittently or Year-round)</a:t>
            </a:r>
          </a:p>
        </p:txBody>
      </p:sp>
      <p:sp>
        <p:nvSpPr>
          <p:cNvPr id="76806" name="TextBox 13">
            <a:extLst>
              <a:ext uri="{FF2B5EF4-FFF2-40B4-BE49-F238E27FC236}">
                <a16:creationId xmlns:a16="http://schemas.microsoft.com/office/drawing/2014/main" xmlns="" id="{141F7300-7017-4D50-B79A-96189644CDD0}"/>
              </a:ext>
            </a:extLst>
          </p:cNvPr>
          <p:cNvSpPr txBox="1">
            <a:spLocks noChangeArrowheads="1"/>
          </p:cNvSpPr>
          <p:nvPr/>
        </p:nvSpPr>
        <p:spPr bwMode="auto">
          <a:xfrm>
            <a:off x="4876800" y="1600200"/>
            <a:ext cx="1479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Palatino Linotype" panose="02040502050505030304" pitchFamily="18"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Palatino Linotype" panose="02040502050505030304" pitchFamily="18" charset="0"/>
              </a:defRPr>
            </a:lvl2pPr>
            <a:lvl3pPr marL="1143000" indent="-228600">
              <a:spcBef>
                <a:spcPct val="20000"/>
              </a:spcBef>
              <a:buClr>
                <a:schemeClr val="accent2"/>
              </a:buClr>
              <a:buChar char="•"/>
              <a:defRPr sz="2400">
                <a:solidFill>
                  <a:schemeClr val="tx1"/>
                </a:solidFill>
                <a:latin typeface="Palatino Linotype" panose="02040502050505030304" pitchFamily="18"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Palatino Linotype" panose="02040502050505030304" pitchFamily="18" charset="0"/>
              </a:defRPr>
            </a:lvl4pPr>
            <a:lvl5pPr marL="2057400" indent="-228600">
              <a:spcBef>
                <a:spcPct val="20000"/>
              </a:spcBef>
              <a:buClr>
                <a:schemeClr val="hlink"/>
              </a:buClr>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9pPr>
          </a:lstStyle>
          <a:p>
            <a:pPr>
              <a:spcBef>
                <a:spcPct val="0"/>
              </a:spcBef>
              <a:buClrTx/>
              <a:buSzTx/>
              <a:buFontTx/>
              <a:buNone/>
            </a:pPr>
            <a:r>
              <a:rPr lang="en-US" altLang="en-US" sz="2000">
                <a:solidFill>
                  <a:schemeClr val="bg1"/>
                </a:solidFill>
                <a:latin typeface="Arial" panose="020B0604020202020204" pitchFamily="34" charset="0"/>
              </a:rPr>
              <a:t>Dry Stream</a:t>
            </a:r>
          </a:p>
        </p:txBody>
      </p:sp>
      <p:pic>
        <p:nvPicPr>
          <p:cNvPr id="76807" name="Picture 2" descr="C:\Users\mhall\Documents\_GW-SW_Assesment\_Communication&amp;Outreach\Graphic Illustration Contracting\Leipold Work Products\Consumnes_GWrecharge5.jpg">
            <a:extLst>
              <a:ext uri="{FF2B5EF4-FFF2-40B4-BE49-F238E27FC236}">
                <a16:creationId xmlns:a16="http://schemas.microsoft.com/office/drawing/2014/main" xmlns="" id="{37EDA23F-3E73-4FB3-8E97-9F29E8C88B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2222" t="71713" b="21117"/>
          <a:stretch>
            <a:fillRect/>
          </a:stretch>
        </p:blipFill>
        <p:spPr bwMode="auto">
          <a:xfrm>
            <a:off x="-2438400" y="0"/>
            <a:ext cx="1219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Picture 2" descr="C:\Users\mhall\Documents\_GW-SW_Assesment\_Communication&amp;Outreach\Graphic Illustration Contracting\Leipold Work Products\Consumnes_GWrecharge5.jpg">
            <a:extLst>
              <a:ext uri="{FF2B5EF4-FFF2-40B4-BE49-F238E27FC236}">
                <a16:creationId xmlns:a16="http://schemas.microsoft.com/office/drawing/2014/main" xmlns="" id="{C28F4A05-381C-42D4-B5DE-618FB5CEF9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2222" t="71713" b="21117"/>
          <a:stretch>
            <a:fillRect/>
          </a:stretch>
        </p:blipFill>
        <p:spPr bwMode="auto">
          <a:xfrm>
            <a:off x="-2286000" y="152400"/>
            <a:ext cx="1219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9" name="Picture 2" descr="C:\Users\mhall\Documents\_GW-SW_Assesment\_Communication&amp;Outreach\Graphic Illustration Contracting\Leipold Work Products\Consumnes_GWrecharge3.jpg">
            <a:extLst>
              <a:ext uri="{FF2B5EF4-FFF2-40B4-BE49-F238E27FC236}">
                <a16:creationId xmlns:a16="http://schemas.microsoft.com/office/drawing/2014/main" xmlns="" id="{72536A4B-F7C9-4DE4-9376-9C0A6EEB4E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11" t="42828" r="93333" b="50000"/>
          <a:stretch>
            <a:fillRect/>
          </a:stretch>
        </p:blipFill>
        <p:spPr bwMode="auto">
          <a:xfrm>
            <a:off x="-3352800" y="66294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Picture 2" descr="C:\Users\mhall\Documents\_GW-SW_Assesment\Presentations\General presentation items\PumpingWell.jpg">
            <a:extLst>
              <a:ext uri="{FF2B5EF4-FFF2-40B4-BE49-F238E27FC236}">
                <a16:creationId xmlns:a16="http://schemas.microsoft.com/office/drawing/2014/main" xmlns="" id="{7EC8B479-1CFA-41E7-81DE-D1C32C064373}"/>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11957"/>
          <a:stretch>
            <a:fillRect/>
          </a:stretch>
        </p:blipFill>
        <p:spPr bwMode="auto">
          <a:xfrm>
            <a:off x="8027988" y="3775075"/>
            <a:ext cx="430212"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1" name="Picture 2" descr="C:\Users\mhall\Documents\_GW-SW_Assesment\Presentations\General presentation items\PumpingWell.jpg">
            <a:extLst>
              <a:ext uri="{FF2B5EF4-FFF2-40B4-BE49-F238E27FC236}">
                <a16:creationId xmlns:a16="http://schemas.microsoft.com/office/drawing/2014/main" xmlns="" id="{162D251F-5122-4B2A-87E3-CA62A2601B3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7288" y="3622675"/>
            <a:ext cx="430212"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1">
            <a:extLst>
              <a:ext uri="{FF2B5EF4-FFF2-40B4-BE49-F238E27FC236}">
                <a16:creationId xmlns:a16="http://schemas.microsoft.com/office/drawing/2014/main" xmlns="" id="{853C6E6E-66E6-48D2-A150-9D22788F5455}"/>
              </a:ext>
            </a:extLst>
          </p:cNvPr>
          <p:cNvSpPr txBox="1">
            <a:spLocks/>
          </p:cNvSpPr>
          <p:nvPr/>
        </p:nvSpPr>
        <p:spPr>
          <a:xfrm>
            <a:off x="228600" y="0"/>
            <a:ext cx="8610600" cy="1066800"/>
          </a:xfrm>
          <a:prstGeom prst="rect">
            <a:avLst/>
          </a:prstGeom>
        </p:spPr>
        <p:txBody>
          <a:bodyPr anchor="ctr"/>
          <a:lstStyle>
            <a:lvl1pPr algn="ctr" rtl="0" eaLnBrk="0" fontAlgn="base" hangingPunct="0">
              <a:spcBef>
                <a:spcPct val="0"/>
              </a:spcBef>
              <a:spcAft>
                <a:spcPct val="0"/>
              </a:spcAft>
              <a:defRPr sz="4400">
                <a:solidFill>
                  <a:srgbClr val="FF33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2pPr>
            <a:lvl3pPr algn="ctr" rtl="0" eaLnBrk="0" fontAlgn="base" hangingPunct="0">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3pPr>
            <a:lvl4pPr algn="ctr" rtl="0" eaLnBrk="0" fontAlgn="base" hangingPunct="0">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4pPr>
            <a:lvl5pPr algn="ctr" rtl="0" eaLnBrk="0" fontAlgn="base" hangingPunct="0">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5pPr>
            <a:lvl6pPr marL="457200" algn="ctr" rtl="0" fontAlgn="base">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6pPr>
            <a:lvl7pPr marL="914400" algn="ctr" rtl="0" fontAlgn="base">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7pPr>
            <a:lvl8pPr marL="1371600" algn="ctr" rtl="0" fontAlgn="base">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8pPr>
            <a:lvl9pPr marL="1828800" algn="ctr" rtl="0" fontAlgn="base">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9pPr>
          </a:lstStyle>
          <a:p>
            <a:pPr>
              <a:defRPr/>
            </a:pPr>
            <a:r>
              <a:rPr lang="en-US" sz="2800" kern="0" dirty="0">
                <a:solidFill>
                  <a:schemeClr val="tx1"/>
                </a:solidFill>
                <a:latin typeface="Arial" panose="020B0604020202020204" pitchFamily="34" charset="0"/>
                <a:cs typeface="Arial" panose="020B0604020202020204" pitchFamily="34" charset="0"/>
              </a:rPr>
              <a:t>Groundwater – Surface Water Connection Lost</a:t>
            </a:r>
          </a:p>
          <a:p>
            <a:pPr>
              <a:defRPr/>
            </a:pPr>
            <a:r>
              <a:rPr lang="en-US" sz="2800" kern="0" dirty="0">
                <a:solidFill>
                  <a:schemeClr val="tx1"/>
                </a:solidFill>
                <a:latin typeface="Arial" panose="020B0604020202020204" pitchFamily="34" charset="0"/>
                <a:cs typeface="Arial" panose="020B0604020202020204" pitchFamily="34" charset="0"/>
              </a:rPr>
              <a:t>Before 2015</a:t>
            </a:r>
          </a:p>
        </p:txBody>
      </p:sp>
    </p:spTree>
    <p:extLst>
      <p:ext uri="{BB962C8B-B14F-4D97-AF65-F5344CB8AC3E}">
        <p14:creationId xmlns:p14="http://schemas.microsoft.com/office/powerpoint/2010/main" val="208292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41">
            <a:extLst>
              <a:ext uri="{FF2B5EF4-FFF2-40B4-BE49-F238E27FC236}">
                <a16:creationId xmlns:a16="http://schemas.microsoft.com/office/drawing/2014/main" xmlns="" id="{3F98C66A-9CBF-4592-B7D8-A4B85973BD65}"/>
              </a:ext>
            </a:extLst>
          </p:cNvPr>
          <p:cNvSpPr>
            <a:spLocks noChangeArrowheads="1"/>
          </p:cNvSpPr>
          <p:nvPr/>
        </p:nvSpPr>
        <p:spPr bwMode="auto">
          <a:xfrm>
            <a:off x="0" y="1889125"/>
            <a:ext cx="9139238" cy="5045075"/>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Palatino Linotype" panose="02040502050505030304" pitchFamily="18"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Palatino Linotype" panose="02040502050505030304" pitchFamily="18" charset="0"/>
              </a:defRPr>
            </a:lvl2pPr>
            <a:lvl3pPr marL="1143000" indent="-228600">
              <a:spcBef>
                <a:spcPct val="20000"/>
              </a:spcBef>
              <a:buClr>
                <a:schemeClr val="accent2"/>
              </a:buClr>
              <a:buChar char="•"/>
              <a:defRPr sz="2400">
                <a:solidFill>
                  <a:schemeClr val="tx1"/>
                </a:solidFill>
                <a:latin typeface="Palatino Linotype" panose="02040502050505030304" pitchFamily="18"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Palatino Linotype" panose="02040502050505030304" pitchFamily="18" charset="0"/>
              </a:defRPr>
            </a:lvl4pPr>
            <a:lvl5pPr marL="2057400" indent="-228600">
              <a:spcBef>
                <a:spcPct val="20000"/>
              </a:spcBef>
              <a:buClr>
                <a:schemeClr val="hlink"/>
              </a:buClr>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9pPr>
          </a:lstStyle>
          <a:p>
            <a:pPr>
              <a:spcBef>
                <a:spcPct val="0"/>
              </a:spcBef>
              <a:buClrTx/>
              <a:buSzTx/>
              <a:buFontTx/>
              <a:buNone/>
            </a:pPr>
            <a:endParaRPr lang="en-US" altLang="en-US" sz="1800">
              <a:latin typeface="Arial" panose="020B0604020202020204" pitchFamily="34" charset="0"/>
            </a:endParaRPr>
          </a:p>
        </p:txBody>
      </p:sp>
      <p:sp>
        <p:nvSpPr>
          <p:cNvPr id="2" name="Title 1">
            <a:extLst>
              <a:ext uri="{FF2B5EF4-FFF2-40B4-BE49-F238E27FC236}">
                <a16:creationId xmlns:a16="http://schemas.microsoft.com/office/drawing/2014/main" xmlns="" id="{62506A49-B698-4CAD-AB5C-11CF1DDC164D}"/>
              </a:ext>
            </a:extLst>
          </p:cNvPr>
          <p:cNvSpPr>
            <a:spLocks noGrp="1"/>
          </p:cNvSpPr>
          <p:nvPr>
            <p:ph type="title" idx="4294967295"/>
          </p:nvPr>
        </p:nvSpPr>
        <p:spPr>
          <a:xfrm>
            <a:off x="0" y="304800"/>
            <a:ext cx="9144000" cy="1112838"/>
          </a:xfrm>
        </p:spPr>
        <p:txBody>
          <a:bodyPr/>
          <a:lstStyle/>
          <a:p>
            <a:pPr>
              <a:defRPr/>
            </a:pPr>
            <a:r>
              <a:rPr lang="en-US" sz="2800" dirty="0">
                <a:solidFill>
                  <a:schemeClr val="tx1"/>
                </a:solidFill>
                <a:latin typeface="Arial" panose="020B0604020202020204" pitchFamily="34" charset="0"/>
                <a:cs typeface="Arial" panose="020B0604020202020204" pitchFamily="34" charset="0"/>
              </a:rPr>
              <a:t>Pumped Groundwater Basin</a:t>
            </a:r>
            <a:br>
              <a:rPr lang="en-US" sz="2800" dirty="0">
                <a:solidFill>
                  <a:schemeClr val="tx1"/>
                </a:solidFill>
                <a:latin typeface="Arial" panose="020B0604020202020204" pitchFamily="34" charset="0"/>
                <a:cs typeface="Arial" panose="020B0604020202020204" pitchFamily="34" charset="0"/>
              </a:rPr>
            </a:br>
            <a:r>
              <a:rPr lang="en-US" sz="2800" dirty="0">
                <a:solidFill>
                  <a:schemeClr val="tx1"/>
                </a:solidFill>
                <a:latin typeface="Arial" panose="020B0604020202020204" pitchFamily="34" charset="0"/>
                <a:cs typeface="Arial" panose="020B0604020202020204" pitchFamily="34" charset="0"/>
              </a:rPr>
              <a:t>Initial Level of Use</a:t>
            </a:r>
          </a:p>
        </p:txBody>
      </p:sp>
      <p:sp>
        <p:nvSpPr>
          <p:cNvPr id="5" name="Freeform 4">
            <a:extLst>
              <a:ext uri="{FF2B5EF4-FFF2-40B4-BE49-F238E27FC236}">
                <a16:creationId xmlns:a16="http://schemas.microsoft.com/office/drawing/2014/main" xmlns="" id="{F40C1083-E29D-4320-9D25-096CC97B024B}"/>
              </a:ext>
            </a:extLst>
          </p:cNvPr>
          <p:cNvSpPr/>
          <p:nvPr/>
        </p:nvSpPr>
        <p:spPr>
          <a:xfrm>
            <a:off x="-23813" y="4087813"/>
            <a:ext cx="9259888" cy="2144712"/>
          </a:xfrm>
          <a:custGeom>
            <a:avLst/>
            <a:gdLst>
              <a:gd name="connsiteX0" fmla="*/ 0 w 6263640"/>
              <a:gd name="connsiteY0" fmla="*/ 1219200 h 1234440"/>
              <a:gd name="connsiteX1" fmla="*/ 6263640 w 6263640"/>
              <a:gd name="connsiteY1" fmla="*/ 1234440 h 1234440"/>
              <a:gd name="connsiteX2" fmla="*/ 6233160 w 6263640"/>
              <a:gd name="connsiteY2" fmla="*/ 15240 h 1234440"/>
              <a:gd name="connsiteX3" fmla="*/ 5928360 w 6263640"/>
              <a:gd name="connsiteY3" fmla="*/ 45720 h 1234440"/>
              <a:gd name="connsiteX4" fmla="*/ 5288280 w 6263640"/>
              <a:gd name="connsiteY4" fmla="*/ 137160 h 1234440"/>
              <a:gd name="connsiteX5" fmla="*/ 4754880 w 6263640"/>
              <a:gd name="connsiteY5" fmla="*/ 259080 h 1234440"/>
              <a:gd name="connsiteX6" fmla="*/ 4221480 w 6263640"/>
              <a:gd name="connsiteY6" fmla="*/ 365760 h 1234440"/>
              <a:gd name="connsiteX7" fmla="*/ 3474720 w 6263640"/>
              <a:gd name="connsiteY7" fmla="*/ 518160 h 1234440"/>
              <a:gd name="connsiteX8" fmla="*/ 2926080 w 6263640"/>
              <a:gd name="connsiteY8" fmla="*/ 594360 h 1234440"/>
              <a:gd name="connsiteX9" fmla="*/ 2286000 w 6263640"/>
              <a:gd name="connsiteY9" fmla="*/ 533400 h 1234440"/>
              <a:gd name="connsiteX10" fmla="*/ 1584960 w 6263640"/>
              <a:gd name="connsiteY10" fmla="*/ 411480 h 1234440"/>
              <a:gd name="connsiteX11" fmla="*/ 1188720 w 6263640"/>
              <a:gd name="connsiteY11" fmla="*/ 243840 h 1234440"/>
              <a:gd name="connsiteX12" fmla="*/ 609600 w 6263640"/>
              <a:gd name="connsiteY12" fmla="*/ 137160 h 1234440"/>
              <a:gd name="connsiteX13" fmla="*/ 243840 w 6263640"/>
              <a:gd name="connsiteY13" fmla="*/ 15240 h 1234440"/>
              <a:gd name="connsiteX14" fmla="*/ 15240 w 6263640"/>
              <a:gd name="connsiteY14" fmla="*/ 0 h 1234440"/>
              <a:gd name="connsiteX15" fmla="*/ 0 w 6263640"/>
              <a:gd name="connsiteY15" fmla="*/ 1219200 h 1234440"/>
              <a:gd name="connsiteX0" fmla="*/ 0 w 6263640"/>
              <a:gd name="connsiteY0" fmla="*/ 1234888 h 1250128"/>
              <a:gd name="connsiteX1" fmla="*/ 6263640 w 6263640"/>
              <a:gd name="connsiteY1" fmla="*/ 1250128 h 1250128"/>
              <a:gd name="connsiteX2" fmla="*/ 6233160 w 6263640"/>
              <a:gd name="connsiteY2" fmla="*/ 30928 h 1250128"/>
              <a:gd name="connsiteX3" fmla="*/ 5928360 w 6263640"/>
              <a:gd name="connsiteY3" fmla="*/ 61408 h 1250128"/>
              <a:gd name="connsiteX4" fmla="*/ 5288280 w 6263640"/>
              <a:gd name="connsiteY4" fmla="*/ 152848 h 1250128"/>
              <a:gd name="connsiteX5" fmla="*/ 4754880 w 6263640"/>
              <a:gd name="connsiteY5" fmla="*/ 274768 h 1250128"/>
              <a:gd name="connsiteX6" fmla="*/ 4221480 w 6263640"/>
              <a:gd name="connsiteY6" fmla="*/ 381448 h 1250128"/>
              <a:gd name="connsiteX7" fmla="*/ 3474720 w 6263640"/>
              <a:gd name="connsiteY7" fmla="*/ 533848 h 1250128"/>
              <a:gd name="connsiteX8" fmla="*/ 2926080 w 6263640"/>
              <a:gd name="connsiteY8" fmla="*/ 610048 h 1250128"/>
              <a:gd name="connsiteX9" fmla="*/ 2286000 w 6263640"/>
              <a:gd name="connsiteY9" fmla="*/ 549088 h 1250128"/>
              <a:gd name="connsiteX10" fmla="*/ 1584960 w 6263640"/>
              <a:gd name="connsiteY10" fmla="*/ 427168 h 1250128"/>
              <a:gd name="connsiteX11" fmla="*/ 1188720 w 6263640"/>
              <a:gd name="connsiteY11" fmla="*/ 259528 h 1250128"/>
              <a:gd name="connsiteX12" fmla="*/ 609600 w 6263640"/>
              <a:gd name="connsiteY12" fmla="*/ 152848 h 1250128"/>
              <a:gd name="connsiteX13" fmla="*/ 295387 w 6263640"/>
              <a:gd name="connsiteY13" fmla="*/ 0 h 1250128"/>
              <a:gd name="connsiteX14" fmla="*/ 15240 w 6263640"/>
              <a:gd name="connsiteY14" fmla="*/ 15688 h 1250128"/>
              <a:gd name="connsiteX15" fmla="*/ 0 w 6263640"/>
              <a:gd name="connsiteY15" fmla="*/ 1234888 h 1250128"/>
              <a:gd name="connsiteX0" fmla="*/ 0 w 6263640"/>
              <a:gd name="connsiteY0" fmla="*/ 1234888 h 1250128"/>
              <a:gd name="connsiteX1" fmla="*/ 6263640 w 6263640"/>
              <a:gd name="connsiteY1" fmla="*/ 1250128 h 1250128"/>
              <a:gd name="connsiteX2" fmla="*/ 6233160 w 6263640"/>
              <a:gd name="connsiteY2" fmla="*/ 30928 h 1250128"/>
              <a:gd name="connsiteX3" fmla="*/ 5928360 w 6263640"/>
              <a:gd name="connsiteY3" fmla="*/ 61408 h 1250128"/>
              <a:gd name="connsiteX4" fmla="*/ 5288280 w 6263640"/>
              <a:gd name="connsiteY4" fmla="*/ 152848 h 1250128"/>
              <a:gd name="connsiteX5" fmla="*/ 4754880 w 6263640"/>
              <a:gd name="connsiteY5" fmla="*/ 274768 h 1250128"/>
              <a:gd name="connsiteX6" fmla="*/ 4221480 w 6263640"/>
              <a:gd name="connsiteY6" fmla="*/ 381448 h 1250128"/>
              <a:gd name="connsiteX7" fmla="*/ 3474720 w 6263640"/>
              <a:gd name="connsiteY7" fmla="*/ 533848 h 1250128"/>
              <a:gd name="connsiteX8" fmla="*/ 2926080 w 6263640"/>
              <a:gd name="connsiteY8" fmla="*/ 610048 h 1250128"/>
              <a:gd name="connsiteX9" fmla="*/ 2286000 w 6263640"/>
              <a:gd name="connsiteY9" fmla="*/ 549088 h 1250128"/>
              <a:gd name="connsiteX10" fmla="*/ 1584960 w 6263640"/>
              <a:gd name="connsiteY10" fmla="*/ 427168 h 1250128"/>
              <a:gd name="connsiteX11" fmla="*/ 1188720 w 6263640"/>
              <a:gd name="connsiteY11" fmla="*/ 259528 h 1250128"/>
              <a:gd name="connsiteX12" fmla="*/ 753932 w 6263640"/>
              <a:gd name="connsiteY12" fmla="*/ 8516 h 1250128"/>
              <a:gd name="connsiteX13" fmla="*/ 295387 w 6263640"/>
              <a:gd name="connsiteY13" fmla="*/ 0 h 1250128"/>
              <a:gd name="connsiteX14" fmla="*/ 15240 w 6263640"/>
              <a:gd name="connsiteY14" fmla="*/ 15688 h 1250128"/>
              <a:gd name="connsiteX15" fmla="*/ 0 w 6263640"/>
              <a:gd name="connsiteY15" fmla="*/ 1234888 h 1250128"/>
              <a:gd name="connsiteX0" fmla="*/ 0 w 6263640"/>
              <a:gd name="connsiteY0" fmla="*/ 1234888 h 1250128"/>
              <a:gd name="connsiteX1" fmla="*/ 6263640 w 6263640"/>
              <a:gd name="connsiteY1" fmla="*/ 1250128 h 1250128"/>
              <a:gd name="connsiteX2" fmla="*/ 6233160 w 6263640"/>
              <a:gd name="connsiteY2" fmla="*/ 30928 h 1250128"/>
              <a:gd name="connsiteX3" fmla="*/ 5928360 w 6263640"/>
              <a:gd name="connsiteY3" fmla="*/ 61408 h 1250128"/>
              <a:gd name="connsiteX4" fmla="*/ 5288280 w 6263640"/>
              <a:gd name="connsiteY4" fmla="*/ 152848 h 1250128"/>
              <a:gd name="connsiteX5" fmla="*/ 4754880 w 6263640"/>
              <a:gd name="connsiteY5" fmla="*/ 274768 h 1250128"/>
              <a:gd name="connsiteX6" fmla="*/ 4221480 w 6263640"/>
              <a:gd name="connsiteY6" fmla="*/ 381448 h 1250128"/>
              <a:gd name="connsiteX7" fmla="*/ 3474720 w 6263640"/>
              <a:gd name="connsiteY7" fmla="*/ 533848 h 1250128"/>
              <a:gd name="connsiteX8" fmla="*/ 2926080 w 6263640"/>
              <a:gd name="connsiteY8" fmla="*/ 610048 h 1250128"/>
              <a:gd name="connsiteX9" fmla="*/ 2286000 w 6263640"/>
              <a:gd name="connsiteY9" fmla="*/ 549088 h 1250128"/>
              <a:gd name="connsiteX10" fmla="*/ 1584960 w 6263640"/>
              <a:gd name="connsiteY10" fmla="*/ 427168 h 1250128"/>
              <a:gd name="connsiteX11" fmla="*/ 1281505 w 6263640"/>
              <a:gd name="connsiteY11" fmla="*/ 53340 h 1250128"/>
              <a:gd name="connsiteX12" fmla="*/ 753932 w 6263640"/>
              <a:gd name="connsiteY12" fmla="*/ 8516 h 1250128"/>
              <a:gd name="connsiteX13" fmla="*/ 295387 w 6263640"/>
              <a:gd name="connsiteY13" fmla="*/ 0 h 1250128"/>
              <a:gd name="connsiteX14" fmla="*/ 15240 w 6263640"/>
              <a:gd name="connsiteY14" fmla="*/ 15688 h 1250128"/>
              <a:gd name="connsiteX15" fmla="*/ 0 w 6263640"/>
              <a:gd name="connsiteY15" fmla="*/ 1234888 h 1250128"/>
              <a:gd name="connsiteX0" fmla="*/ 0 w 6263640"/>
              <a:gd name="connsiteY0" fmla="*/ 1435698 h 1450938"/>
              <a:gd name="connsiteX1" fmla="*/ 6263640 w 6263640"/>
              <a:gd name="connsiteY1" fmla="*/ 1450938 h 1450938"/>
              <a:gd name="connsiteX2" fmla="*/ 6233160 w 6263640"/>
              <a:gd name="connsiteY2" fmla="*/ 231738 h 1450938"/>
              <a:gd name="connsiteX3" fmla="*/ 5928360 w 6263640"/>
              <a:gd name="connsiteY3" fmla="*/ 262218 h 1450938"/>
              <a:gd name="connsiteX4" fmla="*/ 5288280 w 6263640"/>
              <a:gd name="connsiteY4" fmla="*/ 353658 h 1450938"/>
              <a:gd name="connsiteX5" fmla="*/ 4754880 w 6263640"/>
              <a:gd name="connsiteY5" fmla="*/ 475578 h 1450938"/>
              <a:gd name="connsiteX6" fmla="*/ 4221480 w 6263640"/>
              <a:gd name="connsiteY6" fmla="*/ 582258 h 1450938"/>
              <a:gd name="connsiteX7" fmla="*/ 3474720 w 6263640"/>
              <a:gd name="connsiteY7" fmla="*/ 734658 h 1450938"/>
              <a:gd name="connsiteX8" fmla="*/ 2926080 w 6263640"/>
              <a:gd name="connsiteY8" fmla="*/ 810858 h 1450938"/>
              <a:gd name="connsiteX9" fmla="*/ 2286000 w 6263640"/>
              <a:gd name="connsiteY9" fmla="*/ 749898 h 1450938"/>
              <a:gd name="connsiteX10" fmla="*/ 1584960 w 6263640"/>
              <a:gd name="connsiteY10" fmla="*/ 627978 h 1450938"/>
              <a:gd name="connsiteX11" fmla="*/ 1281505 w 6263640"/>
              <a:gd name="connsiteY11" fmla="*/ 254150 h 1450938"/>
              <a:gd name="connsiteX12" fmla="*/ 753932 w 6263640"/>
              <a:gd name="connsiteY12" fmla="*/ 209326 h 1450938"/>
              <a:gd name="connsiteX13" fmla="*/ 295387 w 6263640"/>
              <a:gd name="connsiteY13" fmla="*/ 200810 h 1450938"/>
              <a:gd name="connsiteX14" fmla="*/ 15240 w 6263640"/>
              <a:gd name="connsiteY14" fmla="*/ 0 h 1450938"/>
              <a:gd name="connsiteX15" fmla="*/ 0 w 6263640"/>
              <a:gd name="connsiteY15" fmla="*/ 1435698 h 1450938"/>
              <a:gd name="connsiteX0" fmla="*/ 0 w 6263640"/>
              <a:gd name="connsiteY0" fmla="*/ 1435698 h 1450938"/>
              <a:gd name="connsiteX1" fmla="*/ 6263640 w 6263640"/>
              <a:gd name="connsiteY1" fmla="*/ 1450938 h 1450938"/>
              <a:gd name="connsiteX2" fmla="*/ 6233160 w 6263640"/>
              <a:gd name="connsiteY2" fmla="*/ 231738 h 1450938"/>
              <a:gd name="connsiteX3" fmla="*/ 5928360 w 6263640"/>
              <a:gd name="connsiteY3" fmla="*/ 262218 h 1450938"/>
              <a:gd name="connsiteX4" fmla="*/ 5288280 w 6263640"/>
              <a:gd name="connsiteY4" fmla="*/ 353658 h 1450938"/>
              <a:gd name="connsiteX5" fmla="*/ 4754880 w 6263640"/>
              <a:gd name="connsiteY5" fmla="*/ 475578 h 1450938"/>
              <a:gd name="connsiteX6" fmla="*/ 4221480 w 6263640"/>
              <a:gd name="connsiteY6" fmla="*/ 582258 h 1450938"/>
              <a:gd name="connsiteX7" fmla="*/ 3474720 w 6263640"/>
              <a:gd name="connsiteY7" fmla="*/ 734658 h 1450938"/>
              <a:gd name="connsiteX8" fmla="*/ 2926080 w 6263640"/>
              <a:gd name="connsiteY8" fmla="*/ 810858 h 1450938"/>
              <a:gd name="connsiteX9" fmla="*/ 2286000 w 6263640"/>
              <a:gd name="connsiteY9" fmla="*/ 749898 h 1450938"/>
              <a:gd name="connsiteX10" fmla="*/ 1584960 w 6263640"/>
              <a:gd name="connsiteY10" fmla="*/ 627978 h 1450938"/>
              <a:gd name="connsiteX11" fmla="*/ 1281505 w 6263640"/>
              <a:gd name="connsiteY11" fmla="*/ 254150 h 1450938"/>
              <a:gd name="connsiteX12" fmla="*/ 753932 w 6263640"/>
              <a:gd name="connsiteY12" fmla="*/ 209326 h 1450938"/>
              <a:gd name="connsiteX13" fmla="*/ 438821 w 6263640"/>
              <a:gd name="connsiteY13" fmla="*/ 162262 h 1450938"/>
              <a:gd name="connsiteX14" fmla="*/ 295387 w 6263640"/>
              <a:gd name="connsiteY14" fmla="*/ 200810 h 1450938"/>
              <a:gd name="connsiteX15" fmla="*/ 15240 w 6263640"/>
              <a:gd name="connsiteY15" fmla="*/ 0 h 1450938"/>
              <a:gd name="connsiteX16" fmla="*/ 0 w 6263640"/>
              <a:gd name="connsiteY16" fmla="*/ 1435698 h 1450938"/>
              <a:gd name="connsiteX0" fmla="*/ 0 w 6263640"/>
              <a:gd name="connsiteY0" fmla="*/ 1435698 h 1450938"/>
              <a:gd name="connsiteX1" fmla="*/ 6263640 w 6263640"/>
              <a:gd name="connsiteY1" fmla="*/ 1450938 h 1450938"/>
              <a:gd name="connsiteX2" fmla="*/ 6233160 w 6263640"/>
              <a:gd name="connsiteY2" fmla="*/ 231738 h 1450938"/>
              <a:gd name="connsiteX3" fmla="*/ 5928360 w 6263640"/>
              <a:gd name="connsiteY3" fmla="*/ 262218 h 1450938"/>
              <a:gd name="connsiteX4" fmla="*/ 5288280 w 6263640"/>
              <a:gd name="connsiteY4" fmla="*/ 353658 h 1450938"/>
              <a:gd name="connsiteX5" fmla="*/ 4754880 w 6263640"/>
              <a:gd name="connsiteY5" fmla="*/ 475578 h 1450938"/>
              <a:gd name="connsiteX6" fmla="*/ 4221480 w 6263640"/>
              <a:gd name="connsiteY6" fmla="*/ 582258 h 1450938"/>
              <a:gd name="connsiteX7" fmla="*/ 3474720 w 6263640"/>
              <a:gd name="connsiteY7" fmla="*/ 734658 h 1450938"/>
              <a:gd name="connsiteX8" fmla="*/ 2926080 w 6263640"/>
              <a:gd name="connsiteY8" fmla="*/ 810858 h 1450938"/>
              <a:gd name="connsiteX9" fmla="*/ 2286000 w 6263640"/>
              <a:gd name="connsiteY9" fmla="*/ 749898 h 1450938"/>
              <a:gd name="connsiteX10" fmla="*/ 1584960 w 6263640"/>
              <a:gd name="connsiteY10" fmla="*/ 627978 h 1450938"/>
              <a:gd name="connsiteX11" fmla="*/ 1281505 w 6263640"/>
              <a:gd name="connsiteY11" fmla="*/ 254150 h 1450938"/>
              <a:gd name="connsiteX12" fmla="*/ 753932 w 6263640"/>
              <a:gd name="connsiteY12" fmla="*/ 209326 h 1450938"/>
              <a:gd name="connsiteX13" fmla="*/ 438821 w 6263640"/>
              <a:gd name="connsiteY13" fmla="*/ 162262 h 1450938"/>
              <a:gd name="connsiteX14" fmla="*/ 316006 w 6263640"/>
              <a:gd name="connsiteY14" fmla="*/ 25550 h 1450938"/>
              <a:gd name="connsiteX15" fmla="*/ 15240 w 6263640"/>
              <a:gd name="connsiteY15" fmla="*/ 0 h 1450938"/>
              <a:gd name="connsiteX16" fmla="*/ 0 w 6263640"/>
              <a:gd name="connsiteY16" fmla="*/ 1435698 h 1450938"/>
              <a:gd name="connsiteX0" fmla="*/ 0 w 6263640"/>
              <a:gd name="connsiteY0" fmla="*/ 1435698 h 1450938"/>
              <a:gd name="connsiteX1" fmla="*/ 6263640 w 6263640"/>
              <a:gd name="connsiteY1" fmla="*/ 1450938 h 1450938"/>
              <a:gd name="connsiteX2" fmla="*/ 6233160 w 6263640"/>
              <a:gd name="connsiteY2" fmla="*/ 231738 h 1450938"/>
              <a:gd name="connsiteX3" fmla="*/ 5928360 w 6263640"/>
              <a:gd name="connsiteY3" fmla="*/ 262218 h 1450938"/>
              <a:gd name="connsiteX4" fmla="*/ 5288280 w 6263640"/>
              <a:gd name="connsiteY4" fmla="*/ 353658 h 1450938"/>
              <a:gd name="connsiteX5" fmla="*/ 4754880 w 6263640"/>
              <a:gd name="connsiteY5" fmla="*/ 475578 h 1450938"/>
              <a:gd name="connsiteX6" fmla="*/ 4221480 w 6263640"/>
              <a:gd name="connsiteY6" fmla="*/ 582258 h 1450938"/>
              <a:gd name="connsiteX7" fmla="*/ 3474720 w 6263640"/>
              <a:gd name="connsiteY7" fmla="*/ 734658 h 1450938"/>
              <a:gd name="connsiteX8" fmla="*/ 2926080 w 6263640"/>
              <a:gd name="connsiteY8" fmla="*/ 810858 h 1450938"/>
              <a:gd name="connsiteX9" fmla="*/ 2286000 w 6263640"/>
              <a:gd name="connsiteY9" fmla="*/ 749898 h 1450938"/>
              <a:gd name="connsiteX10" fmla="*/ 1584960 w 6263640"/>
              <a:gd name="connsiteY10" fmla="*/ 627978 h 1450938"/>
              <a:gd name="connsiteX11" fmla="*/ 1281505 w 6263640"/>
              <a:gd name="connsiteY11" fmla="*/ 254150 h 1450938"/>
              <a:gd name="connsiteX12" fmla="*/ 753932 w 6263640"/>
              <a:gd name="connsiteY12" fmla="*/ 209326 h 1450938"/>
              <a:gd name="connsiteX13" fmla="*/ 531606 w 6263640"/>
              <a:gd name="connsiteY13" fmla="*/ 48859 h 1450938"/>
              <a:gd name="connsiteX14" fmla="*/ 316006 w 6263640"/>
              <a:gd name="connsiteY14" fmla="*/ 25550 h 1450938"/>
              <a:gd name="connsiteX15" fmla="*/ 15240 w 6263640"/>
              <a:gd name="connsiteY15" fmla="*/ 0 h 1450938"/>
              <a:gd name="connsiteX16" fmla="*/ 0 w 6263640"/>
              <a:gd name="connsiteY16" fmla="*/ 1435698 h 1450938"/>
              <a:gd name="connsiteX0" fmla="*/ 0 w 6263640"/>
              <a:gd name="connsiteY0" fmla="*/ 1435698 h 1450938"/>
              <a:gd name="connsiteX1" fmla="*/ 6263640 w 6263640"/>
              <a:gd name="connsiteY1" fmla="*/ 1450938 h 1450938"/>
              <a:gd name="connsiteX2" fmla="*/ 6233160 w 6263640"/>
              <a:gd name="connsiteY2" fmla="*/ 231738 h 1450938"/>
              <a:gd name="connsiteX3" fmla="*/ 5928360 w 6263640"/>
              <a:gd name="connsiteY3" fmla="*/ 262218 h 1450938"/>
              <a:gd name="connsiteX4" fmla="*/ 5288280 w 6263640"/>
              <a:gd name="connsiteY4" fmla="*/ 353658 h 1450938"/>
              <a:gd name="connsiteX5" fmla="*/ 4754880 w 6263640"/>
              <a:gd name="connsiteY5" fmla="*/ 475578 h 1450938"/>
              <a:gd name="connsiteX6" fmla="*/ 4221480 w 6263640"/>
              <a:gd name="connsiteY6" fmla="*/ 582258 h 1450938"/>
              <a:gd name="connsiteX7" fmla="*/ 3474720 w 6263640"/>
              <a:gd name="connsiteY7" fmla="*/ 734658 h 1450938"/>
              <a:gd name="connsiteX8" fmla="*/ 2926080 w 6263640"/>
              <a:gd name="connsiteY8" fmla="*/ 810858 h 1450938"/>
              <a:gd name="connsiteX9" fmla="*/ 2286000 w 6263640"/>
              <a:gd name="connsiteY9" fmla="*/ 749898 h 1450938"/>
              <a:gd name="connsiteX10" fmla="*/ 1584960 w 6263640"/>
              <a:gd name="connsiteY10" fmla="*/ 627978 h 1450938"/>
              <a:gd name="connsiteX11" fmla="*/ 1281505 w 6263640"/>
              <a:gd name="connsiteY11" fmla="*/ 254150 h 1450938"/>
              <a:gd name="connsiteX12" fmla="*/ 753932 w 6263640"/>
              <a:gd name="connsiteY12" fmla="*/ 209326 h 1450938"/>
              <a:gd name="connsiteX13" fmla="*/ 531606 w 6263640"/>
              <a:gd name="connsiteY13" fmla="*/ 48859 h 1450938"/>
              <a:gd name="connsiteX14" fmla="*/ 316006 w 6263640"/>
              <a:gd name="connsiteY14" fmla="*/ 25550 h 1450938"/>
              <a:gd name="connsiteX15" fmla="*/ 15240 w 6263640"/>
              <a:gd name="connsiteY15" fmla="*/ 0 h 1450938"/>
              <a:gd name="connsiteX16" fmla="*/ 0 w 6263640"/>
              <a:gd name="connsiteY16" fmla="*/ 1435698 h 1450938"/>
              <a:gd name="connsiteX0" fmla="*/ 0 w 6263640"/>
              <a:gd name="connsiteY0" fmla="*/ 1435698 h 1450938"/>
              <a:gd name="connsiteX1" fmla="*/ 6263640 w 6263640"/>
              <a:gd name="connsiteY1" fmla="*/ 1450938 h 1450938"/>
              <a:gd name="connsiteX2" fmla="*/ 6233160 w 6263640"/>
              <a:gd name="connsiteY2" fmla="*/ 231738 h 1450938"/>
              <a:gd name="connsiteX3" fmla="*/ 5928360 w 6263640"/>
              <a:gd name="connsiteY3" fmla="*/ 262218 h 1450938"/>
              <a:gd name="connsiteX4" fmla="*/ 5288280 w 6263640"/>
              <a:gd name="connsiteY4" fmla="*/ 353658 h 1450938"/>
              <a:gd name="connsiteX5" fmla="*/ 4754880 w 6263640"/>
              <a:gd name="connsiteY5" fmla="*/ 475578 h 1450938"/>
              <a:gd name="connsiteX6" fmla="*/ 4221480 w 6263640"/>
              <a:gd name="connsiteY6" fmla="*/ 582258 h 1450938"/>
              <a:gd name="connsiteX7" fmla="*/ 3474720 w 6263640"/>
              <a:gd name="connsiteY7" fmla="*/ 734658 h 1450938"/>
              <a:gd name="connsiteX8" fmla="*/ 2926080 w 6263640"/>
              <a:gd name="connsiteY8" fmla="*/ 810858 h 1450938"/>
              <a:gd name="connsiteX9" fmla="*/ 2286000 w 6263640"/>
              <a:gd name="connsiteY9" fmla="*/ 749898 h 1450938"/>
              <a:gd name="connsiteX10" fmla="*/ 1584960 w 6263640"/>
              <a:gd name="connsiteY10" fmla="*/ 627978 h 1450938"/>
              <a:gd name="connsiteX11" fmla="*/ 1302124 w 6263640"/>
              <a:gd name="connsiteY11" fmla="*/ 109818 h 1450938"/>
              <a:gd name="connsiteX12" fmla="*/ 753932 w 6263640"/>
              <a:gd name="connsiteY12" fmla="*/ 209326 h 1450938"/>
              <a:gd name="connsiteX13" fmla="*/ 531606 w 6263640"/>
              <a:gd name="connsiteY13" fmla="*/ 48859 h 1450938"/>
              <a:gd name="connsiteX14" fmla="*/ 316006 w 6263640"/>
              <a:gd name="connsiteY14" fmla="*/ 25550 h 1450938"/>
              <a:gd name="connsiteX15" fmla="*/ 15240 w 6263640"/>
              <a:gd name="connsiteY15" fmla="*/ 0 h 1450938"/>
              <a:gd name="connsiteX16" fmla="*/ 0 w 6263640"/>
              <a:gd name="connsiteY16" fmla="*/ 1435698 h 1450938"/>
              <a:gd name="connsiteX0" fmla="*/ 0 w 6263640"/>
              <a:gd name="connsiteY0" fmla="*/ 1435698 h 1450938"/>
              <a:gd name="connsiteX1" fmla="*/ 6263640 w 6263640"/>
              <a:gd name="connsiteY1" fmla="*/ 1450938 h 1450938"/>
              <a:gd name="connsiteX2" fmla="*/ 6233160 w 6263640"/>
              <a:gd name="connsiteY2" fmla="*/ 231738 h 1450938"/>
              <a:gd name="connsiteX3" fmla="*/ 5928360 w 6263640"/>
              <a:gd name="connsiteY3" fmla="*/ 262218 h 1450938"/>
              <a:gd name="connsiteX4" fmla="*/ 5288280 w 6263640"/>
              <a:gd name="connsiteY4" fmla="*/ 353658 h 1450938"/>
              <a:gd name="connsiteX5" fmla="*/ 4754880 w 6263640"/>
              <a:gd name="connsiteY5" fmla="*/ 475578 h 1450938"/>
              <a:gd name="connsiteX6" fmla="*/ 4221480 w 6263640"/>
              <a:gd name="connsiteY6" fmla="*/ 582258 h 1450938"/>
              <a:gd name="connsiteX7" fmla="*/ 3474720 w 6263640"/>
              <a:gd name="connsiteY7" fmla="*/ 734658 h 1450938"/>
              <a:gd name="connsiteX8" fmla="*/ 2926080 w 6263640"/>
              <a:gd name="connsiteY8" fmla="*/ 810858 h 1450938"/>
              <a:gd name="connsiteX9" fmla="*/ 2286000 w 6263640"/>
              <a:gd name="connsiteY9" fmla="*/ 749898 h 1450938"/>
              <a:gd name="connsiteX10" fmla="*/ 1822077 w 6263640"/>
              <a:gd name="connsiteY10" fmla="*/ 133126 h 1450938"/>
              <a:gd name="connsiteX11" fmla="*/ 1302124 w 6263640"/>
              <a:gd name="connsiteY11" fmla="*/ 109818 h 1450938"/>
              <a:gd name="connsiteX12" fmla="*/ 753932 w 6263640"/>
              <a:gd name="connsiteY12" fmla="*/ 209326 h 1450938"/>
              <a:gd name="connsiteX13" fmla="*/ 531606 w 6263640"/>
              <a:gd name="connsiteY13" fmla="*/ 48859 h 1450938"/>
              <a:gd name="connsiteX14" fmla="*/ 316006 w 6263640"/>
              <a:gd name="connsiteY14" fmla="*/ 25550 h 1450938"/>
              <a:gd name="connsiteX15" fmla="*/ 15240 w 6263640"/>
              <a:gd name="connsiteY15" fmla="*/ 0 h 1450938"/>
              <a:gd name="connsiteX16" fmla="*/ 0 w 6263640"/>
              <a:gd name="connsiteY16" fmla="*/ 1435698 h 1450938"/>
              <a:gd name="connsiteX0" fmla="*/ 0 w 6263640"/>
              <a:gd name="connsiteY0" fmla="*/ 1435698 h 1450938"/>
              <a:gd name="connsiteX1" fmla="*/ 6263640 w 6263640"/>
              <a:gd name="connsiteY1" fmla="*/ 1450938 h 1450938"/>
              <a:gd name="connsiteX2" fmla="*/ 6233160 w 6263640"/>
              <a:gd name="connsiteY2" fmla="*/ 231738 h 1450938"/>
              <a:gd name="connsiteX3" fmla="*/ 5928360 w 6263640"/>
              <a:gd name="connsiteY3" fmla="*/ 262218 h 1450938"/>
              <a:gd name="connsiteX4" fmla="*/ 5288280 w 6263640"/>
              <a:gd name="connsiteY4" fmla="*/ 353658 h 1450938"/>
              <a:gd name="connsiteX5" fmla="*/ 4754880 w 6263640"/>
              <a:gd name="connsiteY5" fmla="*/ 475578 h 1450938"/>
              <a:gd name="connsiteX6" fmla="*/ 4221480 w 6263640"/>
              <a:gd name="connsiteY6" fmla="*/ 582258 h 1450938"/>
              <a:gd name="connsiteX7" fmla="*/ 3474720 w 6263640"/>
              <a:gd name="connsiteY7" fmla="*/ 734658 h 1450938"/>
              <a:gd name="connsiteX8" fmla="*/ 2926080 w 6263640"/>
              <a:gd name="connsiteY8" fmla="*/ 810858 h 1450938"/>
              <a:gd name="connsiteX9" fmla="*/ 2440641 w 6263640"/>
              <a:gd name="connsiteY9" fmla="*/ 182880 h 1450938"/>
              <a:gd name="connsiteX10" fmla="*/ 1822077 w 6263640"/>
              <a:gd name="connsiteY10" fmla="*/ 133126 h 1450938"/>
              <a:gd name="connsiteX11" fmla="*/ 1302124 w 6263640"/>
              <a:gd name="connsiteY11" fmla="*/ 109818 h 1450938"/>
              <a:gd name="connsiteX12" fmla="*/ 753932 w 6263640"/>
              <a:gd name="connsiteY12" fmla="*/ 209326 h 1450938"/>
              <a:gd name="connsiteX13" fmla="*/ 531606 w 6263640"/>
              <a:gd name="connsiteY13" fmla="*/ 48859 h 1450938"/>
              <a:gd name="connsiteX14" fmla="*/ 316006 w 6263640"/>
              <a:gd name="connsiteY14" fmla="*/ 25550 h 1450938"/>
              <a:gd name="connsiteX15" fmla="*/ 15240 w 6263640"/>
              <a:gd name="connsiteY15" fmla="*/ 0 h 1450938"/>
              <a:gd name="connsiteX16" fmla="*/ 0 w 6263640"/>
              <a:gd name="connsiteY16" fmla="*/ 1435698 h 1450938"/>
              <a:gd name="connsiteX0" fmla="*/ 0 w 6263640"/>
              <a:gd name="connsiteY0" fmla="*/ 1435698 h 1450938"/>
              <a:gd name="connsiteX1" fmla="*/ 6263640 w 6263640"/>
              <a:gd name="connsiteY1" fmla="*/ 1450938 h 1450938"/>
              <a:gd name="connsiteX2" fmla="*/ 6233160 w 6263640"/>
              <a:gd name="connsiteY2" fmla="*/ 231738 h 1450938"/>
              <a:gd name="connsiteX3" fmla="*/ 5928360 w 6263640"/>
              <a:gd name="connsiteY3" fmla="*/ 262218 h 1450938"/>
              <a:gd name="connsiteX4" fmla="*/ 5288280 w 6263640"/>
              <a:gd name="connsiteY4" fmla="*/ 353658 h 1450938"/>
              <a:gd name="connsiteX5" fmla="*/ 4754880 w 6263640"/>
              <a:gd name="connsiteY5" fmla="*/ 475578 h 1450938"/>
              <a:gd name="connsiteX6" fmla="*/ 4221480 w 6263640"/>
              <a:gd name="connsiteY6" fmla="*/ 582258 h 1450938"/>
              <a:gd name="connsiteX7" fmla="*/ 3474720 w 6263640"/>
              <a:gd name="connsiteY7" fmla="*/ 734658 h 1450938"/>
              <a:gd name="connsiteX8" fmla="*/ 3029174 w 6263640"/>
              <a:gd name="connsiteY8" fmla="*/ 140746 h 1450938"/>
              <a:gd name="connsiteX9" fmla="*/ 2440641 w 6263640"/>
              <a:gd name="connsiteY9" fmla="*/ 182880 h 1450938"/>
              <a:gd name="connsiteX10" fmla="*/ 1822077 w 6263640"/>
              <a:gd name="connsiteY10" fmla="*/ 133126 h 1450938"/>
              <a:gd name="connsiteX11" fmla="*/ 1302124 w 6263640"/>
              <a:gd name="connsiteY11" fmla="*/ 109818 h 1450938"/>
              <a:gd name="connsiteX12" fmla="*/ 753932 w 6263640"/>
              <a:gd name="connsiteY12" fmla="*/ 209326 h 1450938"/>
              <a:gd name="connsiteX13" fmla="*/ 531606 w 6263640"/>
              <a:gd name="connsiteY13" fmla="*/ 48859 h 1450938"/>
              <a:gd name="connsiteX14" fmla="*/ 316006 w 6263640"/>
              <a:gd name="connsiteY14" fmla="*/ 25550 h 1450938"/>
              <a:gd name="connsiteX15" fmla="*/ 15240 w 6263640"/>
              <a:gd name="connsiteY15" fmla="*/ 0 h 1450938"/>
              <a:gd name="connsiteX16" fmla="*/ 0 w 6263640"/>
              <a:gd name="connsiteY16" fmla="*/ 1435698 h 1450938"/>
              <a:gd name="connsiteX0" fmla="*/ 0 w 6263640"/>
              <a:gd name="connsiteY0" fmla="*/ 1435698 h 1450938"/>
              <a:gd name="connsiteX1" fmla="*/ 6263640 w 6263640"/>
              <a:gd name="connsiteY1" fmla="*/ 1450938 h 1450938"/>
              <a:gd name="connsiteX2" fmla="*/ 6233160 w 6263640"/>
              <a:gd name="connsiteY2" fmla="*/ 231738 h 1450938"/>
              <a:gd name="connsiteX3" fmla="*/ 5928360 w 6263640"/>
              <a:gd name="connsiteY3" fmla="*/ 262218 h 1450938"/>
              <a:gd name="connsiteX4" fmla="*/ 5288280 w 6263640"/>
              <a:gd name="connsiteY4" fmla="*/ 353658 h 1450938"/>
              <a:gd name="connsiteX5" fmla="*/ 4754880 w 6263640"/>
              <a:gd name="connsiteY5" fmla="*/ 475578 h 1450938"/>
              <a:gd name="connsiteX6" fmla="*/ 4221480 w 6263640"/>
              <a:gd name="connsiteY6" fmla="*/ 582258 h 1450938"/>
              <a:gd name="connsiteX7" fmla="*/ 3474720 w 6263640"/>
              <a:gd name="connsiteY7" fmla="*/ 734658 h 1450938"/>
              <a:gd name="connsiteX8" fmla="*/ 3029174 w 6263640"/>
              <a:gd name="connsiteY8" fmla="*/ 140746 h 1450938"/>
              <a:gd name="connsiteX9" fmla="*/ 2440641 w 6263640"/>
              <a:gd name="connsiteY9" fmla="*/ 121023 h 1450938"/>
              <a:gd name="connsiteX10" fmla="*/ 1822077 w 6263640"/>
              <a:gd name="connsiteY10" fmla="*/ 133126 h 1450938"/>
              <a:gd name="connsiteX11" fmla="*/ 1302124 w 6263640"/>
              <a:gd name="connsiteY11" fmla="*/ 109818 h 1450938"/>
              <a:gd name="connsiteX12" fmla="*/ 753932 w 6263640"/>
              <a:gd name="connsiteY12" fmla="*/ 209326 h 1450938"/>
              <a:gd name="connsiteX13" fmla="*/ 531606 w 6263640"/>
              <a:gd name="connsiteY13" fmla="*/ 48859 h 1450938"/>
              <a:gd name="connsiteX14" fmla="*/ 316006 w 6263640"/>
              <a:gd name="connsiteY14" fmla="*/ 25550 h 1450938"/>
              <a:gd name="connsiteX15" fmla="*/ 15240 w 6263640"/>
              <a:gd name="connsiteY15" fmla="*/ 0 h 1450938"/>
              <a:gd name="connsiteX16" fmla="*/ 0 w 6263640"/>
              <a:gd name="connsiteY16" fmla="*/ 1435698 h 1450938"/>
              <a:gd name="connsiteX0" fmla="*/ 0 w 6263640"/>
              <a:gd name="connsiteY0" fmla="*/ 1435698 h 1450938"/>
              <a:gd name="connsiteX1" fmla="*/ 6263640 w 6263640"/>
              <a:gd name="connsiteY1" fmla="*/ 1450938 h 1450938"/>
              <a:gd name="connsiteX2" fmla="*/ 6233160 w 6263640"/>
              <a:gd name="connsiteY2" fmla="*/ 231738 h 1450938"/>
              <a:gd name="connsiteX3" fmla="*/ 5928360 w 6263640"/>
              <a:gd name="connsiteY3" fmla="*/ 262218 h 1450938"/>
              <a:gd name="connsiteX4" fmla="*/ 5288280 w 6263640"/>
              <a:gd name="connsiteY4" fmla="*/ 353658 h 1450938"/>
              <a:gd name="connsiteX5" fmla="*/ 4754880 w 6263640"/>
              <a:gd name="connsiteY5" fmla="*/ 475578 h 1450938"/>
              <a:gd name="connsiteX6" fmla="*/ 4221480 w 6263640"/>
              <a:gd name="connsiteY6" fmla="*/ 582258 h 1450938"/>
              <a:gd name="connsiteX7" fmla="*/ 3660290 w 6263640"/>
              <a:gd name="connsiteY7" fmla="*/ 136712 h 1450938"/>
              <a:gd name="connsiteX8" fmla="*/ 3029174 w 6263640"/>
              <a:gd name="connsiteY8" fmla="*/ 140746 h 1450938"/>
              <a:gd name="connsiteX9" fmla="*/ 2440641 w 6263640"/>
              <a:gd name="connsiteY9" fmla="*/ 121023 h 1450938"/>
              <a:gd name="connsiteX10" fmla="*/ 1822077 w 6263640"/>
              <a:gd name="connsiteY10" fmla="*/ 133126 h 1450938"/>
              <a:gd name="connsiteX11" fmla="*/ 1302124 w 6263640"/>
              <a:gd name="connsiteY11" fmla="*/ 109818 h 1450938"/>
              <a:gd name="connsiteX12" fmla="*/ 753932 w 6263640"/>
              <a:gd name="connsiteY12" fmla="*/ 209326 h 1450938"/>
              <a:gd name="connsiteX13" fmla="*/ 531606 w 6263640"/>
              <a:gd name="connsiteY13" fmla="*/ 48859 h 1450938"/>
              <a:gd name="connsiteX14" fmla="*/ 316006 w 6263640"/>
              <a:gd name="connsiteY14" fmla="*/ 25550 h 1450938"/>
              <a:gd name="connsiteX15" fmla="*/ 15240 w 6263640"/>
              <a:gd name="connsiteY15" fmla="*/ 0 h 1450938"/>
              <a:gd name="connsiteX16" fmla="*/ 0 w 6263640"/>
              <a:gd name="connsiteY16" fmla="*/ 1435698 h 1450938"/>
              <a:gd name="connsiteX0" fmla="*/ 0 w 6263640"/>
              <a:gd name="connsiteY0" fmla="*/ 1435698 h 1450938"/>
              <a:gd name="connsiteX1" fmla="*/ 6263640 w 6263640"/>
              <a:gd name="connsiteY1" fmla="*/ 1450938 h 1450938"/>
              <a:gd name="connsiteX2" fmla="*/ 6233160 w 6263640"/>
              <a:gd name="connsiteY2" fmla="*/ 231738 h 1450938"/>
              <a:gd name="connsiteX3" fmla="*/ 5928360 w 6263640"/>
              <a:gd name="connsiteY3" fmla="*/ 262218 h 1450938"/>
              <a:gd name="connsiteX4" fmla="*/ 5288280 w 6263640"/>
              <a:gd name="connsiteY4" fmla="*/ 353658 h 1450938"/>
              <a:gd name="connsiteX5" fmla="*/ 4754880 w 6263640"/>
              <a:gd name="connsiteY5" fmla="*/ 475578 h 1450938"/>
              <a:gd name="connsiteX6" fmla="*/ 4252408 w 6263640"/>
              <a:gd name="connsiteY6" fmla="*/ 200810 h 1450938"/>
              <a:gd name="connsiteX7" fmla="*/ 3660290 w 6263640"/>
              <a:gd name="connsiteY7" fmla="*/ 136712 h 1450938"/>
              <a:gd name="connsiteX8" fmla="*/ 3029174 w 6263640"/>
              <a:gd name="connsiteY8" fmla="*/ 140746 h 1450938"/>
              <a:gd name="connsiteX9" fmla="*/ 2440641 w 6263640"/>
              <a:gd name="connsiteY9" fmla="*/ 121023 h 1450938"/>
              <a:gd name="connsiteX10" fmla="*/ 1822077 w 6263640"/>
              <a:gd name="connsiteY10" fmla="*/ 133126 h 1450938"/>
              <a:gd name="connsiteX11" fmla="*/ 1302124 w 6263640"/>
              <a:gd name="connsiteY11" fmla="*/ 109818 h 1450938"/>
              <a:gd name="connsiteX12" fmla="*/ 753932 w 6263640"/>
              <a:gd name="connsiteY12" fmla="*/ 209326 h 1450938"/>
              <a:gd name="connsiteX13" fmla="*/ 531606 w 6263640"/>
              <a:gd name="connsiteY13" fmla="*/ 48859 h 1450938"/>
              <a:gd name="connsiteX14" fmla="*/ 316006 w 6263640"/>
              <a:gd name="connsiteY14" fmla="*/ 25550 h 1450938"/>
              <a:gd name="connsiteX15" fmla="*/ 15240 w 6263640"/>
              <a:gd name="connsiteY15" fmla="*/ 0 h 1450938"/>
              <a:gd name="connsiteX16" fmla="*/ 0 w 6263640"/>
              <a:gd name="connsiteY16" fmla="*/ 1435698 h 1450938"/>
              <a:gd name="connsiteX0" fmla="*/ 0 w 6263640"/>
              <a:gd name="connsiteY0" fmla="*/ 1435698 h 1450938"/>
              <a:gd name="connsiteX1" fmla="*/ 6263640 w 6263640"/>
              <a:gd name="connsiteY1" fmla="*/ 1450938 h 1450938"/>
              <a:gd name="connsiteX2" fmla="*/ 6233160 w 6263640"/>
              <a:gd name="connsiteY2" fmla="*/ 231738 h 1450938"/>
              <a:gd name="connsiteX3" fmla="*/ 5928360 w 6263640"/>
              <a:gd name="connsiteY3" fmla="*/ 262218 h 1450938"/>
              <a:gd name="connsiteX4" fmla="*/ 5288280 w 6263640"/>
              <a:gd name="connsiteY4" fmla="*/ 353658 h 1450938"/>
              <a:gd name="connsiteX5" fmla="*/ 4806427 w 6263640"/>
              <a:gd name="connsiteY5" fmla="*/ 125058 h 1450938"/>
              <a:gd name="connsiteX6" fmla="*/ 4252408 w 6263640"/>
              <a:gd name="connsiteY6" fmla="*/ 200810 h 1450938"/>
              <a:gd name="connsiteX7" fmla="*/ 3660290 w 6263640"/>
              <a:gd name="connsiteY7" fmla="*/ 136712 h 1450938"/>
              <a:gd name="connsiteX8" fmla="*/ 3029174 w 6263640"/>
              <a:gd name="connsiteY8" fmla="*/ 140746 h 1450938"/>
              <a:gd name="connsiteX9" fmla="*/ 2440641 w 6263640"/>
              <a:gd name="connsiteY9" fmla="*/ 121023 h 1450938"/>
              <a:gd name="connsiteX10" fmla="*/ 1822077 w 6263640"/>
              <a:gd name="connsiteY10" fmla="*/ 133126 h 1450938"/>
              <a:gd name="connsiteX11" fmla="*/ 1302124 w 6263640"/>
              <a:gd name="connsiteY11" fmla="*/ 109818 h 1450938"/>
              <a:gd name="connsiteX12" fmla="*/ 753932 w 6263640"/>
              <a:gd name="connsiteY12" fmla="*/ 209326 h 1450938"/>
              <a:gd name="connsiteX13" fmla="*/ 531606 w 6263640"/>
              <a:gd name="connsiteY13" fmla="*/ 48859 h 1450938"/>
              <a:gd name="connsiteX14" fmla="*/ 316006 w 6263640"/>
              <a:gd name="connsiteY14" fmla="*/ 25550 h 1450938"/>
              <a:gd name="connsiteX15" fmla="*/ 15240 w 6263640"/>
              <a:gd name="connsiteY15" fmla="*/ 0 h 1450938"/>
              <a:gd name="connsiteX16" fmla="*/ 0 w 6263640"/>
              <a:gd name="connsiteY16" fmla="*/ 1435698 h 1450938"/>
              <a:gd name="connsiteX0" fmla="*/ 0 w 6263640"/>
              <a:gd name="connsiteY0" fmla="*/ 1435698 h 1450938"/>
              <a:gd name="connsiteX1" fmla="*/ 6263640 w 6263640"/>
              <a:gd name="connsiteY1" fmla="*/ 1450938 h 1450938"/>
              <a:gd name="connsiteX2" fmla="*/ 6233160 w 6263640"/>
              <a:gd name="connsiteY2" fmla="*/ 231738 h 1450938"/>
              <a:gd name="connsiteX3" fmla="*/ 5928360 w 6263640"/>
              <a:gd name="connsiteY3" fmla="*/ 262218 h 1450938"/>
              <a:gd name="connsiteX4" fmla="*/ 5329518 w 6263640"/>
              <a:gd name="connsiteY4" fmla="*/ 85613 h 1450938"/>
              <a:gd name="connsiteX5" fmla="*/ 4806427 w 6263640"/>
              <a:gd name="connsiteY5" fmla="*/ 125058 h 1450938"/>
              <a:gd name="connsiteX6" fmla="*/ 4252408 w 6263640"/>
              <a:gd name="connsiteY6" fmla="*/ 200810 h 1450938"/>
              <a:gd name="connsiteX7" fmla="*/ 3660290 w 6263640"/>
              <a:gd name="connsiteY7" fmla="*/ 136712 h 1450938"/>
              <a:gd name="connsiteX8" fmla="*/ 3029174 w 6263640"/>
              <a:gd name="connsiteY8" fmla="*/ 140746 h 1450938"/>
              <a:gd name="connsiteX9" fmla="*/ 2440641 w 6263640"/>
              <a:gd name="connsiteY9" fmla="*/ 121023 h 1450938"/>
              <a:gd name="connsiteX10" fmla="*/ 1822077 w 6263640"/>
              <a:gd name="connsiteY10" fmla="*/ 133126 h 1450938"/>
              <a:gd name="connsiteX11" fmla="*/ 1302124 w 6263640"/>
              <a:gd name="connsiteY11" fmla="*/ 109818 h 1450938"/>
              <a:gd name="connsiteX12" fmla="*/ 753932 w 6263640"/>
              <a:gd name="connsiteY12" fmla="*/ 209326 h 1450938"/>
              <a:gd name="connsiteX13" fmla="*/ 531606 w 6263640"/>
              <a:gd name="connsiteY13" fmla="*/ 48859 h 1450938"/>
              <a:gd name="connsiteX14" fmla="*/ 316006 w 6263640"/>
              <a:gd name="connsiteY14" fmla="*/ 25550 h 1450938"/>
              <a:gd name="connsiteX15" fmla="*/ 15240 w 6263640"/>
              <a:gd name="connsiteY15" fmla="*/ 0 h 1450938"/>
              <a:gd name="connsiteX16" fmla="*/ 0 w 6263640"/>
              <a:gd name="connsiteY16" fmla="*/ 1435698 h 1450938"/>
              <a:gd name="connsiteX0" fmla="*/ 0 w 6263640"/>
              <a:gd name="connsiteY0" fmla="*/ 1435698 h 1450938"/>
              <a:gd name="connsiteX1" fmla="*/ 6263640 w 6263640"/>
              <a:gd name="connsiteY1" fmla="*/ 1450938 h 1450938"/>
              <a:gd name="connsiteX2" fmla="*/ 6233160 w 6263640"/>
              <a:gd name="connsiteY2" fmla="*/ 231738 h 1450938"/>
              <a:gd name="connsiteX3" fmla="*/ 5948979 w 6263640"/>
              <a:gd name="connsiteY3" fmla="*/ 86958 h 1450938"/>
              <a:gd name="connsiteX4" fmla="*/ 5329518 w 6263640"/>
              <a:gd name="connsiteY4" fmla="*/ 85613 h 1450938"/>
              <a:gd name="connsiteX5" fmla="*/ 4806427 w 6263640"/>
              <a:gd name="connsiteY5" fmla="*/ 125058 h 1450938"/>
              <a:gd name="connsiteX6" fmla="*/ 4252408 w 6263640"/>
              <a:gd name="connsiteY6" fmla="*/ 200810 h 1450938"/>
              <a:gd name="connsiteX7" fmla="*/ 3660290 w 6263640"/>
              <a:gd name="connsiteY7" fmla="*/ 136712 h 1450938"/>
              <a:gd name="connsiteX8" fmla="*/ 3029174 w 6263640"/>
              <a:gd name="connsiteY8" fmla="*/ 140746 h 1450938"/>
              <a:gd name="connsiteX9" fmla="*/ 2440641 w 6263640"/>
              <a:gd name="connsiteY9" fmla="*/ 121023 h 1450938"/>
              <a:gd name="connsiteX10" fmla="*/ 1822077 w 6263640"/>
              <a:gd name="connsiteY10" fmla="*/ 133126 h 1450938"/>
              <a:gd name="connsiteX11" fmla="*/ 1302124 w 6263640"/>
              <a:gd name="connsiteY11" fmla="*/ 109818 h 1450938"/>
              <a:gd name="connsiteX12" fmla="*/ 753932 w 6263640"/>
              <a:gd name="connsiteY12" fmla="*/ 209326 h 1450938"/>
              <a:gd name="connsiteX13" fmla="*/ 531606 w 6263640"/>
              <a:gd name="connsiteY13" fmla="*/ 48859 h 1450938"/>
              <a:gd name="connsiteX14" fmla="*/ 316006 w 6263640"/>
              <a:gd name="connsiteY14" fmla="*/ 25550 h 1450938"/>
              <a:gd name="connsiteX15" fmla="*/ 15240 w 6263640"/>
              <a:gd name="connsiteY15" fmla="*/ 0 h 1450938"/>
              <a:gd name="connsiteX16" fmla="*/ 0 w 6263640"/>
              <a:gd name="connsiteY16" fmla="*/ 1435698 h 1450938"/>
              <a:gd name="connsiteX0" fmla="*/ 0 w 6263640"/>
              <a:gd name="connsiteY0" fmla="*/ 1435698 h 1450938"/>
              <a:gd name="connsiteX1" fmla="*/ 6263640 w 6263640"/>
              <a:gd name="connsiteY1" fmla="*/ 1450938 h 1450938"/>
              <a:gd name="connsiteX2" fmla="*/ 6233160 w 6263640"/>
              <a:gd name="connsiteY2" fmla="*/ 56478 h 1450938"/>
              <a:gd name="connsiteX3" fmla="*/ 5948979 w 6263640"/>
              <a:gd name="connsiteY3" fmla="*/ 86958 h 1450938"/>
              <a:gd name="connsiteX4" fmla="*/ 5329518 w 6263640"/>
              <a:gd name="connsiteY4" fmla="*/ 85613 h 1450938"/>
              <a:gd name="connsiteX5" fmla="*/ 4806427 w 6263640"/>
              <a:gd name="connsiteY5" fmla="*/ 125058 h 1450938"/>
              <a:gd name="connsiteX6" fmla="*/ 4252408 w 6263640"/>
              <a:gd name="connsiteY6" fmla="*/ 200810 h 1450938"/>
              <a:gd name="connsiteX7" fmla="*/ 3660290 w 6263640"/>
              <a:gd name="connsiteY7" fmla="*/ 136712 h 1450938"/>
              <a:gd name="connsiteX8" fmla="*/ 3029174 w 6263640"/>
              <a:gd name="connsiteY8" fmla="*/ 140746 h 1450938"/>
              <a:gd name="connsiteX9" fmla="*/ 2440641 w 6263640"/>
              <a:gd name="connsiteY9" fmla="*/ 121023 h 1450938"/>
              <a:gd name="connsiteX10" fmla="*/ 1822077 w 6263640"/>
              <a:gd name="connsiteY10" fmla="*/ 133126 h 1450938"/>
              <a:gd name="connsiteX11" fmla="*/ 1302124 w 6263640"/>
              <a:gd name="connsiteY11" fmla="*/ 109818 h 1450938"/>
              <a:gd name="connsiteX12" fmla="*/ 753932 w 6263640"/>
              <a:gd name="connsiteY12" fmla="*/ 209326 h 1450938"/>
              <a:gd name="connsiteX13" fmla="*/ 531606 w 6263640"/>
              <a:gd name="connsiteY13" fmla="*/ 48859 h 1450938"/>
              <a:gd name="connsiteX14" fmla="*/ 316006 w 6263640"/>
              <a:gd name="connsiteY14" fmla="*/ 25550 h 1450938"/>
              <a:gd name="connsiteX15" fmla="*/ 15240 w 6263640"/>
              <a:gd name="connsiteY15" fmla="*/ 0 h 1450938"/>
              <a:gd name="connsiteX16" fmla="*/ 0 w 6263640"/>
              <a:gd name="connsiteY16" fmla="*/ 1435698 h 1450938"/>
              <a:gd name="connsiteX0" fmla="*/ 0 w 6263640"/>
              <a:gd name="connsiteY0" fmla="*/ 1435698 h 1450938"/>
              <a:gd name="connsiteX1" fmla="*/ 6263640 w 6263640"/>
              <a:gd name="connsiteY1" fmla="*/ 1450938 h 1450938"/>
              <a:gd name="connsiteX2" fmla="*/ 6233160 w 6263640"/>
              <a:gd name="connsiteY2" fmla="*/ 56478 h 1450938"/>
              <a:gd name="connsiteX3" fmla="*/ 5948979 w 6263640"/>
              <a:gd name="connsiteY3" fmla="*/ 86958 h 1450938"/>
              <a:gd name="connsiteX4" fmla="*/ 5329518 w 6263640"/>
              <a:gd name="connsiteY4" fmla="*/ 85613 h 1450938"/>
              <a:gd name="connsiteX5" fmla="*/ 4806427 w 6263640"/>
              <a:gd name="connsiteY5" fmla="*/ 125058 h 1450938"/>
              <a:gd name="connsiteX6" fmla="*/ 4334883 w 6263640"/>
              <a:gd name="connsiteY6" fmla="*/ 128644 h 1450938"/>
              <a:gd name="connsiteX7" fmla="*/ 3660290 w 6263640"/>
              <a:gd name="connsiteY7" fmla="*/ 136712 h 1450938"/>
              <a:gd name="connsiteX8" fmla="*/ 3029174 w 6263640"/>
              <a:gd name="connsiteY8" fmla="*/ 140746 h 1450938"/>
              <a:gd name="connsiteX9" fmla="*/ 2440641 w 6263640"/>
              <a:gd name="connsiteY9" fmla="*/ 121023 h 1450938"/>
              <a:gd name="connsiteX10" fmla="*/ 1822077 w 6263640"/>
              <a:gd name="connsiteY10" fmla="*/ 133126 h 1450938"/>
              <a:gd name="connsiteX11" fmla="*/ 1302124 w 6263640"/>
              <a:gd name="connsiteY11" fmla="*/ 109818 h 1450938"/>
              <a:gd name="connsiteX12" fmla="*/ 753932 w 6263640"/>
              <a:gd name="connsiteY12" fmla="*/ 209326 h 1450938"/>
              <a:gd name="connsiteX13" fmla="*/ 531606 w 6263640"/>
              <a:gd name="connsiteY13" fmla="*/ 48859 h 1450938"/>
              <a:gd name="connsiteX14" fmla="*/ 316006 w 6263640"/>
              <a:gd name="connsiteY14" fmla="*/ 25550 h 1450938"/>
              <a:gd name="connsiteX15" fmla="*/ 15240 w 6263640"/>
              <a:gd name="connsiteY15" fmla="*/ 0 h 1450938"/>
              <a:gd name="connsiteX16" fmla="*/ 0 w 6263640"/>
              <a:gd name="connsiteY16" fmla="*/ 1435698 h 1450938"/>
              <a:gd name="connsiteX0" fmla="*/ 0 w 6263640"/>
              <a:gd name="connsiteY0" fmla="*/ 1435698 h 1450938"/>
              <a:gd name="connsiteX1" fmla="*/ 6263640 w 6263640"/>
              <a:gd name="connsiteY1" fmla="*/ 1450938 h 1450938"/>
              <a:gd name="connsiteX2" fmla="*/ 6233160 w 6263640"/>
              <a:gd name="connsiteY2" fmla="*/ 56478 h 1450938"/>
              <a:gd name="connsiteX3" fmla="*/ 5948979 w 6263640"/>
              <a:gd name="connsiteY3" fmla="*/ 86958 h 1450938"/>
              <a:gd name="connsiteX4" fmla="*/ 5329518 w 6263640"/>
              <a:gd name="connsiteY4" fmla="*/ 85613 h 1450938"/>
              <a:gd name="connsiteX5" fmla="*/ 4806427 w 6263640"/>
              <a:gd name="connsiteY5" fmla="*/ 125058 h 1450938"/>
              <a:gd name="connsiteX6" fmla="*/ 4334883 w 6263640"/>
              <a:gd name="connsiteY6" fmla="*/ 128644 h 1450938"/>
              <a:gd name="connsiteX7" fmla="*/ 3660290 w 6263640"/>
              <a:gd name="connsiteY7" fmla="*/ 136712 h 1450938"/>
              <a:gd name="connsiteX8" fmla="*/ 3029174 w 6263640"/>
              <a:gd name="connsiteY8" fmla="*/ 140746 h 1450938"/>
              <a:gd name="connsiteX9" fmla="*/ 2440641 w 6263640"/>
              <a:gd name="connsiteY9" fmla="*/ 121023 h 1450938"/>
              <a:gd name="connsiteX10" fmla="*/ 1822077 w 6263640"/>
              <a:gd name="connsiteY10" fmla="*/ 133126 h 1450938"/>
              <a:gd name="connsiteX11" fmla="*/ 1302124 w 6263640"/>
              <a:gd name="connsiteY11" fmla="*/ 109818 h 1450938"/>
              <a:gd name="connsiteX12" fmla="*/ 815789 w 6263640"/>
              <a:gd name="connsiteY12" fmla="*/ 281492 h 1450938"/>
              <a:gd name="connsiteX13" fmla="*/ 531606 w 6263640"/>
              <a:gd name="connsiteY13" fmla="*/ 48859 h 1450938"/>
              <a:gd name="connsiteX14" fmla="*/ 316006 w 6263640"/>
              <a:gd name="connsiteY14" fmla="*/ 25550 h 1450938"/>
              <a:gd name="connsiteX15" fmla="*/ 15240 w 6263640"/>
              <a:gd name="connsiteY15" fmla="*/ 0 h 1450938"/>
              <a:gd name="connsiteX16" fmla="*/ 0 w 6263640"/>
              <a:gd name="connsiteY16" fmla="*/ 1435698 h 145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63640" h="1450938">
                <a:moveTo>
                  <a:pt x="0" y="1435698"/>
                </a:moveTo>
                <a:lnTo>
                  <a:pt x="6263640" y="1450938"/>
                </a:lnTo>
                <a:lnTo>
                  <a:pt x="6233160" y="56478"/>
                </a:lnTo>
                <a:lnTo>
                  <a:pt x="5948979" y="86958"/>
                </a:lnTo>
                <a:lnTo>
                  <a:pt x="5329518" y="85613"/>
                </a:lnTo>
                <a:lnTo>
                  <a:pt x="4806427" y="125058"/>
                </a:lnTo>
                <a:cubicBezTo>
                  <a:pt x="4628627" y="160618"/>
                  <a:pt x="4525906" y="126702"/>
                  <a:pt x="4334883" y="128644"/>
                </a:cubicBezTo>
                <a:cubicBezTo>
                  <a:pt x="4143860" y="130586"/>
                  <a:pt x="3847353" y="285227"/>
                  <a:pt x="3660290" y="136712"/>
                </a:cubicBezTo>
                <a:lnTo>
                  <a:pt x="3029174" y="140746"/>
                </a:lnTo>
                <a:lnTo>
                  <a:pt x="2440641" y="121023"/>
                </a:lnTo>
                <a:lnTo>
                  <a:pt x="1822077" y="133126"/>
                </a:lnTo>
                <a:lnTo>
                  <a:pt x="1302124" y="109818"/>
                </a:lnTo>
                <a:lnTo>
                  <a:pt x="815789" y="281492"/>
                </a:lnTo>
                <a:cubicBezTo>
                  <a:pt x="676387" y="282986"/>
                  <a:pt x="753484" y="191697"/>
                  <a:pt x="531606" y="48859"/>
                </a:cubicBezTo>
                <a:lnTo>
                  <a:pt x="316006" y="25550"/>
                </a:lnTo>
                <a:lnTo>
                  <a:pt x="15240" y="0"/>
                </a:lnTo>
                <a:lnTo>
                  <a:pt x="0" y="1435698"/>
                </a:lnTo>
                <a:close/>
              </a:path>
            </a:pathLst>
          </a:custGeom>
          <a:solidFill>
            <a:srgbClr val="877C67"/>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6">
            <a:extLst>
              <a:ext uri="{FF2B5EF4-FFF2-40B4-BE49-F238E27FC236}">
                <a16:creationId xmlns:a16="http://schemas.microsoft.com/office/drawing/2014/main" xmlns="" id="{D95F269D-1D57-4C43-95C9-ECDE02BF685B}"/>
              </a:ext>
            </a:extLst>
          </p:cNvPr>
          <p:cNvSpPr/>
          <p:nvPr/>
        </p:nvSpPr>
        <p:spPr>
          <a:xfrm>
            <a:off x="-23813" y="4451350"/>
            <a:ext cx="9310688" cy="2482850"/>
          </a:xfrm>
          <a:custGeom>
            <a:avLst/>
            <a:gdLst>
              <a:gd name="connsiteX0" fmla="*/ 0 w 6263640"/>
              <a:gd name="connsiteY0" fmla="*/ 1219200 h 1234440"/>
              <a:gd name="connsiteX1" fmla="*/ 6263640 w 6263640"/>
              <a:gd name="connsiteY1" fmla="*/ 1234440 h 1234440"/>
              <a:gd name="connsiteX2" fmla="*/ 6233160 w 6263640"/>
              <a:gd name="connsiteY2" fmla="*/ 15240 h 1234440"/>
              <a:gd name="connsiteX3" fmla="*/ 5928360 w 6263640"/>
              <a:gd name="connsiteY3" fmla="*/ 45720 h 1234440"/>
              <a:gd name="connsiteX4" fmla="*/ 5288280 w 6263640"/>
              <a:gd name="connsiteY4" fmla="*/ 137160 h 1234440"/>
              <a:gd name="connsiteX5" fmla="*/ 4754880 w 6263640"/>
              <a:gd name="connsiteY5" fmla="*/ 259080 h 1234440"/>
              <a:gd name="connsiteX6" fmla="*/ 4221480 w 6263640"/>
              <a:gd name="connsiteY6" fmla="*/ 365760 h 1234440"/>
              <a:gd name="connsiteX7" fmla="*/ 3474720 w 6263640"/>
              <a:gd name="connsiteY7" fmla="*/ 518160 h 1234440"/>
              <a:gd name="connsiteX8" fmla="*/ 2926080 w 6263640"/>
              <a:gd name="connsiteY8" fmla="*/ 594360 h 1234440"/>
              <a:gd name="connsiteX9" fmla="*/ 2286000 w 6263640"/>
              <a:gd name="connsiteY9" fmla="*/ 533400 h 1234440"/>
              <a:gd name="connsiteX10" fmla="*/ 1584960 w 6263640"/>
              <a:gd name="connsiteY10" fmla="*/ 411480 h 1234440"/>
              <a:gd name="connsiteX11" fmla="*/ 1188720 w 6263640"/>
              <a:gd name="connsiteY11" fmla="*/ 243840 h 1234440"/>
              <a:gd name="connsiteX12" fmla="*/ 609600 w 6263640"/>
              <a:gd name="connsiteY12" fmla="*/ 137160 h 1234440"/>
              <a:gd name="connsiteX13" fmla="*/ 243840 w 6263640"/>
              <a:gd name="connsiteY13" fmla="*/ 15240 h 1234440"/>
              <a:gd name="connsiteX14" fmla="*/ 15240 w 6263640"/>
              <a:gd name="connsiteY14" fmla="*/ 0 h 1234440"/>
              <a:gd name="connsiteX15" fmla="*/ 0 w 6263640"/>
              <a:gd name="connsiteY15" fmla="*/ 1219200 h 1234440"/>
              <a:gd name="connsiteX0" fmla="*/ 0 w 6263640"/>
              <a:gd name="connsiteY0" fmla="*/ 1391323 h 1406563"/>
              <a:gd name="connsiteX1" fmla="*/ 6263640 w 6263640"/>
              <a:gd name="connsiteY1" fmla="*/ 1406563 h 1406563"/>
              <a:gd name="connsiteX2" fmla="*/ 6233160 w 6263640"/>
              <a:gd name="connsiteY2" fmla="*/ 187363 h 1406563"/>
              <a:gd name="connsiteX3" fmla="*/ 5928360 w 6263640"/>
              <a:gd name="connsiteY3" fmla="*/ 217843 h 1406563"/>
              <a:gd name="connsiteX4" fmla="*/ 5288280 w 6263640"/>
              <a:gd name="connsiteY4" fmla="*/ 309283 h 1406563"/>
              <a:gd name="connsiteX5" fmla="*/ 4754880 w 6263640"/>
              <a:gd name="connsiteY5" fmla="*/ 431203 h 1406563"/>
              <a:gd name="connsiteX6" fmla="*/ 4221480 w 6263640"/>
              <a:gd name="connsiteY6" fmla="*/ 537883 h 1406563"/>
              <a:gd name="connsiteX7" fmla="*/ 3474720 w 6263640"/>
              <a:gd name="connsiteY7" fmla="*/ 690283 h 1406563"/>
              <a:gd name="connsiteX8" fmla="*/ 2926080 w 6263640"/>
              <a:gd name="connsiteY8" fmla="*/ 766483 h 1406563"/>
              <a:gd name="connsiteX9" fmla="*/ 2286000 w 6263640"/>
              <a:gd name="connsiteY9" fmla="*/ 705523 h 1406563"/>
              <a:gd name="connsiteX10" fmla="*/ 1584960 w 6263640"/>
              <a:gd name="connsiteY10" fmla="*/ 583603 h 1406563"/>
              <a:gd name="connsiteX11" fmla="*/ 1188720 w 6263640"/>
              <a:gd name="connsiteY11" fmla="*/ 415963 h 1406563"/>
              <a:gd name="connsiteX12" fmla="*/ 722382 w 6263640"/>
              <a:gd name="connsiteY12" fmla="*/ 0 h 1406563"/>
              <a:gd name="connsiteX13" fmla="*/ 243840 w 6263640"/>
              <a:gd name="connsiteY13" fmla="*/ 187363 h 1406563"/>
              <a:gd name="connsiteX14" fmla="*/ 15240 w 6263640"/>
              <a:gd name="connsiteY14" fmla="*/ 172123 h 1406563"/>
              <a:gd name="connsiteX15" fmla="*/ 0 w 6263640"/>
              <a:gd name="connsiteY15" fmla="*/ 1391323 h 1406563"/>
              <a:gd name="connsiteX0" fmla="*/ 0 w 6263640"/>
              <a:gd name="connsiteY0" fmla="*/ 1391323 h 1406563"/>
              <a:gd name="connsiteX1" fmla="*/ 6263640 w 6263640"/>
              <a:gd name="connsiteY1" fmla="*/ 1406563 h 1406563"/>
              <a:gd name="connsiteX2" fmla="*/ 6233160 w 6263640"/>
              <a:gd name="connsiteY2" fmla="*/ 187363 h 1406563"/>
              <a:gd name="connsiteX3" fmla="*/ 5928360 w 6263640"/>
              <a:gd name="connsiteY3" fmla="*/ 217843 h 1406563"/>
              <a:gd name="connsiteX4" fmla="*/ 5288280 w 6263640"/>
              <a:gd name="connsiteY4" fmla="*/ 309283 h 1406563"/>
              <a:gd name="connsiteX5" fmla="*/ 4754880 w 6263640"/>
              <a:gd name="connsiteY5" fmla="*/ 431203 h 1406563"/>
              <a:gd name="connsiteX6" fmla="*/ 4221480 w 6263640"/>
              <a:gd name="connsiteY6" fmla="*/ 537883 h 1406563"/>
              <a:gd name="connsiteX7" fmla="*/ 3474720 w 6263640"/>
              <a:gd name="connsiteY7" fmla="*/ 690283 h 1406563"/>
              <a:gd name="connsiteX8" fmla="*/ 2926080 w 6263640"/>
              <a:gd name="connsiteY8" fmla="*/ 766483 h 1406563"/>
              <a:gd name="connsiteX9" fmla="*/ 2286000 w 6263640"/>
              <a:gd name="connsiteY9" fmla="*/ 705523 h 1406563"/>
              <a:gd name="connsiteX10" fmla="*/ 1584960 w 6263640"/>
              <a:gd name="connsiteY10" fmla="*/ 583603 h 1406563"/>
              <a:gd name="connsiteX11" fmla="*/ 1188720 w 6263640"/>
              <a:gd name="connsiteY11" fmla="*/ 415963 h 1406563"/>
              <a:gd name="connsiteX12" fmla="*/ 722382 w 6263640"/>
              <a:gd name="connsiteY12" fmla="*/ 0 h 1406563"/>
              <a:gd name="connsiteX13" fmla="*/ 243840 w 6263640"/>
              <a:gd name="connsiteY13" fmla="*/ 187363 h 1406563"/>
              <a:gd name="connsiteX14" fmla="*/ 15240 w 6263640"/>
              <a:gd name="connsiteY14" fmla="*/ 172123 h 1406563"/>
              <a:gd name="connsiteX15" fmla="*/ 0 w 6263640"/>
              <a:gd name="connsiteY15" fmla="*/ 1391323 h 1406563"/>
              <a:gd name="connsiteX0" fmla="*/ 0 w 6263640"/>
              <a:gd name="connsiteY0" fmla="*/ 1391323 h 1406563"/>
              <a:gd name="connsiteX1" fmla="*/ 6263640 w 6263640"/>
              <a:gd name="connsiteY1" fmla="*/ 1406563 h 1406563"/>
              <a:gd name="connsiteX2" fmla="*/ 6233160 w 6263640"/>
              <a:gd name="connsiteY2" fmla="*/ 187363 h 1406563"/>
              <a:gd name="connsiteX3" fmla="*/ 5928360 w 6263640"/>
              <a:gd name="connsiteY3" fmla="*/ 217843 h 1406563"/>
              <a:gd name="connsiteX4" fmla="*/ 5288280 w 6263640"/>
              <a:gd name="connsiteY4" fmla="*/ 309283 h 1406563"/>
              <a:gd name="connsiteX5" fmla="*/ 4754880 w 6263640"/>
              <a:gd name="connsiteY5" fmla="*/ 431203 h 1406563"/>
              <a:gd name="connsiteX6" fmla="*/ 4221480 w 6263640"/>
              <a:gd name="connsiteY6" fmla="*/ 537883 h 1406563"/>
              <a:gd name="connsiteX7" fmla="*/ 3474720 w 6263640"/>
              <a:gd name="connsiteY7" fmla="*/ 690283 h 1406563"/>
              <a:gd name="connsiteX8" fmla="*/ 2926080 w 6263640"/>
              <a:gd name="connsiteY8" fmla="*/ 766483 h 1406563"/>
              <a:gd name="connsiteX9" fmla="*/ 2286000 w 6263640"/>
              <a:gd name="connsiteY9" fmla="*/ 705523 h 1406563"/>
              <a:gd name="connsiteX10" fmla="*/ 1584960 w 6263640"/>
              <a:gd name="connsiteY10" fmla="*/ 583603 h 1406563"/>
              <a:gd name="connsiteX11" fmla="*/ 1198973 w 6263640"/>
              <a:gd name="connsiteY11" fmla="*/ 323178 h 1406563"/>
              <a:gd name="connsiteX12" fmla="*/ 722382 w 6263640"/>
              <a:gd name="connsiteY12" fmla="*/ 0 h 1406563"/>
              <a:gd name="connsiteX13" fmla="*/ 243840 w 6263640"/>
              <a:gd name="connsiteY13" fmla="*/ 187363 h 1406563"/>
              <a:gd name="connsiteX14" fmla="*/ 15240 w 6263640"/>
              <a:gd name="connsiteY14" fmla="*/ 172123 h 1406563"/>
              <a:gd name="connsiteX15" fmla="*/ 0 w 6263640"/>
              <a:gd name="connsiteY15" fmla="*/ 1391323 h 1406563"/>
              <a:gd name="connsiteX0" fmla="*/ 0 w 6263640"/>
              <a:gd name="connsiteY0" fmla="*/ 1391323 h 1406563"/>
              <a:gd name="connsiteX1" fmla="*/ 6263640 w 6263640"/>
              <a:gd name="connsiteY1" fmla="*/ 1406563 h 1406563"/>
              <a:gd name="connsiteX2" fmla="*/ 6233160 w 6263640"/>
              <a:gd name="connsiteY2" fmla="*/ 187363 h 1406563"/>
              <a:gd name="connsiteX3" fmla="*/ 5928360 w 6263640"/>
              <a:gd name="connsiteY3" fmla="*/ 217843 h 1406563"/>
              <a:gd name="connsiteX4" fmla="*/ 5288280 w 6263640"/>
              <a:gd name="connsiteY4" fmla="*/ 309283 h 1406563"/>
              <a:gd name="connsiteX5" fmla="*/ 4754880 w 6263640"/>
              <a:gd name="connsiteY5" fmla="*/ 431203 h 1406563"/>
              <a:gd name="connsiteX6" fmla="*/ 4221480 w 6263640"/>
              <a:gd name="connsiteY6" fmla="*/ 537883 h 1406563"/>
              <a:gd name="connsiteX7" fmla="*/ 3474720 w 6263640"/>
              <a:gd name="connsiteY7" fmla="*/ 690283 h 1406563"/>
              <a:gd name="connsiteX8" fmla="*/ 2926080 w 6263640"/>
              <a:gd name="connsiteY8" fmla="*/ 766483 h 1406563"/>
              <a:gd name="connsiteX9" fmla="*/ 2286000 w 6263640"/>
              <a:gd name="connsiteY9" fmla="*/ 705523 h 1406563"/>
              <a:gd name="connsiteX10" fmla="*/ 1584960 w 6263640"/>
              <a:gd name="connsiteY10" fmla="*/ 583603 h 1406563"/>
              <a:gd name="connsiteX11" fmla="*/ 1198973 w 6263640"/>
              <a:gd name="connsiteY11" fmla="*/ 323178 h 1406563"/>
              <a:gd name="connsiteX12" fmla="*/ 722382 w 6263640"/>
              <a:gd name="connsiteY12" fmla="*/ 0 h 1406563"/>
              <a:gd name="connsiteX13" fmla="*/ 243840 w 6263640"/>
              <a:gd name="connsiteY13" fmla="*/ 187363 h 1406563"/>
              <a:gd name="connsiteX14" fmla="*/ 15240 w 6263640"/>
              <a:gd name="connsiteY14" fmla="*/ 264908 h 1406563"/>
              <a:gd name="connsiteX15" fmla="*/ 0 w 6263640"/>
              <a:gd name="connsiteY15" fmla="*/ 1391323 h 1406563"/>
              <a:gd name="connsiteX0" fmla="*/ 0 w 6263640"/>
              <a:gd name="connsiteY0" fmla="*/ 1403190 h 1418430"/>
              <a:gd name="connsiteX1" fmla="*/ 6263640 w 6263640"/>
              <a:gd name="connsiteY1" fmla="*/ 1418430 h 1418430"/>
              <a:gd name="connsiteX2" fmla="*/ 6233160 w 6263640"/>
              <a:gd name="connsiteY2" fmla="*/ 199230 h 1418430"/>
              <a:gd name="connsiteX3" fmla="*/ 5928360 w 6263640"/>
              <a:gd name="connsiteY3" fmla="*/ 229710 h 1418430"/>
              <a:gd name="connsiteX4" fmla="*/ 5288280 w 6263640"/>
              <a:gd name="connsiteY4" fmla="*/ 321150 h 1418430"/>
              <a:gd name="connsiteX5" fmla="*/ 4754880 w 6263640"/>
              <a:gd name="connsiteY5" fmla="*/ 443070 h 1418430"/>
              <a:gd name="connsiteX6" fmla="*/ 4221480 w 6263640"/>
              <a:gd name="connsiteY6" fmla="*/ 549750 h 1418430"/>
              <a:gd name="connsiteX7" fmla="*/ 3474720 w 6263640"/>
              <a:gd name="connsiteY7" fmla="*/ 702150 h 1418430"/>
              <a:gd name="connsiteX8" fmla="*/ 2926080 w 6263640"/>
              <a:gd name="connsiteY8" fmla="*/ 778350 h 1418430"/>
              <a:gd name="connsiteX9" fmla="*/ 2286000 w 6263640"/>
              <a:gd name="connsiteY9" fmla="*/ 717390 h 1418430"/>
              <a:gd name="connsiteX10" fmla="*/ 1584960 w 6263640"/>
              <a:gd name="connsiteY10" fmla="*/ 595470 h 1418430"/>
              <a:gd name="connsiteX11" fmla="*/ 1198973 w 6263640"/>
              <a:gd name="connsiteY11" fmla="*/ 335045 h 1418430"/>
              <a:gd name="connsiteX12" fmla="*/ 897798 w 6263640"/>
              <a:gd name="connsiteY12" fmla="*/ 47279 h 1418430"/>
              <a:gd name="connsiteX13" fmla="*/ 722382 w 6263640"/>
              <a:gd name="connsiteY13" fmla="*/ 11867 h 1418430"/>
              <a:gd name="connsiteX14" fmla="*/ 243840 w 6263640"/>
              <a:gd name="connsiteY14" fmla="*/ 199230 h 1418430"/>
              <a:gd name="connsiteX15" fmla="*/ 15240 w 6263640"/>
              <a:gd name="connsiteY15" fmla="*/ 276775 h 1418430"/>
              <a:gd name="connsiteX16" fmla="*/ 0 w 6263640"/>
              <a:gd name="connsiteY16" fmla="*/ 1403190 h 1418430"/>
              <a:gd name="connsiteX0" fmla="*/ 0 w 6263640"/>
              <a:gd name="connsiteY0" fmla="*/ 1403190 h 1418430"/>
              <a:gd name="connsiteX1" fmla="*/ 6263640 w 6263640"/>
              <a:gd name="connsiteY1" fmla="*/ 1418430 h 1418430"/>
              <a:gd name="connsiteX2" fmla="*/ 6233160 w 6263640"/>
              <a:gd name="connsiteY2" fmla="*/ 199230 h 1418430"/>
              <a:gd name="connsiteX3" fmla="*/ 5928360 w 6263640"/>
              <a:gd name="connsiteY3" fmla="*/ 229710 h 1418430"/>
              <a:gd name="connsiteX4" fmla="*/ 5288280 w 6263640"/>
              <a:gd name="connsiteY4" fmla="*/ 321150 h 1418430"/>
              <a:gd name="connsiteX5" fmla="*/ 4754880 w 6263640"/>
              <a:gd name="connsiteY5" fmla="*/ 443070 h 1418430"/>
              <a:gd name="connsiteX6" fmla="*/ 4221480 w 6263640"/>
              <a:gd name="connsiteY6" fmla="*/ 549750 h 1418430"/>
              <a:gd name="connsiteX7" fmla="*/ 3474720 w 6263640"/>
              <a:gd name="connsiteY7" fmla="*/ 702150 h 1418430"/>
              <a:gd name="connsiteX8" fmla="*/ 2926080 w 6263640"/>
              <a:gd name="connsiteY8" fmla="*/ 778350 h 1418430"/>
              <a:gd name="connsiteX9" fmla="*/ 2286000 w 6263640"/>
              <a:gd name="connsiteY9" fmla="*/ 717390 h 1418430"/>
              <a:gd name="connsiteX10" fmla="*/ 1584960 w 6263640"/>
              <a:gd name="connsiteY10" fmla="*/ 595470 h 1418430"/>
              <a:gd name="connsiteX11" fmla="*/ 1188720 w 6263640"/>
              <a:gd name="connsiteY11" fmla="*/ 252570 h 1418430"/>
              <a:gd name="connsiteX12" fmla="*/ 897798 w 6263640"/>
              <a:gd name="connsiteY12" fmla="*/ 47279 h 1418430"/>
              <a:gd name="connsiteX13" fmla="*/ 722382 w 6263640"/>
              <a:gd name="connsiteY13" fmla="*/ 11867 h 1418430"/>
              <a:gd name="connsiteX14" fmla="*/ 243840 w 6263640"/>
              <a:gd name="connsiteY14" fmla="*/ 199230 h 1418430"/>
              <a:gd name="connsiteX15" fmla="*/ 15240 w 6263640"/>
              <a:gd name="connsiteY15" fmla="*/ 276775 h 1418430"/>
              <a:gd name="connsiteX16" fmla="*/ 0 w 6263640"/>
              <a:gd name="connsiteY16" fmla="*/ 1403190 h 1418430"/>
              <a:gd name="connsiteX0" fmla="*/ 0 w 6263640"/>
              <a:gd name="connsiteY0" fmla="*/ 1417570 h 1432810"/>
              <a:gd name="connsiteX1" fmla="*/ 6263640 w 6263640"/>
              <a:gd name="connsiteY1" fmla="*/ 1432810 h 1432810"/>
              <a:gd name="connsiteX2" fmla="*/ 6233160 w 6263640"/>
              <a:gd name="connsiteY2" fmla="*/ 213610 h 1432810"/>
              <a:gd name="connsiteX3" fmla="*/ 5928360 w 6263640"/>
              <a:gd name="connsiteY3" fmla="*/ 244090 h 1432810"/>
              <a:gd name="connsiteX4" fmla="*/ 5288280 w 6263640"/>
              <a:gd name="connsiteY4" fmla="*/ 335530 h 1432810"/>
              <a:gd name="connsiteX5" fmla="*/ 4754880 w 6263640"/>
              <a:gd name="connsiteY5" fmla="*/ 457450 h 1432810"/>
              <a:gd name="connsiteX6" fmla="*/ 4221480 w 6263640"/>
              <a:gd name="connsiteY6" fmla="*/ 564130 h 1432810"/>
              <a:gd name="connsiteX7" fmla="*/ 3474720 w 6263640"/>
              <a:gd name="connsiteY7" fmla="*/ 716530 h 1432810"/>
              <a:gd name="connsiteX8" fmla="*/ 2926080 w 6263640"/>
              <a:gd name="connsiteY8" fmla="*/ 792730 h 1432810"/>
              <a:gd name="connsiteX9" fmla="*/ 2286000 w 6263640"/>
              <a:gd name="connsiteY9" fmla="*/ 731770 h 1432810"/>
              <a:gd name="connsiteX10" fmla="*/ 1584960 w 6263640"/>
              <a:gd name="connsiteY10" fmla="*/ 609850 h 1432810"/>
              <a:gd name="connsiteX11" fmla="*/ 1188720 w 6263640"/>
              <a:gd name="connsiteY11" fmla="*/ 266950 h 1432810"/>
              <a:gd name="connsiteX12" fmla="*/ 897798 w 6263640"/>
              <a:gd name="connsiteY12" fmla="*/ 30731 h 1432810"/>
              <a:gd name="connsiteX13" fmla="*/ 722382 w 6263640"/>
              <a:gd name="connsiteY13" fmla="*/ 26247 h 1432810"/>
              <a:gd name="connsiteX14" fmla="*/ 243840 w 6263640"/>
              <a:gd name="connsiteY14" fmla="*/ 213610 h 1432810"/>
              <a:gd name="connsiteX15" fmla="*/ 15240 w 6263640"/>
              <a:gd name="connsiteY15" fmla="*/ 291155 h 1432810"/>
              <a:gd name="connsiteX16" fmla="*/ 0 w 6263640"/>
              <a:gd name="connsiteY16" fmla="*/ 1417570 h 1432810"/>
              <a:gd name="connsiteX0" fmla="*/ 0 w 6263640"/>
              <a:gd name="connsiteY0" fmla="*/ 1406251 h 1421491"/>
              <a:gd name="connsiteX1" fmla="*/ 6263640 w 6263640"/>
              <a:gd name="connsiteY1" fmla="*/ 1421491 h 1421491"/>
              <a:gd name="connsiteX2" fmla="*/ 6233160 w 6263640"/>
              <a:gd name="connsiteY2" fmla="*/ 202291 h 1421491"/>
              <a:gd name="connsiteX3" fmla="*/ 5928360 w 6263640"/>
              <a:gd name="connsiteY3" fmla="*/ 232771 h 1421491"/>
              <a:gd name="connsiteX4" fmla="*/ 5288280 w 6263640"/>
              <a:gd name="connsiteY4" fmla="*/ 324211 h 1421491"/>
              <a:gd name="connsiteX5" fmla="*/ 4754880 w 6263640"/>
              <a:gd name="connsiteY5" fmla="*/ 446131 h 1421491"/>
              <a:gd name="connsiteX6" fmla="*/ 4221480 w 6263640"/>
              <a:gd name="connsiteY6" fmla="*/ 552811 h 1421491"/>
              <a:gd name="connsiteX7" fmla="*/ 3474720 w 6263640"/>
              <a:gd name="connsiteY7" fmla="*/ 705211 h 1421491"/>
              <a:gd name="connsiteX8" fmla="*/ 2926080 w 6263640"/>
              <a:gd name="connsiteY8" fmla="*/ 781411 h 1421491"/>
              <a:gd name="connsiteX9" fmla="*/ 2286000 w 6263640"/>
              <a:gd name="connsiteY9" fmla="*/ 720451 h 1421491"/>
              <a:gd name="connsiteX10" fmla="*/ 1584960 w 6263640"/>
              <a:gd name="connsiteY10" fmla="*/ 598531 h 1421491"/>
              <a:gd name="connsiteX11" fmla="*/ 1188720 w 6263640"/>
              <a:gd name="connsiteY11" fmla="*/ 255631 h 1421491"/>
              <a:gd name="connsiteX12" fmla="*/ 897798 w 6263640"/>
              <a:gd name="connsiteY12" fmla="*/ 19412 h 1421491"/>
              <a:gd name="connsiteX13" fmla="*/ 807800 w 6263640"/>
              <a:gd name="connsiteY13" fmla="*/ 18267 h 1421491"/>
              <a:gd name="connsiteX14" fmla="*/ 722382 w 6263640"/>
              <a:gd name="connsiteY14" fmla="*/ 14928 h 1421491"/>
              <a:gd name="connsiteX15" fmla="*/ 243840 w 6263640"/>
              <a:gd name="connsiteY15" fmla="*/ 202291 h 1421491"/>
              <a:gd name="connsiteX16" fmla="*/ 15240 w 6263640"/>
              <a:gd name="connsiteY16" fmla="*/ 279836 h 1421491"/>
              <a:gd name="connsiteX17" fmla="*/ 0 w 6263640"/>
              <a:gd name="connsiteY17" fmla="*/ 1406251 h 1421491"/>
              <a:gd name="connsiteX0" fmla="*/ 0 w 6263640"/>
              <a:gd name="connsiteY0" fmla="*/ 1406251 h 1421491"/>
              <a:gd name="connsiteX1" fmla="*/ 6263640 w 6263640"/>
              <a:gd name="connsiteY1" fmla="*/ 1421491 h 1421491"/>
              <a:gd name="connsiteX2" fmla="*/ 6233160 w 6263640"/>
              <a:gd name="connsiteY2" fmla="*/ 202291 h 1421491"/>
              <a:gd name="connsiteX3" fmla="*/ 5928360 w 6263640"/>
              <a:gd name="connsiteY3" fmla="*/ 232771 h 1421491"/>
              <a:gd name="connsiteX4" fmla="*/ 5288280 w 6263640"/>
              <a:gd name="connsiteY4" fmla="*/ 324211 h 1421491"/>
              <a:gd name="connsiteX5" fmla="*/ 4776851 w 6263640"/>
              <a:gd name="connsiteY5" fmla="*/ 534498 h 1421491"/>
              <a:gd name="connsiteX6" fmla="*/ 4221480 w 6263640"/>
              <a:gd name="connsiteY6" fmla="*/ 552811 h 1421491"/>
              <a:gd name="connsiteX7" fmla="*/ 3474720 w 6263640"/>
              <a:gd name="connsiteY7" fmla="*/ 705211 h 1421491"/>
              <a:gd name="connsiteX8" fmla="*/ 2926080 w 6263640"/>
              <a:gd name="connsiteY8" fmla="*/ 781411 h 1421491"/>
              <a:gd name="connsiteX9" fmla="*/ 2286000 w 6263640"/>
              <a:gd name="connsiteY9" fmla="*/ 720451 h 1421491"/>
              <a:gd name="connsiteX10" fmla="*/ 1584960 w 6263640"/>
              <a:gd name="connsiteY10" fmla="*/ 598531 h 1421491"/>
              <a:gd name="connsiteX11" fmla="*/ 1188720 w 6263640"/>
              <a:gd name="connsiteY11" fmla="*/ 255631 h 1421491"/>
              <a:gd name="connsiteX12" fmla="*/ 897798 w 6263640"/>
              <a:gd name="connsiteY12" fmla="*/ 19412 h 1421491"/>
              <a:gd name="connsiteX13" fmla="*/ 807800 w 6263640"/>
              <a:gd name="connsiteY13" fmla="*/ 18267 h 1421491"/>
              <a:gd name="connsiteX14" fmla="*/ 722382 w 6263640"/>
              <a:gd name="connsiteY14" fmla="*/ 14928 h 1421491"/>
              <a:gd name="connsiteX15" fmla="*/ 243840 w 6263640"/>
              <a:gd name="connsiteY15" fmla="*/ 202291 h 1421491"/>
              <a:gd name="connsiteX16" fmla="*/ 15240 w 6263640"/>
              <a:gd name="connsiteY16" fmla="*/ 279836 h 1421491"/>
              <a:gd name="connsiteX17" fmla="*/ 0 w 6263640"/>
              <a:gd name="connsiteY17" fmla="*/ 1406251 h 1421491"/>
              <a:gd name="connsiteX0" fmla="*/ 0 w 6263640"/>
              <a:gd name="connsiteY0" fmla="*/ 1406251 h 1421491"/>
              <a:gd name="connsiteX1" fmla="*/ 6263640 w 6263640"/>
              <a:gd name="connsiteY1" fmla="*/ 1421491 h 1421491"/>
              <a:gd name="connsiteX2" fmla="*/ 6233160 w 6263640"/>
              <a:gd name="connsiteY2" fmla="*/ 202291 h 1421491"/>
              <a:gd name="connsiteX3" fmla="*/ 5928360 w 6263640"/>
              <a:gd name="connsiteY3" fmla="*/ 232771 h 1421491"/>
              <a:gd name="connsiteX4" fmla="*/ 5288280 w 6263640"/>
              <a:gd name="connsiteY4" fmla="*/ 324211 h 1421491"/>
              <a:gd name="connsiteX5" fmla="*/ 4776851 w 6263640"/>
              <a:gd name="connsiteY5" fmla="*/ 534498 h 1421491"/>
              <a:gd name="connsiteX6" fmla="*/ 4236128 w 6263640"/>
              <a:gd name="connsiteY6" fmla="*/ 670633 h 1421491"/>
              <a:gd name="connsiteX7" fmla="*/ 3474720 w 6263640"/>
              <a:gd name="connsiteY7" fmla="*/ 705211 h 1421491"/>
              <a:gd name="connsiteX8" fmla="*/ 2926080 w 6263640"/>
              <a:gd name="connsiteY8" fmla="*/ 781411 h 1421491"/>
              <a:gd name="connsiteX9" fmla="*/ 2286000 w 6263640"/>
              <a:gd name="connsiteY9" fmla="*/ 720451 h 1421491"/>
              <a:gd name="connsiteX10" fmla="*/ 1584960 w 6263640"/>
              <a:gd name="connsiteY10" fmla="*/ 598531 h 1421491"/>
              <a:gd name="connsiteX11" fmla="*/ 1188720 w 6263640"/>
              <a:gd name="connsiteY11" fmla="*/ 255631 h 1421491"/>
              <a:gd name="connsiteX12" fmla="*/ 897798 w 6263640"/>
              <a:gd name="connsiteY12" fmla="*/ 19412 h 1421491"/>
              <a:gd name="connsiteX13" fmla="*/ 807800 w 6263640"/>
              <a:gd name="connsiteY13" fmla="*/ 18267 h 1421491"/>
              <a:gd name="connsiteX14" fmla="*/ 722382 w 6263640"/>
              <a:gd name="connsiteY14" fmla="*/ 14928 h 1421491"/>
              <a:gd name="connsiteX15" fmla="*/ 243840 w 6263640"/>
              <a:gd name="connsiteY15" fmla="*/ 202291 h 1421491"/>
              <a:gd name="connsiteX16" fmla="*/ 15240 w 6263640"/>
              <a:gd name="connsiteY16" fmla="*/ 279836 h 1421491"/>
              <a:gd name="connsiteX17" fmla="*/ 0 w 6263640"/>
              <a:gd name="connsiteY17" fmla="*/ 1406251 h 1421491"/>
              <a:gd name="connsiteX0" fmla="*/ 0 w 6263640"/>
              <a:gd name="connsiteY0" fmla="*/ 1406251 h 1421491"/>
              <a:gd name="connsiteX1" fmla="*/ 6263640 w 6263640"/>
              <a:gd name="connsiteY1" fmla="*/ 1421491 h 1421491"/>
              <a:gd name="connsiteX2" fmla="*/ 6233160 w 6263640"/>
              <a:gd name="connsiteY2" fmla="*/ 202291 h 1421491"/>
              <a:gd name="connsiteX3" fmla="*/ 5928360 w 6263640"/>
              <a:gd name="connsiteY3" fmla="*/ 232771 h 1421491"/>
              <a:gd name="connsiteX4" fmla="*/ 5288280 w 6263640"/>
              <a:gd name="connsiteY4" fmla="*/ 324211 h 1421491"/>
              <a:gd name="connsiteX5" fmla="*/ 4776851 w 6263640"/>
              <a:gd name="connsiteY5" fmla="*/ 534498 h 1421491"/>
              <a:gd name="connsiteX6" fmla="*/ 4236128 w 6263640"/>
              <a:gd name="connsiteY6" fmla="*/ 670633 h 1421491"/>
              <a:gd name="connsiteX7" fmla="*/ 3474720 w 6263640"/>
              <a:gd name="connsiteY7" fmla="*/ 764121 h 1421491"/>
              <a:gd name="connsiteX8" fmla="*/ 2926080 w 6263640"/>
              <a:gd name="connsiteY8" fmla="*/ 781411 h 1421491"/>
              <a:gd name="connsiteX9" fmla="*/ 2286000 w 6263640"/>
              <a:gd name="connsiteY9" fmla="*/ 720451 h 1421491"/>
              <a:gd name="connsiteX10" fmla="*/ 1584960 w 6263640"/>
              <a:gd name="connsiteY10" fmla="*/ 598531 h 1421491"/>
              <a:gd name="connsiteX11" fmla="*/ 1188720 w 6263640"/>
              <a:gd name="connsiteY11" fmla="*/ 255631 h 1421491"/>
              <a:gd name="connsiteX12" fmla="*/ 897798 w 6263640"/>
              <a:gd name="connsiteY12" fmla="*/ 19412 h 1421491"/>
              <a:gd name="connsiteX13" fmla="*/ 807800 w 6263640"/>
              <a:gd name="connsiteY13" fmla="*/ 18267 h 1421491"/>
              <a:gd name="connsiteX14" fmla="*/ 722382 w 6263640"/>
              <a:gd name="connsiteY14" fmla="*/ 14928 h 1421491"/>
              <a:gd name="connsiteX15" fmla="*/ 243840 w 6263640"/>
              <a:gd name="connsiteY15" fmla="*/ 202291 h 1421491"/>
              <a:gd name="connsiteX16" fmla="*/ 15240 w 6263640"/>
              <a:gd name="connsiteY16" fmla="*/ 279836 h 1421491"/>
              <a:gd name="connsiteX17" fmla="*/ 0 w 6263640"/>
              <a:gd name="connsiteY17" fmla="*/ 1406251 h 1421491"/>
              <a:gd name="connsiteX0" fmla="*/ 0 w 6263640"/>
              <a:gd name="connsiteY0" fmla="*/ 1406251 h 1421491"/>
              <a:gd name="connsiteX1" fmla="*/ 6263640 w 6263640"/>
              <a:gd name="connsiteY1" fmla="*/ 1421491 h 1421491"/>
              <a:gd name="connsiteX2" fmla="*/ 6233160 w 6263640"/>
              <a:gd name="connsiteY2" fmla="*/ 202291 h 1421491"/>
              <a:gd name="connsiteX3" fmla="*/ 5928360 w 6263640"/>
              <a:gd name="connsiteY3" fmla="*/ 232771 h 1421491"/>
              <a:gd name="connsiteX4" fmla="*/ 5288280 w 6263640"/>
              <a:gd name="connsiteY4" fmla="*/ 324211 h 1421491"/>
              <a:gd name="connsiteX5" fmla="*/ 4776851 w 6263640"/>
              <a:gd name="connsiteY5" fmla="*/ 534498 h 1421491"/>
              <a:gd name="connsiteX6" fmla="*/ 4236128 w 6263640"/>
              <a:gd name="connsiteY6" fmla="*/ 670633 h 1421491"/>
              <a:gd name="connsiteX7" fmla="*/ 3474720 w 6263640"/>
              <a:gd name="connsiteY7" fmla="*/ 764121 h 1421491"/>
              <a:gd name="connsiteX8" fmla="*/ 2926080 w 6263640"/>
              <a:gd name="connsiteY8" fmla="*/ 781411 h 1421491"/>
              <a:gd name="connsiteX9" fmla="*/ 2286000 w 6263640"/>
              <a:gd name="connsiteY9" fmla="*/ 720451 h 1421491"/>
              <a:gd name="connsiteX10" fmla="*/ 1584960 w 6263640"/>
              <a:gd name="connsiteY10" fmla="*/ 598531 h 1421491"/>
              <a:gd name="connsiteX11" fmla="*/ 1188720 w 6263640"/>
              <a:gd name="connsiteY11" fmla="*/ 255631 h 1421491"/>
              <a:gd name="connsiteX12" fmla="*/ 897798 w 6263640"/>
              <a:gd name="connsiteY12" fmla="*/ 19412 h 1421491"/>
              <a:gd name="connsiteX13" fmla="*/ 807800 w 6263640"/>
              <a:gd name="connsiteY13" fmla="*/ 18267 h 1421491"/>
              <a:gd name="connsiteX14" fmla="*/ 722382 w 6263640"/>
              <a:gd name="connsiteY14" fmla="*/ 14928 h 1421491"/>
              <a:gd name="connsiteX15" fmla="*/ 243840 w 6263640"/>
              <a:gd name="connsiteY15" fmla="*/ 202291 h 1421491"/>
              <a:gd name="connsiteX16" fmla="*/ 15240 w 6263640"/>
              <a:gd name="connsiteY16" fmla="*/ 279836 h 1421491"/>
              <a:gd name="connsiteX17" fmla="*/ 0 w 6263640"/>
              <a:gd name="connsiteY17" fmla="*/ 1406251 h 1421491"/>
              <a:gd name="connsiteX0" fmla="*/ 0 w 6263640"/>
              <a:gd name="connsiteY0" fmla="*/ 1406251 h 1421491"/>
              <a:gd name="connsiteX1" fmla="*/ 6263640 w 6263640"/>
              <a:gd name="connsiteY1" fmla="*/ 1421491 h 1421491"/>
              <a:gd name="connsiteX2" fmla="*/ 6233160 w 6263640"/>
              <a:gd name="connsiteY2" fmla="*/ 202291 h 1421491"/>
              <a:gd name="connsiteX3" fmla="*/ 5928360 w 6263640"/>
              <a:gd name="connsiteY3" fmla="*/ 232771 h 1421491"/>
              <a:gd name="connsiteX4" fmla="*/ 5288280 w 6263640"/>
              <a:gd name="connsiteY4" fmla="*/ 324211 h 1421491"/>
              <a:gd name="connsiteX5" fmla="*/ 4776851 w 6263640"/>
              <a:gd name="connsiteY5" fmla="*/ 534498 h 1421491"/>
              <a:gd name="connsiteX6" fmla="*/ 4236128 w 6263640"/>
              <a:gd name="connsiteY6" fmla="*/ 670633 h 1421491"/>
              <a:gd name="connsiteX7" fmla="*/ 3474720 w 6263640"/>
              <a:gd name="connsiteY7" fmla="*/ 764121 h 1421491"/>
              <a:gd name="connsiteX8" fmla="*/ 2926080 w 6263640"/>
              <a:gd name="connsiteY8" fmla="*/ 781411 h 1421491"/>
              <a:gd name="connsiteX9" fmla="*/ 2286000 w 6263640"/>
              <a:gd name="connsiteY9" fmla="*/ 720451 h 1421491"/>
              <a:gd name="connsiteX10" fmla="*/ 1629431 w 6263640"/>
              <a:gd name="connsiteY10" fmla="*/ 573296 h 1421491"/>
              <a:gd name="connsiteX11" fmla="*/ 1188720 w 6263640"/>
              <a:gd name="connsiteY11" fmla="*/ 255631 h 1421491"/>
              <a:gd name="connsiteX12" fmla="*/ 897798 w 6263640"/>
              <a:gd name="connsiteY12" fmla="*/ 19412 h 1421491"/>
              <a:gd name="connsiteX13" fmla="*/ 807800 w 6263640"/>
              <a:gd name="connsiteY13" fmla="*/ 18267 h 1421491"/>
              <a:gd name="connsiteX14" fmla="*/ 722382 w 6263640"/>
              <a:gd name="connsiteY14" fmla="*/ 14928 h 1421491"/>
              <a:gd name="connsiteX15" fmla="*/ 243840 w 6263640"/>
              <a:gd name="connsiteY15" fmla="*/ 202291 h 1421491"/>
              <a:gd name="connsiteX16" fmla="*/ 15240 w 6263640"/>
              <a:gd name="connsiteY16" fmla="*/ 279836 h 1421491"/>
              <a:gd name="connsiteX17" fmla="*/ 0 w 6263640"/>
              <a:gd name="connsiteY17" fmla="*/ 1406251 h 1421491"/>
              <a:gd name="connsiteX0" fmla="*/ 0 w 6263640"/>
              <a:gd name="connsiteY0" fmla="*/ 1406251 h 1421491"/>
              <a:gd name="connsiteX1" fmla="*/ 6263640 w 6263640"/>
              <a:gd name="connsiteY1" fmla="*/ 1421491 h 1421491"/>
              <a:gd name="connsiteX2" fmla="*/ 6233160 w 6263640"/>
              <a:gd name="connsiteY2" fmla="*/ 202291 h 1421491"/>
              <a:gd name="connsiteX3" fmla="*/ 5928360 w 6263640"/>
              <a:gd name="connsiteY3" fmla="*/ 232771 h 1421491"/>
              <a:gd name="connsiteX4" fmla="*/ 5288280 w 6263640"/>
              <a:gd name="connsiteY4" fmla="*/ 324211 h 1421491"/>
              <a:gd name="connsiteX5" fmla="*/ 4776851 w 6263640"/>
              <a:gd name="connsiteY5" fmla="*/ 534498 h 1421491"/>
              <a:gd name="connsiteX6" fmla="*/ 4236128 w 6263640"/>
              <a:gd name="connsiteY6" fmla="*/ 670633 h 1421491"/>
              <a:gd name="connsiteX7" fmla="*/ 3474720 w 6263640"/>
              <a:gd name="connsiteY7" fmla="*/ 764121 h 1421491"/>
              <a:gd name="connsiteX8" fmla="*/ 2926080 w 6263640"/>
              <a:gd name="connsiteY8" fmla="*/ 781411 h 1421491"/>
              <a:gd name="connsiteX9" fmla="*/ 2286000 w 6263640"/>
              <a:gd name="connsiteY9" fmla="*/ 720451 h 1421491"/>
              <a:gd name="connsiteX10" fmla="*/ 1629431 w 6263640"/>
              <a:gd name="connsiteY10" fmla="*/ 566987 h 1421491"/>
              <a:gd name="connsiteX11" fmla="*/ 1188720 w 6263640"/>
              <a:gd name="connsiteY11" fmla="*/ 255631 h 1421491"/>
              <a:gd name="connsiteX12" fmla="*/ 897798 w 6263640"/>
              <a:gd name="connsiteY12" fmla="*/ 19412 h 1421491"/>
              <a:gd name="connsiteX13" fmla="*/ 807800 w 6263640"/>
              <a:gd name="connsiteY13" fmla="*/ 18267 h 1421491"/>
              <a:gd name="connsiteX14" fmla="*/ 722382 w 6263640"/>
              <a:gd name="connsiteY14" fmla="*/ 14928 h 1421491"/>
              <a:gd name="connsiteX15" fmla="*/ 243840 w 6263640"/>
              <a:gd name="connsiteY15" fmla="*/ 202291 h 1421491"/>
              <a:gd name="connsiteX16" fmla="*/ 15240 w 6263640"/>
              <a:gd name="connsiteY16" fmla="*/ 279836 h 1421491"/>
              <a:gd name="connsiteX17" fmla="*/ 0 w 6263640"/>
              <a:gd name="connsiteY17" fmla="*/ 1406251 h 1421491"/>
              <a:gd name="connsiteX0" fmla="*/ 0 w 6263640"/>
              <a:gd name="connsiteY0" fmla="*/ 1406251 h 1421491"/>
              <a:gd name="connsiteX1" fmla="*/ 6263640 w 6263640"/>
              <a:gd name="connsiteY1" fmla="*/ 1421491 h 1421491"/>
              <a:gd name="connsiteX2" fmla="*/ 6233160 w 6263640"/>
              <a:gd name="connsiteY2" fmla="*/ 202291 h 1421491"/>
              <a:gd name="connsiteX3" fmla="*/ 5928360 w 6263640"/>
              <a:gd name="connsiteY3" fmla="*/ 232771 h 1421491"/>
              <a:gd name="connsiteX4" fmla="*/ 5288280 w 6263640"/>
              <a:gd name="connsiteY4" fmla="*/ 324211 h 1421491"/>
              <a:gd name="connsiteX5" fmla="*/ 4776851 w 6263640"/>
              <a:gd name="connsiteY5" fmla="*/ 534498 h 1421491"/>
              <a:gd name="connsiteX6" fmla="*/ 4236128 w 6263640"/>
              <a:gd name="connsiteY6" fmla="*/ 670633 h 1421491"/>
              <a:gd name="connsiteX7" fmla="*/ 3474720 w 6263640"/>
              <a:gd name="connsiteY7" fmla="*/ 764121 h 1421491"/>
              <a:gd name="connsiteX8" fmla="*/ 2926080 w 6263640"/>
              <a:gd name="connsiteY8" fmla="*/ 781411 h 1421491"/>
              <a:gd name="connsiteX9" fmla="*/ 2286000 w 6263640"/>
              <a:gd name="connsiteY9" fmla="*/ 720451 h 1421491"/>
              <a:gd name="connsiteX10" fmla="*/ 1629431 w 6263640"/>
              <a:gd name="connsiteY10" fmla="*/ 566987 h 1421491"/>
              <a:gd name="connsiteX11" fmla="*/ 1188720 w 6263640"/>
              <a:gd name="connsiteY11" fmla="*/ 255631 h 1421491"/>
              <a:gd name="connsiteX12" fmla="*/ 897798 w 6263640"/>
              <a:gd name="connsiteY12" fmla="*/ 19412 h 1421491"/>
              <a:gd name="connsiteX13" fmla="*/ 807800 w 6263640"/>
              <a:gd name="connsiteY13" fmla="*/ 18267 h 1421491"/>
              <a:gd name="connsiteX14" fmla="*/ 722382 w 6263640"/>
              <a:gd name="connsiteY14" fmla="*/ 14928 h 1421491"/>
              <a:gd name="connsiteX15" fmla="*/ 243840 w 6263640"/>
              <a:gd name="connsiteY15" fmla="*/ 202291 h 1421491"/>
              <a:gd name="connsiteX16" fmla="*/ 15240 w 6263640"/>
              <a:gd name="connsiteY16" fmla="*/ 279836 h 1421491"/>
              <a:gd name="connsiteX17" fmla="*/ 0 w 6263640"/>
              <a:gd name="connsiteY17" fmla="*/ 1406251 h 1421491"/>
              <a:gd name="connsiteX0" fmla="*/ 0 w 6263640"/>
              <a:gd name="connsiteY0" fmla="*/ 1406251 h 1421491"/>
              <a:gd name="connsiteX1" fmla="*/ 6263640 w 6263640"/>
              <a:gd name="connsiteY1" fmla="*/ 1421491 h 1421491"/>
              <a:gd name="connsiteX2" fmla="*/ 6233160 w 6263640"/>
              <a:gd name="connsiteY2" fmla="*/ 202291 h 1421491"/>
              <a:gd name="connsiteX3" fmla="*/ 5928360 w 6263640"/>
              <a:gd name="connsiteY3" fmla="*/ 232771 h 1421491"/>
              <a:gd name="connsiteX4" fmla="*/ 5288280 w 6263640"/>
              <a:gd name="connsiteY4" fmla="*/ 324211 h 1421491"/>
              <a:gd name="connsiteX5" fmla="*/ 4776851 w 6263640"/>
              <a:gd name="connsiteY5" fmla="*/ 534498 h 1421491"/>
              <a:gd name="connsiteX6" fmla="*/ 4236128 w 6263640"/>
              <a:gd name="connsiteY6" fmla="*/ 670633 h 1421491"/>
              <a:gd name="connsiteX7" fmla="*/ 3474720 w 6263640"/>
              <a:gd name="connsiteY7" fmla="*/ 764121 h 1421491"/>
              <a:gd name="connsiteX8" fmla="*/ 2926080 w 6263640"/>
              <a:gd name="connsiteY8" fmla="*/ 781411 h 1421491"/>
              <a:gd name="connsiteX9" fmla="*/ 2286000 w 6263640"/>
              <a:gd name="connsiteY9" fmla="*/ 720451 h 1421491"/>
              <a:gd name="connsiteX10" fmla="*/ 1658726 w 6263640"/>
              <a:gd name="connsiteY10" fmla="*/ 379979 h 1421491"/>
              <a:gd name="connsiteX11" fmla="*/ 1188720 w 6263640"/>
              <a:gd name="connsiteY11" fmla="*/ 255631 h 1421491"/>
              <a:gd name="connsiteX12" fmla="*/ 897798 w 6263640"/>
              <a:gd name="connsiteY12" fmla="*/ 19412 h 1421491"/>
              <a:gd name="connsiteX13" fmla="*/ 807800 w 6263640"/>
              <a:gd name="connsiteY13" fmla="*/ 18267 h 1421491"/>
              <a:gd name="connsiteX14" fmla="*/ 722382 w 6263640"/>
              <a:gd name="connsiteY14" fmla="*/ 14928 h 1421491"/>
              <a:gd name="connsiteX15" fmla="*/ 243840 w 6263640"/>
              <a:gd name="connsiteY15" fmla="*/ 202291 h 1421491"/>
              <a:gd name="connsiteX16" fmla="*/ 15240 w 6263640"/>
              <a:gd name="connsiteY16" fmla="*/ 279836 h 1421491"/>
              <a:gd name="connsiteX17" fmla="*/ 0 w 6263640"/>
              <a:gd name="connsiteY17" fmla="*/ 1406251 h 1421491"/>
              <a:gd name="connsiteX0" fmla="*/ 0 w 6263640"/>
              <a:gd name="connsiteY0" fmla="*/ 1406251 h 1421491"/>
              <a:gd name="connsiteX1" fmla="*/ 6263640 w 6263640"/>
              <a:gd name="connsiteY1" fmla="*/ 1421491 h 1421491"/>
              <a:gd name="connsiteX2" fmla="*/ 6233160 w 6263640"/>
              <a:gd name="connsiteY2" fmla="*/ 202291 h 1421491"/>
              <a:gd name="connsiteX3" fmla="*/ 5928360 w 6263640"/>
              <a:gd name="connsiteY3" fmla="*/ 232771 h 1421491"/>
              <a:gd name="connsiteX4" fmla="*/ 5288280 w 6263640"/>
              <a:gd name="connsiteY4" fmla="*/ 324211 h 1421491"/>
              <a:gd name="connsiteX5" fmla="*/ 4776851 w 6263640"/>
              <a:gd name="connsiteY5" fmla="*/ 534498 h 1421491"/>
              <a:gd name="connsiteX6" fmla="*/ 4236128 w 6263640"/>
              <a:gd name="connsiteY6" fmla="*/ 670633 h 1421491"/>
              <a:gd name="connsiteX7" fmla="*/ 3474720 w 6263640"/>
              <a:gd name="connsiteY7" fmla="*/ 764121 h 1421491"/>
              <a:gd name="connsiteX8" fmla="*/ 2926080 w 6263640"/>
              <a:gd name="connsiteY8" fmla="*/ 781411 h 1421491"/>
              <a:gd name="connsiteX9" fmla="*/ 2286000 w 6263640"/>
              <a:gd name="connsiteY9" fmla="*/ 720451 h 1421491"/>
              <a:gd name="connsiteX10" fmla="*/ 1658726 w 6263640"/>
              <a:gd name="connsiteY10" fmla="*/ 379979 h 1421491"/>
              <a:gd name="connsiteX11" fmla="*/ 1218014 w 6263640"/>
              <a:gd name="connsiteY11" fmla="*/ 174594 h 1421491"/>
              <a:gd name="connsiteX12" fmla="*/ 897798 w 6263640"/>
              <a:gd name="connsiteY12" fmla="*/ 19412 h 1421491"/>
              <a:gd name="connsiteX13" fmla="*/ 807800 w 6263640"/>
              <a:gd name="connsiteY13" fmla="*/ 18267 h 1421491"/>
              <a:gd name="connsiteX14" fmla="*/ 722382 w 6263640"/>
              <a:gd name="connsiteY14" fmla="*/ 14928 h 1421491"/>
              <a:gd name="connsiteX15" fmla="*/ 243840 w 6263640"/>
              <a:gd name="connsiteY15" fmla="*/ 202291 h 1421491"/>
              <a:gd name="connsiteX16" fmla="*/ 15240 w 6263640"/>
              <a:gd name="connsiteY16" fmla="*/ 279836 h 1421491"/>
              <a:gd name="connsiteX17" fmla="*/ 0 w 6263640"/>
              <a:gd name="connsiteY17" fmla="*/ 1406251 h 1421491"/>
              <a:gd name="connsiteX0" fmla="*/ 0 w 6263640"/>
              <a:gd name="connsiteY0" fmla="*/ 1406251 h 1421491"/>
              <a:gd name="connsiteX1" fmla="*/ 6263640 w 6263640"/>
              <a:gd name="connsiteY1" fmla="*/ 1421491 h 1421491"/>
              <a:gd name="connsiteX2" fmla="*/ 6233160 w 6263640"/>
              <a:gd name="connsiteY2" fmla="*/ 202291 h 1421491"/>
              <a:gd name="connsiteX3" fmla="*/ 5928360 w 6263640"/>
              <a:gd name="connsiteY3" fmla="*/ 232771 h 1421491"/>
              <a:gd name="connsiteX4" fmla="*/ 5288280 w 6263640"/>
              <a:gd name="connsiteY4" fmla="*/ 324211 h 1421491"/>
              <a:gd name="connsiteX5" fmla="*/ 4776851 w 6263640"/>
              <a:gd name="connsiteY5" fmla="*/ 534498 h 1421491"/>
              <a:gd name="connsiteX6" fmla="*/ 4236128 w 6263640"/>
              <a:gd name="connsiteY6" fmla="*/ 670633 h 1421491"/>
              <a:gd name="connsiteX7" fmla="*/ 3474720 w 6263640"/>
              <a:gd name="connsiteY7" fmla="*/ 764121 h 1421491"/>
              <a:gd name="connsiteX8" fmla="*/ 2926080 w 6263640"/>
              <a:gd name="connsiteY8" fmla="*/ 781411 h 1421491"/>
              <a:gd name="connsiteX9" fmla="*/ 2271353 w 6263640"/>
              <a:gd name="connsiteY9" fmla="*/ 477339 h 1421491"/>
              <a:gd name="connsiteX10" fmla="*/ 1658726 w 6263640"/>
              <a:gd name="connsiteY10" fmla="*/ 379979 h 1421491"/>
              <a:gd name="connsiteX11" fmla="*/ 1218014 w 6263640"/>
              <a:gd name="connsiteY11" fmla="*/ 174594 h 1421491"/>
              <a:gd name="connsiteX12" fmla="*/ 897798 w 6263640"/>
              <a:gd name="connsiteY12" fmla="*/ 19412 h 1421491"/>
              <a:gd name="connsiteX13" fmla="*/ 807800 w 6263640"/>
              <a:gd name="connsiteY13" fmla="*/ 18267 h 1421491"/>
              <a:gd name="connsiteX14" fmla="*/ 722382 w 6263640"/>
              <a:gd name="connsiteY14" fmla="*/ 14928 h 1421491"/>
              <a:gd name="connsiteX15" fmla="*/ 243840 w 6263640"/>
              <a:gd name="connsiteY15" fmla="*/ 202291 h 1421491"/>
              <a:gd name="connsiteX16" fmla="*/ 15240 w 6263640"/>
              <a:gd name="connsiteY16" fmla="*/ 279836 h 1421491"/>
              <a:gd name="connsiteX17" fmla="*/ 0 w 6263640"/>
              <a:gd name="connsiteY17" fmla="*/ 1406251 h 1421491"/>
              <a:gd name="connsiteX0" fmla="*/ 0 w 6263640"/>
              <a:gd name="connsiteY0" fmla="*/ 1406251 h 1421491"/>
              <a:gd name="connsiteX1" fmla="*/ 6263640 w 6263640"/>
              <a:gd name="connsiteY1" fmla="*/ 1421491 h 1421491"/>
              <a:gd name="connsiteX2" fmla="*/ 6233160 w 6263640"/>
              <a:gd name="connsiteY2" fmla="*/ 202291 h 1421491"/>
              <a:gd name="connsiteX3" fmla="*/ 5928360 w 6263640"/>
              <a:gd name="connsiteY3" fmla="*/ 232771 h 1421491"/>
              <a:gd name="connsiteX4" fmla="*/ 5288280 w 6263640"/>
              <a:gd name="connsiteY4" fmla="*/ 324211 h 1421491"/>
              <a:gd name="connsiteX5" fmla="*/ 4776851 w 6263640"/>
              <a:gd name="connsiteY5" fmla="*/ 534498 h 1421491"/>
              <a:gd name="connsiteX6" fmla="*/ 4236128 w 6263640"/>
              <a:gd name="connsiteY6" fmla="*/ 670633 h 1421491"/>
              <a:gd name="connsiteX7" fmla="*/ 3474720 w 6263640"/>
              <a:gd name="connsiteY7" fmla="*/ 764121 h 1421491"/>
              <a:gd name="connsiteX8" fmla="*/ 2970022 w 6263640"/>
              <a:gd name="connsiteY8" fmla="*/ 401160 h 1421491"/>
              <a:gd name="connsiteX9" fmla="*/ 2271353 w 6263640"/>
              <a:gd name="connsiteY9" fmla="*/ 477339 h 1421491"/>
              <a:gd name="connsiteX10" fmla="*/ 1658726 w 6263640"/>
              <a:gd name="connsiteY10" fmla="*/ 379979 h 1421491"/>
              <a:gd name="connsiteX11" fmla="*/ 1218014 w 6263640"/>
              <a:gd name="connsiteY11" fmla="*/ 174594 h 1421491"/>
              <a:gd name="connsiteX12" fmla="*/ 897798 w 6263640"/>
              <a:gd name="connsiteY12" fmla="*/ 19412 h 1421491"/>
              <a:gd name="connsiteX13" fmla="*/ 807800 w 6263640"/>
              <a:gd name="connsiteY13" fmla="*/ 18267 h 1421491"/>
              <a:gd name="connsiteX14" fmla="*/ 722382 w 6263640"/>
              <a:gd name="connsiteY14" fmla="*/ 14928 h 1421491"/>
              <a:gd name="connsiteX15" fmla="*/ 243840 w 6263640"/>
              <a:gd name="connsiteY15" fmla="*/ 202291 h 1421491"/>
              <a:gd name="connsiteX16" fmla="*/ 15240 w 6263640"/>
              <a:gd name="connsiteY16" fmla="*/ 279836 h 1421491"/>
              <a:gd name="connsiteX17" fmla="*/ 0 w 6263640"/>
              <a:gd name="connsiteY17" fmla="*/ 1406251 h 1421491"/>
              <a:gd name="connsiteX0" fmla="*/ 0 w 6263640"/>
              <a:gd name="connsiteY0" fmla="*/ 1406251 h 1421491"/>
              <a:gd name="connsiteX1" fmla="*/ 6263640 w 6263640"/>
              <a:gd name="connsiteY1" fmla="*/ 1421491 h 1421491"/>
              <a:gd name="connsiteX2" fmla="*/ 6233160 w 6263640"/>
              <a:gd name="connsiteY2" fmla="*/ 202291 h 1421491"/>
              <a:gd name="connsiteX3" fmla="*/ 5928360 w 6263640"/>
              <a:gd name="connsiteY3" fmla="*/ 232771 h 1421491"/>
              <a:gd name="connsiteX4" fmla="*/ 5288280 w 6263640"/>
              <a:gd name="connsiteY4" fmla="*/ 324211 h 1421491"/>
              <a:gd name="connsiteX5" fmla="*/ 4776851 w 6263640"/>
              <a:gd name="connsiteY5" fmla="*/ 534498 h 1421491"/>
              <a:gd name="connsiteX6" fmla="*/ 4236128 w 6263640"/>
              <a:gd name="connsiteY6" fmla="*/ 670633 h 1421491"/>
              <a:gd name="connsiteX7" fmla="*/ 3474720 w 6263640"/>
              <a:gd name="connsiteY7" fmla="*/ 764121 h 1421491"/>
              <a:gd name="connsiteX8" fmla="*/ 2970022 w 6263640"/>
              <a:gd name="connsiteY8" fmla="*/ 401160 h 1421491"/>
              <a:gd name="connsiteX9" fmla="*/ 2300647 w 6263640"/>
              <a:gd name="connsiteY9" fmla="*/ 296564 h 1421491"/>
              <a:gd name="connsiteX10" fmla="*/ 1658726 w 6263640"/>
              <a:gd name="connsiteY10" fmla="*/ 379979 h 1421491"/>
              <a:gd name="connsiteX11" fmla="*/ 1218014 w 6263640"/>
              <a:gd name="connsiteY11" fmla="*/ 174594 h 1421491"/>
              <a:gd name="connsiteX12" fmla="*/ 897798 w 6263640"/>
              <a:gd name="connsiteY12" fmla="*/ 19412 h 1421491"/>
              <a:gd name="connsiteX13" fmla="*/ 807800 w 6263640"/>
              <a:gd name="connsiteY13" fmla="*/ 18267 h 1421491"/>
              <a:gd name="connsiteX14" fmla="*/ 722382 w 6263640"/>
              <a:gd name="connsiteY14" fmla="*/ 14928 h 1421491"/>
              <a:gd name="connsiteX15" fmla="*/ 243840 w 6263640"/>
              <a:gd name="connsiteY15" fmla="*/ 202291 h 1421491"/>
              <a:gd name="connsiteX16" fmla="*/ 15240 w 6263640"/>
              <a:gd name="connsiteY16" fmla="*/ 279836 h 1421491"/>
              <a:gd name="connsiteX17" fmla="*/ 0 w 6263640"/>
              <a:gd name="connsiteY17" fmla="*/ 1406251 h 1421491"/>
              <a:gd name="connsiteX0" fmla="*/ 0 w 6263640"/>
              <a:gd name="connsiteY0" fmla="*/ 1406251 h 1421491"/>
              <a:gd name="connsiteX1" fmla="*/ 6263640 w 6263640"/>
              <a:gd name="connsiteY1" fmla="*/ 1421491 h 1421491"/>
              <a:gd name="connsiteX2" fmla="*/ 6233160 w 6263640"/>
              <a:gd name="connsiteY2" fmla="*/ 202291 h 1421491"/>
              <a:gd name="connsiteX3" fmla="*/ 5928360 w 6263640"/>
              <a:gd name="connsiteY3" fmla="*/ 232771 h 1421491"/>
              <a:gd name="connsiteX4" fmla="*/ 5288280 w 6263640"/>
              <a:gd name="connsiteY4" fmla="*/ 324211 h 1421491"/>
              <a:gd name="connsiteX5" fmla="*/ 4776851 w 6263640"/>
              <a:gd name="connsiteY5" fmla="*/ 534498 h 1421491"/>
              <a:gd name="connsiteX6" fmla="*/ 4236128 w 6263640"/>
              <a:gd name="connsiteY6" fmla="*/ 670633 h 1421491"/>
              <a:gd name="connsiteX7" fmla="*/ 3474720 w 6263640"/>
              <a:gd name="connsiteY7" fmla="*/ 764121 h 1421491"/>
              <a:gd name="connsiteX8" fmla="*/ 2970022 w 6263640"/>
              <a:gd name="connsiteY8" fmla="*/ 401160 h 1421491"/>
              <a:gd name="connsiteX9" fmla="*/ 2300647 w 6263640"/>
              <a:gd name="connsiteY9" fmla="*/ 296564 h 1421491"/>
              <a:gd name="connsiteX10" fmla="*/ 1702667 w 6263640"/>
              <a:gd name="connsiteY10" fmla="*/ 249073 h 1421491"/>
              <a:gd name="connsiteX11" fmla="*/ 1218014 w 6263640"/>
              <a:gd name="connsiteY11" fmla="*/ 174594 h 1421491"/>
              <a:gd name="connsiteX12" fmla="*/ 897798 w 6263640"/>
              <a:gd name="connsiteY12" fmla="*/ 19412 h 1421491"/>
              <a:gd name="connsiteX13" fmla="*/ 807800 w 6263640"/>
              <a:gd name="connsiteY13" fmla="*/ 18267 h 1421491"/>
              <a:gd name="connsiteX14" fmla="*/ 722382 w 6263640"/>
              <a:gd name="connsiteY14" fmla="*/ 14928 h 1421491"/>
              <a:gd name="connsiteX15" fmla="*/ 243840 w 6263640"/>
              <a:gd name="connsiteY15" fmla="*/ 202291 h 1421491"/>
              <a:gd name="connsiteX16" fmla="*/ 15240 w 6263640"/>
              <a:gd name="connsiteY16" fmla="*/ 279836 h 1421491"/>
              <a:gd name="connsiteX17" fmla="*/ 0 w 6263640"/>
              <a:gd name="connsiteY17" fmla="*/ 1406251 h 1421491"/>
              <a:gd name="connsiteX0" fmla="*/ 0 w 6263640"/>
              <a:gd name="connsiteY0" fmla="*/ 1406251 h 1421491"/>
              <a:gd name="connsiteX1" fmla="*/ 6263640 w 6263640"/>
              <a:gd name="connsiteY1" fmla="*/ 1421491 h 1421491"/>
              <a:gd name="connsiteX2" fmla="*/ 6233160 w 6263640"/>
              <a:gd name="connsiteY2" fmla="*/ 202291 h 1421491"/>
              <a:gd name="connsiteX3" fmla="*/ 5928360 w 6263640"/>
              <a:gd name="connsiteY3" fmla="*/ 232771 h 1421491"/>
              <a:gd name="connsiteX4" fmla="*/ 5288280 w 6263640"/>
              <a:gd name="connsiteY4" fmla="*/ 324211 h 1421491"/>
              <a:gd name="connsiteX5" fmla="*/ 4776851 w 6263640"/>
              <a:gd name="connsiteY5" fmla="*/ 534498 h 1421491"/>
              <a:gd name="connsiteX6" fmla="*/ 4236128 w 6263640"/>
              <a:gd name="connsiteY6" fmla="*/ 670633 h 1421491"/>
              <a:gd name="connsiteX7" fmla="*/ 3474720 w 6263640"/>
              <a:gd name="connsiteY7" fmla="*/ 764121 h 1421491"/>
              <a:gd name="connsiteX8" fmla="*/ 2970022 w 6263640"/>
              <a:gd name="connsiteY8" fmla="*/ 401160 h 1421491"/>
              <a:gd name="connsiteX9" fmla="*/ 2300647 w 6263640"/>
              <a:gd name="connsiteY9" fmla="*/ 296564 h 1421491"/>
              <a:gd name="connsiteX10" fmla="*/ 1702667 w 6263640"/>
              <a:gd name="connsiteY10" fmla="*/ 249073 h 1421491"/>
              <a:gd name="connsiteX11" fmla="*/ 1218014 w 6263640"/>
              <a:gd name="connsiteY11" fmla="*/ 174594 h 1421491"/>
              <a:gd name="connsiteX12" fmla="*/ 897798 w 6263640"/>
              <a:gd name="connsiteY12" fmla="*/ 19412 h 1421491"/>
              <a:gd name="connsiteX13" fmla="*/ 807800 w 6263640"/>
              <a:gd name="connsiteY13" fmla="*/ 18267 h 1421491"/>
              <a:gd name="connsiteX14" fmla="*/ 722382 w 6263640"/>
              <a:gd name="connsiteY14" fmla="*/ 14928 h 1421491"/>
              <a:gd name="connsiteX15" fmla="*/ 243840 w 6263640"/>
              <a:gd name="connsiteY15" fmla="*/ 202291 h 1421491"/>
              <a:gd name="connsiteX16" fmla="*/ 15240 w 6263640"/>
              <a:gd name="connsiteY16" fmla="*/ 279836 h 1421491"/>
              <a:gd name="connsiteX17" fmla="*/ 0 w 6263640"/>
              <a:gd name="connsiteY17" fmla="*/ 1406251 h 1421491"/>
              <a:gd name="connsiteX0" fmla="*/ 0 w 6263640"/>
              <a:gd name="connsiteY0" fmla="*/ 1406251 h 1421491"/>
              <a:gd name="connsiteX1" fmla="*/ 6263640 w 6263640"/>
              <a:gd name="connsiteY1" fmla="*/ 1421491 h 1421491"/>
              <a:gd name="connsiteX2" fmla="*/ 6233160 w 6263640"/>
              <a:gd name="connsiteY2" fmla="*/ 202291 h 1421491"/>
              <a:gd name="connsiteX3" fmla="*/ 5928360 w 6263640"/>
              <a:gd name="connsiteY3" fmla="*/ 232771 h 1421491"/>
              <a:gd name="connsiteX4" fmla="*/ 5288280 w 6263640"/>
              <a:gd name="connsiteY4" fmla="*/ 324211 h 1421491"/>
              <a:gd name="connsiteX5" fmla="*/ 4776851 w 6263640"/>
              <a:gd name="connsiteY5" fmla="*/ 534498 h 1421491"/>
              <a:gd name="connsiteX6" fmla="*/ 4236128 w 6263640"/>
              <a:gd name="connsiteY6" fmla="*/ 670633 h 1421491"/>
              <a:gd name="connsiteX7" fmla="*/ 3474720 w 6263640"/>
              <a:gd name="connsiteY7" fmla="*/ 764121 h 1421491"/>
              <a:gd name="connsiteX8" fmla="*/ 2970022 w 6263640"/>
              <a:gd name="connsiteY8" fmla="*/ 401160 h 1421491"/>
              <a:gd name="connsiteX9" fmla="*/ 2300647 w 6263640"/>
              <a:gd name="connsiteY9" fmla="*/ 296564 h 1421491"/>
              <a:gd name="connsiteX10" fmla="*/ 1702667 w 6263640"/>
              <a:gd name="connsiteY10" fmla="*/ 249073 h 1421491"/>
              <a:gd name="connsiteX11" fmla="*/ 1218014 w 6263640"/>
              <a:gd name="connsiteY11" fmla="*/ 174594 h 1421491"/>
              <a:gd name="connsiteX12" fmla="*/ 897798 w 6263640"/>
              <a:gd name="connsiteY12" fmla="*/ 19412 h 1421491"/>
              <a:gd name="connsiteX13" fmla="*/ 807800 w 6263640"/>
              <a:gd name="connsiteY13" fmla="*/ 18267 h 1421491"/>
              <a:gd name="connsiteX14" fmla="*/ 722382 w 6263640"/>
              <a:gd name="connsiteY14" fmla="*/ 14928 h 1421491"/>
              <a:gd name="connsiteX15" fmla="*/ 243840 w 6263640"/>
              <a:gd name="connsiteY15" fmla="*/ 202291 h 1421491"/>
              <a:gd name="connsiteX16" fmla="*/ 15240 w 6263640"/>
              <a:gd name="connsiteY16" fmla="*/ 279836 h 1421491"/>
              <a:gd name="connsiteX17" fmla="*/ 0 w 6263640"/>
              <a:gd name="connsiteY17" fmla="*/ 1406251 h 1421491"/>
              <a:gd name="connsiteX0" fmla="*/ 0 w 6263640"/>
              <a:gd name="connsiteY0" fmla="*/ 1406251 h 1421491"/>
              <a:gd name="connsiteX1" fmla="*/ 6263640 w 6263640"/>
              <a:gd name="connsiteY1" fmla="*/ 1421491 h 1421491"/>
              <a:gd name="connsiteX2" fmla="*/ 6233160 w 6263640"/>
              <a:gd name="connsiteY2" fmla="*/ 202291 h 1421491"/>
              <a:gd name="connsiteX3" fmla="*/ 5928360 w 6263640"/>
              <a:gd name="connsiteY3" fmla="*/ 232771 h 1421491"/>
              <a:gd name="connsiteX4" fmla="*/ 5288280 w 6263640"/>
              <a:gd name="connsiteY4" fmla="*/ 324211 h 1421491"/>
              <a:gd name="connsiteX5" fmla="*/ 4776851 w 6263640"/>
              <a:gd name="connsiteY5" fmla="*/ 534498 h 1421491"/>
              <a:gd name="connsiteX6" fmla="*/ 4236128 w 6263640"/>
              <a:gd name="connsiteY6" fmla="*/ 670633 h 1421491"/>
              <a:gd name="connsiteX7" fmla="*/ 3496691 w 6263640"/>
              <a:gd name="connsiteY7" fmla="*/ 483608 h 1421491"/>
              <a:gd name="connsiteX8" fmla="*/ 2970022 w 6263640"/>
              <a:gd name="connsiteY8" fmla="*/ 401160 h 1421491"/>
              <a:gd name="connsiteX9" fmla="*/ 2300647 w 6263640"/>
              <a:gd name="connsiteY9" fmla="*/ 296564 h 1421491"/>
              <a:gd name="connsiteX10" fmla="*/ 1702667 w 6263640"/>
              <a:gd name="connsiteY10" fmla="*/ 249073 h 1421491"/>
              <a:gd name="connsiteX11" fmla="*/ 1218014 w 6263640"/>
              <a:gd name="connsiteY11" fmla="*/ 174594 h 1421491"/>
              <a:gd name="connsiteX12" fmla="*/ 897798 w 6263640"/>
              <a:gd name="connsiteY12" fmla="*/ 19412 h 1421491"/>
              <a:gd name="connsiteX13" fmla="*/ 807800 w 6263640"/>
              <a:gd name="connsiteY13" fmla="*/ 18267 h 1421491"/>
              <a:gd name="connsiteX14" fmla="*/ 722382 w 6263640"/>
              <a:gd name="connsiteY14" fmla="*/ 14928 h 1421491"/>
              <a:gd name="connsiteX15" fmla="*/ 243840 w 6263640"/>
              <a:gd name="connsiteY15" fmla="*/ 202291 h 1421491"/>
              <a:gd name="connsiteX16" fmla="*/ 15240 w 6263640"/>
              <a:gd name="connsiteY16" fmla="*/ 279836 h 1421491"/>
              <a:gd name="connsiteX17" fmla="*/ 0 w 6263640"/>
              <a:gd name="connsiteY17" fmla="*/ 1406251 h 1421491"/>
              <a:gd name="connsiteX0" fmla="*/ 0 w 6263640"/>
              <a:gd name="connsiteY0" fmla="*/ 1406251 h 1421491"/>
              <a:gd name="connsiteX1" fmla="*/ 6263640 w 6263640"/>
              <a:gd name="connsiteY1" fmla="*/ 1421491 h 1421491"/>
              <a:gd name="connsiteX2" fmla="*/ 6233160 w 6263640"/>
              <a:gd name="connsiteY2" fmla="*/ 202291 h 1421491"/>
              <a:gd name="connsiteX3" fmla="*/ 5928360 w 6263640"/>
              <a:gd name="connsiteY3" fmla="*/ 232771 h 1421491"/>
              <a:gd name="connsiteX4" fmla="*/ 5288280 w 6263640"/>
              <a:gd name="connsiteY4" fmla="*/ 324211 h 1421491"/>
              <a:gd name="connsiteX5" fmla="*/ 4776851 w 6263640"/>
              <a:gd name="connsiteY5" fmla="*/ 534498 h 1421491"/>
              <a:gd name="connsiteX6" fmla="*/ 4206834 w 6263640"/>
              <a:gd name="connsiteY6" fmla="*/ 383886 h 1421491"/>
              <a:gd name="connsiteX7" fmla="*/ 3496691 w 6263640"/>
              <a:gd name="connsiteY7" fmla="*/ 483608 h 1421491"/>
              <a:gd name="connsiteX8" fmla="*/ 2970022 w 6263640"/>
              <a:gd name="connsiteY8" fmla="*/ 401160 h 1421491"/>
              <a:gd name="connsiteX9" fmla="*/ 2300647 w 6263640"/>
              <a:gd name="connsiteY9" fmla="*/ 296564 h 1421491"/>
              <a:gd name="connsiteX10" fmla="*/ 1702667 w 6263640"/>
              <a:gd name="connsiteY10" fmla="*/ 249073 h 1421491"/>
              <a:gd name="connsiteX11" fmla="*/ 1218014 w 6263640"/>
              <a:gd name="connsiteY11" fmla="*/ 174594 h 1421491"/>
              <a:gd name="connsiteX12" fmla="*/ 897798 w 6263640"/>
              <a:gd name="connsiteY12" fmla="*/ 19412 h 1421491"/>
              <a:gd name="connsiteX13" fmla="*/ 807800 w 6263640"/>
              <a:gd name="connsiteY13" fmla="*/ 18267 h 1421491"/>
              <a:gd name="connsiteX14" fmla="*/ 722382 w 6263640"/>
              <a:gd name="connsiteY14" fmla="*/ 14928 h 1421491"/>
              <a:gd name="connsiteX15" fmla="*/ 243840 w 6263640"/>
              <a:gd name="connsiteY15" fmla="*/ 202291 h 1421491"/>
              <a:gd name="connsiteX16" fmla="*/ 15240 w 6263640"/>
              <a:gd name="connsiteY16" fmla="*/ 279836 h 1421491"/>
              <a:gd name="connsiteX17" fmla="*/ 0 w 6263640"/>
              <a:gd name="connsiteY17" fmla="*/ 1406251 h 1421491"/>
              <a:gd name="connsiteX0" fmla="*/ 0 w 6263640"/>
              <a:gd name="connsiteY0" fmla="*/ 1406251 h 1421491"/>
              <a:gd name="connsiteX1" fmla="*/ 6263640 w 6263640"/>
              <a:gd name="connsiteY1" fmla="*/ 1421491 h 1421491"/>
              <a:gd name="connsiteX2" fmla="*/ 6233160 w 6263640"/>
              <a:gd name="connsiteY2" fmla="*/ 202291 h 1421491"/>
              <a:gd name="connsiteX3" fmla="*/ 5928360 w 6263640"/>
              <a:gd name="connsiteY3" fmla="*/ 232771 h 1421491"/>
              <a:gd name="connsiteX4" fmla="*/ 5288280 w 6263640"/>
              <a:gd name="connsiteY4" fmla="*/ 324211 h 1421491"/>
              <a:gd name="connsiteX5" fmla="*/ 4776851 w 6263640"/>
              <a:gd name="connsiteY5" fmla="*/ 534498 h 1421491"/>
              <a:gd name="connsiteX6" fmla="*/ 4206834 w 6263640"/>
              <a:gd name="connsiteY6" fmla="*/ 383886 h 1421491"/>
              <a:gd name="connsiteX7" fmla="*/ 3489367 w 6263640"/>
              <a:gd name="connsiteY7" fmla="*/ 421272 h 1421491"/>
              <a:gd name="connsiteX8" fmla="*/ 2970022 w 6263640"/>
              <a:gd name="connsiteY8" fmla="*/ 401160 h 1421491"/>
              <a:gd name="connsiteX9" fmla="*/ 2300647 w 6263640"/>
              <a:gd name="connsiteY9" fmla="*/ 296564 h 1421491"/>
              <a:gd name="connsiteX10" fmla="*/ 1702667 w 6263640"/>
              <a:gd name="connsiteY10" fmla="*/ 249073 h 1421491"/>
              <a:gd name="connsiteX11" fmla="*/ 1218014 w 6263640"/>
              <a:gd name="connsiteY11" fmla="*/ 174594 h 1421491"/>
              <a:gd name="connsiteX12" fmla="*/ 897798 w 6263640"/>
              <a:gd name="connsiteY12" fmla="*/ 19412 h 1421491"/>
              <a:gd name="connsiteX13" fmla="*/ 807800 w 6263640"/>
              <a:gd name="connsiteY13" fmla="*/ 18267 h 1421491"/>
              <a:gd name="connsiteX14" fmla="*/ 722382 w 6263640"/>
              <a:gd name="connsiteY14" fmla="*/ 14928 h 1421491"/>
              <a:gd name="connsiteX15" fmla="*/ 243840 w 6263640"/>
              <a:gd name="connsiteY15" fmla="*/ 202291 h 1421491"/>
              <a:gd name="connsiteX16" fmla="*/ 15240 w 6263640"/>
              <a:gd name="connsiteY16" fmla="*/ 279836 h 1421491"/>
              <a:gd name="connsiteX17" fmla="*/ 0 w 6263640"/>
              <a:gd name="connsiteY17" fmla="*/ 1406251 h 1421491"/>
              <a:gd name="connsiteX0" fmla="*/ 0 w 6263640"/>
              <a:gd name="connsiteY0" fmla="*/ 1406251 h 1421491"/>
              <a:gd name="connsiteX1" fmla="*/ 6263640 w 6263640"/>
              <a:gd name="connsiteY1" fmla="*/ 1421491 h 1421491"/>
              <a:gd name="connsiteX2" fmla="*/ 6233160 w 6263640"/>
              <a:gd name="connsiteY2" fmla="*/ 202291 h 1421491"/>
              <a:gd name="connsiteX3" fmla="*/ 5928360 w 6263640"/>
              <a:gd name="connsiteY3" fmla="*/ 232771 h 1421491"/>
              <a:gd name="connsiteX4" fmla="*/ 5288280 w 6263640"/>
              <a:gd name="connsiteY4" fmla="*/ 324211 h 1421491"/>
              <a:gd name="connsiteX5" fmla="*/ 4806145 w 6263640"/>
              <a:gd name="connsiteY5" fmla="*/ 316321 h 1421491"/>
              <a:gd name="connsiteX6" fmla="*/ 4206834 w 6263640"/>
              <a:gd name="connsiteY6" fmla="*/ 383886 h 1421491"/>
              <a:gd name="connsiteX7" fmla="*/ 3489367 w 6263640"/>
              <a:gd name="connsiteY7" fmla="*/ 421272 h 1421491"/>
              <a:gd name="connsiteX8" fmla="*/ 2970022 w 6263640"/>
              <a:gd name="connsiteY8" fmla="*/ 401160 h 1421491"/>
              <a:gd name="connsiteX9" fmla="*/ 2300647 w 6263640"/>
              <a:gd name="connsiteY9" fmla="*/ 296564 h 1421491"/>
              <a:gd name="connsiteX10" fmla="*/ 1702667 w 6263640"/>
              <a:gd name="connsiteY10" fmla="*/ 249073 h 1421491"/>
              <a:gd name="connsiteX11" fmla="*/ 1218014 w 6263640"/>
              <a:gd name="connsiteY11" fmla="*/ 174594 h 1421491"/>
              <a:gd name="connsiteX12" fmla="*/ 897798 w 6263640"/>
              <a:gd name="connsiteY12" fmla="*/ 19412 h 1421491"/>
              <a:gd name="connsiteX13" fmla="*/ 807800 w 6263640"/>
              <a:gd name="connsiteY13" fmla="*/ 18267 h 1421491"/>
              <a:gd name="connsiteX14" fmla="*/ 722382 w 6263640"/>
              <a:gd name="connsiteY14" fmla="*/ 14928 h 1421491"/>
              <a:gd name="connsiteX15" fmla="*/ 243840 w 6263640"/>
              <a:gd name="connsiteY15" fmla="*/ 202291 h 1421491"/>
              <a:gd name="connsiteX16" fmla="*/ 15240 w 6263640"/>
              <a:gd name="connsiteY16" fmla="*/ 279836 h 1421491"/>
              <a:gd name="connsiteX17" fmla="*/ 0 w 6263640"/>
              <a:gd name="connsiteY17" fmla="*/ 1406251 h 1421491"/>
              <a:gd name="connsiteX0" fmla="*/ 0 w 6263640"/>
              <a:gd name="connsiteY0" fmla="*/ 1406251 h 1421491"/>
              <a:gd name="connsiteX1" fmla="*/ 6263640 w 6263640"/>
              <a:gd name="connsiteY1" fmla="*/ 1421491 h 1421491"/>
              <a:gd name="connsiteX2" fmla="*/ 6233160 w 6263640"/>
              <a:gd name="connsiteY2" fmla="*/ 202291 h 1421491"/>
              <a:gd name="connsiteX3" fmla="*/ 5928360 w 6263640"/>
              <a:gd name="connsiteY3" fmla="*/ 232771 h 1421491"/>
              <a:gd name="connsiteX4" fmla="*/ 5266309 w 6263640"/>
              <a:gd name="connsiteY4" fmla="*/ 199538 h 1421491"/>
              <a:gd name="connsiteX5" fmla="*/ 4806145 w 6263640"/>
              <a:gd name="connsiteY5" fmla="*/ 316321 h 1421491"/>
              <a:gd name="connsiteX6" fmla="*/ 4206834 w 6263640"/>
              <a:gd name="connsiteY6" fmla="*/ 383886 h 1421491"/>
              <a:gd name="connsiteX7" fmla="*/ 3489367 w 6263640"/>
              <a:gd name="connsiteY7" fmla="*/ 421272 h 1421491"/>
              <a:gd name="connsiteX8" fmla="*/ 2970022 w 6263640"/>
              <a:gd name="connsiteY8" fmla="*/ 401160 h 1421491"/>
              <a:gd name="connsiteX9" fmla="*/ 2300647 w 6263640"/>
              <a:gd name="connsiteY9" fmla="*/ 296564 h 1421491"/>
              <a:gd name="connsiteX10" fmla="*/ 1702667 w 6263640"/>
              <a:gd name="connsiteY10" fmla="*/ 249073 h 1421491"/>
              <a:gd name="connsiteX11" fmla="*/ 1218014 w 6263640"/>
              <a:gd name="connsiteY11" fmla="*/ 174594 h 1421491"/>
              <a:gd name="connsiteX12" fmla="*/ 897798 w 6263640"/>
              <a:gd name="connsiteY12" fmla="*/ 19412 h 1421491"/>
              <a:gd name="connsiteX13" fmla="*/ 807800 w 6263640"/>
              <a:gd name="connsiteY13" fmla="*/ 18267 h 1421491"/>
              <a:gd name="connsiteX14" fmla="*/ 722382 w 6263640"/>
              <a:gd name="connsiteY14" fmla="*/ 14928 h 1421491"/>
              <a:gd name="connsiteX15" fmla="*/ 243840 w 6263640"/>
              <a:gd name="connsiteY15" fmla="*/ 202291 h 1421491"/>
              <a:gd name="connsiteX16" fmla="*/ 15240 w 6263640"/>
              <a:gd name="connsiteY16" fmla="*/ 279836 h 1421491"/>
              <a:gd name="connsiteX17" fmla="*/ 0 w 6263640"/>
              <a:gd name="connsiteY17" fmla="*/ 1406251 h 1421491"/>
              <a:gd name="connsiteX0" fmla="*/ 0 w 6263640"/>
              <a:gd name="connsiteY0" fmla="*/ 1406251 h 1421491"/>
              <a:gd name="connsiteX1" fmla="*/ 6263640 w 6263640"/>
              <a:gd name="connsiteY1" fmla="*/ 1421491 h 1421491"/>
              <a:gd name="connsiteX2" fmla="*/ 6233160 w 6263640"/>
              <a:gd name="connsiteY2" fmla="*/ 202291 h 1421491"/>
              <a:gd name="connsiteX3" fmla="*/ 5928360 w 6263640"/>
              <a:gd name="connsiteY3" fmla="*/ 232771 h 1421491"/>
              <a:gd name="connsiteX4" fmla="*/ 5302926 w 6263640"/>
              <a:gd name="connsiteY4" fmla="*/ 268108 h 1421491"/>
              <a:gd name="connsiteX5" fmla="*/ 4806145 w 6263640"/>
              <a:gd name="connsiteY5" fmla="*/ 316321 h 1421491"/>
              <a:gd name="connsiteX6" fmla="*/ 4206834 w 6263640"/>
              <a:gd name="connsiteY6" fmla="*/ 383886 h 1421491"/>
              <a:gd name="connsiteX7" fmla="*/ 3489367 w 6263640"/>
              <a:gd name="connsiteY7" fmla="*/ 421272 h 1421491"/>
              <a:gd name="connsiteX8" fmla="*/ 2970022 w 6263640"/>
              <a:gd name="connsiteY8" fmla="*/ 401160 h 1421491"/>
              <a:gd name="connsiteX9" fmla="*/ 2300647 w 6263640"/>
              <a:gd name="connsiteY9" fmla="*/ 296564 h 1421491"/>
              <a:gd name="connsiteX10" fmla="*/ 1702667 w 6263640"/>
              <a:gd name="connsiteY10" fmla="*/ 249073 h 1421491"/>
              <a:gd name="connsiteX11" fmla="*/ 1218014 w 6263640"/>
              <a:gd name="connsiteY11" fmla="*/ 174594 h 1421491"/>
              <a:gd name="connsiteX12" fmla="*/ 897798 w 6263640"/>
              <a:gd name="connsiteY12" fmla="*/ 19412 h 1421491"/>
              <a:gd name="connsiteX13" fmla="*/ 807800 w 6263640"/>
              <a:gd name="connsiteY13" fmla="*/ 18267 h 1421491"/>
              <a:gd name="connsiteX14" fmla="*/ 722382 w 6263640"/>
              <a:gd name="connsiteY14" fmla="*/ 14928 h 1421491"/>
              <a:gd name="connsiteX15" fmla="*/ 243840 w 6263640"/>
              <a:gd name="connsiteY15" fmla="*/ 202291 h 1421491"/>
              <a:gd name="connsiteX16" fmla="*/ 15240 w 6263640"/>
              <a:gd name="connsiteY16" fmla="*/ 279836 h 1421491"/>
              <a:gd name="connsiteX17" fmla="*/ 0 w 6263640"/>
              <a:gd name="connsiteY17" fmla="*/ 1406251 h 1421491"/>
              <a:gd name="connsiteX0" fmla="*/ 0 w 6263640"/>
              <a:gd name="connsiteY0" fmla="*/ 1406251 h 1421491"/>
              <a:gd name="connsiteX1" fmla="*/ 6263640 w 6263640"/>
              <a:gd name="connsiteY1" fmla="*/ 1421491 h 1421491"/>
              <a:gd name="connsiteX2" fmla="*/ 6233160 w 6263640"/>
              <a:gd name="connsiteY2" fmla="*/ 202291 h 1421491"/>
              <a:gd name="connsiteX3" fmla="*/ 5928360 w 6263640"/>
              <a:gd name="connsiteY3" fmla="*/ 232771 h 1421491"/>
              <a:gd name="connsiteX4" fmla="*/ 5302926 w 6263640"/>
              <a:gd name="connsiteY4" fmla="*/ 268108 h 1421491"/>
              <a:gd name="connsiteX5" fmla="*/ 4806145 w 6263640"/>
              <a:gd name="connsiteY5" fmla="*/ 316321 h 1421491"/>
              <a:gd name="connsiteX6" fmla="*/ 4206834 w 6263640"/>
              <a:gd name="connsiteY6" fmla="*/ 383886 h 1421491"/>
              <a:gd name="connsiteX7" fmla="*/ 3489367 w 6263640"/>
              <a:gd name="connsiteY7" fmla="*/ 421272 h 1421491"/>
              <a:gd name="connsiteX8" fmla="*/ 2970022 w 6263640"/>
              <a:gd name="connsiteY8" fmla="*/ 401160 h 1421491"/>
              <a:gd name="connsiteX9" fmla="*/ 2278677 w 6263640"/>
              <a:gd name="connsiteY9" fmla="*/ 321499 h 1421491"/>
              <a:gd name="connsiteX10" fmla="*/ 1702667 w 6263640"/>
              <a:gd name="connsiteY10" fmla="*/ 249073 h 1421491"/>
              <a:gd name="connsiteX11" fmla="*/ 1218014 w 6263640"/>
              <a:gd name="connsiteY11" fmla="*/ 174594 h 1421491"/>
              <a:gd name="connsiteX12" fmla="*/ 897798 w 6263640"/>
              <a:gd name="connsiteY12" fmla="*/ 19412 h 1421491"/>
              <a:gd name="connsiteX13" fmla="*/ 807800 w 6263640"/>
              <a:gd name="connsiteY13" fmla="*/ 18267 h 1421491"/>
              <a:gd name="connsiteX14" fmla="*/ 722382 w 6263640"/>
              <a:gd name="connsiteY14" fmla="*/ 14928 h 1421491"/>
              <a:gd name="connsiteX15" fmla="*/ 243840 w 6263640"/>
              <a:gd name="connsiteY15" fmla="*/ 202291 h 1421491"/>
              <a:gd name="connsiteX16" fmla="*/ 15240 w 6263640"/>
              <a:gd name="connsiteY16" fmla="*/ 279836 h 1421491"/>
              <a:gd name="connsiteX17" fmla="*/ 0 w 6263640"/>
              <a:gd name="connsiteY17" fmla="*/ 1406251 h 1421491"/>
              <a:gd name="connsiteX0" fmla="*/ 0 w 6263640"/>
              <a:gd name="connsiteY0" fmla="*/ 1406251 h 1421491"/>
              <a:gd name="connsiteX1" fmla="*/ 6263640 w 6263640"/>
              <a:gd name="connsiteY1" fmla="*/ 1421491 h 1421491"/>
              <a:gd name="connsiteX2" fmla="*/ 6233160 w 6263640"/>
              <a:gd name="connsiteY2" fmla="*/ 202291 h 1421491"/>
              <a:gd name="connsiteX3" fmla="*/ 5928360 w 6263640"/>
              <a:gd name="connsiteY3" fmla="*/ 232771 h 1421491"/>
              <a:gd name="connsiteX4" fmla="*/ 5302926 w 6263640"/>
              <a:gd name="connsiteY4" fmla="*/ 268108 h 1421491"/>
              <a:gd name="connsiteX5" fmla="*/ 4806145 w 6263640"/>
              <a:gd name="connsiteY5" fmla="*/ 316321 h 1421491"/>
              <a:gd name="connsiteX6" fmla="*/ 4206834 w 6263640"/>
              <a:gd name="connsiteY6" fmla="*/ 383886 h 1421491"/>
              <a:gd name="connsiteX7" fmla="*/ 3489367 w 6263640"/>
              <a:gd name="connsiteY7" fmla="*/ 421272 h 1421491"/>
              <a:gd name="connsiteX8" fmla="*/ 2970022 w 6263640"/>
              <a:gd name="connsiteY8" fmla="*/ 401160 h 1421491"/>
              <a:gd name="connsiteX9" fmla="*/ 2278677 w 6263640"/>
              <a:gd name="connsiteY9" fmla="*/ 321499 h 1421491"/>
              <a:gd name="connsiteX10" fmla="*/ 1702667 w 6263640"/>
              <a:gd name="connsiteY10" fmla="*/ 249073 h 1421491"/>
              <a:gd name="connsiteX11" fmla="*/ 1218014 w 6263640"/>
              <a:gd name="connsiteY11" fmla="*/ 174594 h 1421491"/>
              <a:gd name="connsiteX12" fmla="*/ 897798 w 6263640"/>
              <a:gd name="connsiteY12" fmla="*/ 19412 h 1421491"/>
              <a:gd name="connsiteX13" fmla="*/ 807800 w 6263640"/>
              <a:gd name="connsiteY13" fmla="*/ 18267 h 1421491"/>
              <a:gd name="connsiteX14" fmla="*/ 722382 w 6263640"/>
              <a:gd name="connsiteY14" fmla="*/ 14928 h 1421491"/>
              <a:gd name="connsiteX15" fmla="*/ 243840 w 6263640"/>
              <a:gd name="connsiteY15" fmla="*/ 202291 h 1421491"/>
              <a:gd name="connsiteX16" fmla="*/ 15240 w 6263640"/>
              <a:gd name="connsiteY16" fmla="*/ 279836 h 1421491"/>
              <a:gd name="connsiteX17" fmla="*/ 0 w 6263640"/>
              <a:gd name="connsiteY17" fmla="*/ 1406251 h 1421491"/>
              <a:gd name="connsiteX0" fmla="*/ 0 w 6263640"/>
              <a:gd name="connsiteY0" fmla="*/ 1406251 h 1421491"/>
              <a:gd name="connsiteX1" fmla="*/ 6263640 w 6263640"/>
              <a:gd name="connsiteY1" fmla="*/ 1421491 h 1421491"/>
              <a:gd name="connsiteX2" fmla="*/ 6233160 w 6263640"/>
              <a:gd name="connsiteY2" fmla="*/ 202291 h 1421491"/>
              <a:gd name="connsiteX3" fmla="*/ 5928360 w 6263640"/>
              <a:gd name="connsiteY3" fmla="*/ 232771 h 1421491"/>
              <a:gd name="connsiteX4" fmla="*/ 5302926 w 6263640"/>
              <a:gd name="connsiteY4" fmla="*/ 268108 h 1421491"/>
              <a:gd name="connsiteX5" fmla="*/ 4806145 w 6263640"/>
              <a:gd name="connsiteY5" fmla="*/ 316321 h 1421491"/>
              <a:gd name="connsiteX6" fmla="*/ 4206834 w 6263640"/>
              <a:gd name="connsiteY6" fmla="*/ 383886 h 1421491"/>
              <a:gd name="connsiteX7" fmla="*/ 3489367 w 6263640"/>
              <a:gd name="connsiteY7" fmla="*/ 421272 h 1421491"/>
              <a:gd name="connsiteX8" fmla="*/ 2970022 w 6263640"/>
              <a:gd name="connsiteY8" fmla="*/ 401160 h 1421491"/>
              <a:gd name="connsiteX9" fmla="*/ 2278677 w 6263640"/>
              <a:gd name="connsiteY9" fmla="*/ 321499 h 1421491"/>
              <a:gd name="connsiteX10" fmla="*/ 1702667 w 6263640"/>
              <a:gd name="connsiteY10" fmla="*/ 249073 h 1421491"/>
              <a:gd name="connsiteX11" fmla="*/ 1218014 w 6263640"/>
              <a:gd name="connsiteY11" fmla="*/ 149660 h 1421491"/>
              <a:gd name="connsiteX12" fmla="*/ 897798 w 6263640"/>
              <a:gd name="connsiteY12" fmla="*/ 19412 h 1421491"/>
              <a:gd name="connsiteX13" fmla="*/ 807800 w 6263640"/>
              <a:gd name="connsiteY13" fmla="*/ 18267 h 1421491"/>
              <a:gd name="connsiteX14" fmla="*/ 722382 w 6263640"/>
              <a:gd name="connsiteY14" fmla="*/ 14928 h 1421491"/>
              <a:gd name="connsiteX15" fmla="*/ 243840 w 6263640"/>
              <a:gd name="connsiteY15" fmla="*/ 202291 h 1421491"/>
              <a:gd name="connsiteX16" fmla="*/ 15240 w 6263640"/>
              <a:gd name="connsiteY16" fmla="*/ 279836 h 1421491"/>
              <a:gd name="connsiteX17" fmla="*/ 0 w 6263640"/>
              <a:gd name="connsiteY17" fmla="*/ 1406251 h 1421491"/>
              <a:gd name="connsiteX0" fmla="*/ 0 w 6263640"/>
              <a:gd name="connsiteY0" fmla="*/ 1406251 h 1421491"/>
              <a:gd name="connsiteX1" fmla="*/ 6263640 w 6263640"/>
              <a:gd name="connsiteY1" fmla="*/ 1421491 h 1421491"/>
              <a:gd name="connsiteX2" fmla="*/ 6233160 w 6263640"/>
              <a:gd name="connsiteY2" fmla="*/ 202291 h 1421491"/>
              <a:gd name="connsiteX3" fmla="*/ 5928360 w 6263640"/>
              <a:gd name="connsiteY3" fmla="*/ 232771 h 1421491"/>
              <a:gd name="connsiteX4" fmla="*/ 5302926 w 6263640"/>
              <a:gd name="connsiteY4" fmla="*/ 268108 h 1421491"/>
              <a:gd name="connsiteX5" fmla="*/ 4806145 w 6263640"/>
              <a:gd name="connsiteY5" fmla="*/ 316321 h 1421491"/>
              <a:gd name="connsiteX6" fmla="*/ 4206834 w 6263640"/>
              <a:gd name="connsiteY6" fmla="*/ 383886 h 1421491"/>
              <a:gd name="connsiteX7" fmla="*/ 3489367 w 6263640"/>
              <a:gd name="connsiteY7" fmla="*/ 421272 h 1421491"/>
              <a:gd name="connsiteX8" fmla="*/ 2970022 w 6263640"/>
              <a:gd name="connsiteY8" fmla="*/ 401160 h 1421491"/>
              <a:gd name="connsiteX9" fmla="*/ 2278677 w 6263640"/>
              <a:gd name="connsiteY9" fmla="*/ 321499 h 1421491"/>
              <a:gd name="connsiteX10" fmla="*/ 1702667 w 6263640"/>
              <a:gd name="connsiteY10" fmla="*/ 249073 h 1421491"/>
              <a:gd name="connsiteX11" fmla="*/ 1218014 w 6263640"/>
              <a:gd name="connsiteY11" fmla="*/ 149660 h 1421491"/>
              <a:gd name="connsiteX12" fmla="*/ 897798 w 6263640"/>
              <a:gd name="connsiteY12" fmla="*/ 19412 h 1421491"/>
              <a:gd name="connsiteX13" fmla="*/ 807800 w 6263640"/>
              <a:gd name="connsiteY13" fmla="*/ 18267 h 1421491"/>
              <a:gd name="connsiteX14" fmla="*/ 722382 w 6263640"/>
              <a:gd name="connsiteY14" fmla="*/ 14928 h 1421491"/>
              <a:gd name="connsiteX15" fmla="*/ 243840 w 6263640"/>
              <a:gd name="connsiteY15" fmla="*/ 202291 h 1421491"/>
              <a:gd name="connsiteX16" fmla="*/ 15240 w 6263640"/>
              <a:gd name="connsiteY16" fmla="*/ 279836 h 1421491"/>
              <a:gd name="connsiteX17" fmla="*/ 0 w 6263640"/>
              <a:gd name="connsiteY17" fmla="*/ 1406251 h 1421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63640" h="1421491">
                <a:moveTo>
                  <a:pt x="0" y="1406251"/>
                </a:moveTo>
                <a:lnTo>
                  <a:pt x="6263640" y="1421491"/>
                </a:lnTo>
                <a:lnTo>
                  <a:pt x="6233160" y="202291"/>
                </a:lnTo>
                <a:lnTo>
                  <a:pt x="5928360" y="232771"/>
                </a:lnTo>
                <a:lnTo>
                  <a:pt x="5302926" y="268108"/>
                </a:lnTo>
                <a:lnTo>
                  <a:pt x="4806145" y="316321"/>
                </a:lnTo>
                <a:cubicBezTo>
                  <a:pt x="4625904" y="361699"/>
                  <a:pt x="4426297" y="366394"/>
                  <a:pt x="4206834" y="383886"/>
                </a:cubicBezTo>
                <a:cubicBezTo>
                  <a:pt x="3987371" y="401378"/>
                  <a:pt x="3723640" y="399928"/>
                  <a:pt x="3489367" y="421272"/>
                </a:cubicBezTo>
                <a:lnTo>
                  <a:pt x="2970022" y="401160"/>
                </a:lnTo>
                <a:lnTo>
                  <a:pt x="2278677" y="321499"/>
                </a:lnTo>
                <a:cubicBezTo>
                  <a:pt x="2037850" y="289045"/>
                  <a:pt x="1921523" y="300228"/>
                  <a:pt x="1702667" y="249073"/>
                </a:cubicBezTo>
                <a:cubicBezTo>
                  <a:pt x="1467616" y="197336"/>
                  <a:pt x="1459947" y="201624"/>
                  <a:pt x="1218014" y="149660"/>
                </a:cubicBezTo>
                <a:cubicBezTo>
                  <a:pt x="1021219" y="69684"/>
                  <a:pt x="977230" y="73275"/>
                  <a:pt x="897798" y="19412"/>
                </a:cubicBezTo>
                <a:cubicBezTo>
                  <a:pt x="837160" y="-23967"/>
                  <a:pt x="837036" y="19014"/>
                  <a:pt x="807800" y="18267"/>
                </a:cubicBezTo>
                <a:cubicBezTo>
                  <a:pt x="778564" y="17520"/>
                  <a:pt x="819223" y="-19561"/>
                  <a:pt x="722382" y="14928"/>
                </a:cubicBezTo>
                <a:lnTo>
                  <a:pt x="243840" y="202291"/>
                </a:lnTo>
                <a:lnTo>
                  <a:pt x="15240" y="279836"/>
                </a:lnTo>
                <a:lnTo>
                  <a:pt x="0" y="1406251"/>
                </a:lnTo>
                <a:close/>
              </a:path>
            </a:pathLst>
          </a:custGeom>
          <a:solidFill>
            <a:srgbClr val="0070C0"/>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Isosceles Triangle 38">
            <a:extLst>
              <a:ext uri="{FF2B5EF4-FFF2-40B4-BE49-F238E27FC236}">
                <a16:creationId xmlns:a16="http://schemas.microsoft.com/office/drawing/2014/main" xmlns="" id="{6FEB3222-B9CC-47D4-AE3C-6EAFE7E81E99}"/>
              </a:ext>
            </a:extLst>
          </p:cNvPr>
          <p:cNvSpPr/>
          <p:nvPr/>
        </p:nvSpPr>
        <p:spPr>
          <a:xfrm rot="10800000">
            <a:off x="6138863" y="4981575"/>
            <a:ext cx="120650" cy="130175"/>
          </a:xfrm>
          <a:prstGeom prst="triangl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77831" name="TextBox 47">
            <a:extLst>
              <a:ext uri="{FF2B5EF4-FFF2-40B4-BE49-F238E27FC236}">
                <a16:creationId xmlns:a16="http://schemas.microsoft.com/office/drawing/2014/main" xmlns="" id="{D30EF5A5-025A-42FB-8BF2-3AB7E054264E}"/>
              </a:ext>
            </a:extLst>
          </p:cNvPr>
          <p:cNvSpPr txBox="1">
            <a:spLocks noChangeArrowheads="1"/>
          </p:cNvSpPr>
          <p:nvPr/>
        </p:nvSpPr>
        <p:spPr bwMode="auto">
          <a:xfrm>
            <a:off x="6834188" y="4010025"/>
            <a:ext cx="1536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Palatino Linotype" panose="02040502050505030304" pitchFamily="18"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Palatino Linotype" panose="02040502050505030304" pitchFamily="18" charset="0"/>
              </a:defRPr>
            </a:lvl2pPr>
            <a:lvl3pPr marL="1143000" indent="-228600">
              <a:spcBef>
                <a:spcPct val="20000"/>
              </a:spcBef>
              <a:buClr>
                <a:schemeClr val="accent2"/>
              </a:buClr>
              <a:buChar char="•"/>
              <a:defRPr sz="2400">
                <a:solidFill>
                  <a:schemeClr val="tx1"/>
                </a:solidFill>
                <a:latin typeface="Palatino Linotype" panose="02040502050505030304" pitchFamily="18"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Palatino Linotype" panose="02040502050505030304" pitchFamily="18" charset="0"/>
              </a:defRPr>
            </a:lvl4pPr>
            <a:lvl5pPr marL="2057400" indent="-228600">
              <a:spcBef>
                <a:spcPct val="20000"/>
              </a:spcBef>
              <a:buClr>
                <a:schemeClr val="hlink"/>
              </a:buClr>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9pPr>
          </a:lstStyle>
          <a:p>
            <a:pPr>
              <a:spcBef>
                <a:spcPct val="0"/>
              </a:spcBef>
              <a:buClrTx/>
              <a:buSzTx/>
              <a:buFontTx/>
              <a:buNone/>
            </a:pPr>
            <a:r>
              <a:rPr lang="en-US" altLang="en-US" sz="1400" b="1">
                <a:solidFill>
                  <a:srgbClr val="000000"/>
                </a:solidFill>
                <a:latin typeface="Arial" panose="020B0604020202020204" pitchFamily="34" charset="0"/>
              </a:rPr>
              <a:t>Ground Surface</a:t>
            </a:r>
          </a:p>
        </p:txBody>
      </p:sp>
      <p:sp>
        <p:nvSpPr>
          <p:cNvPr id="51" name="Right Arrow 50">
            <a:extLst>
              <a:ext uri="{FF2B5EF4-FFF2-40B4-BE49-F238E27FC236}">
                <a16:creationId xmlns:a16="http://schemas.microsoft.com/office/drawing/2014/main" xmlns="" id="{D4315B24-3B81-4257-937B-E9FDDB4714F7}"/>
              </a:ext>
            </a:extLst>
          </p:cNvPr>
          <p:cNvSpPr/>
          <p:nvPr/>
        </p:nvSpPr>
        <p:spPr>
          <a:xfrm rot="1683877">
            <a:off x="1190625" y="4718050"/>
            <a:ext cx="990600" cy="157163"/>
          </a:xfrm>
          <a:prstGeom prst="rightArrow">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cxnSp>
        <p:nvCxnSpPr>
          <p:cNvPr id="55" name="Curved Connector 54">
            <a:extLst>
              <a:ext uri="{FF2B5EF4-FFF2-40B4-BE49-F238E27FC236}">
                <a16:creationId xmlns:a16="http://schemas.microsoft.com/office/drawing/2014/main" xmlns="" id="{7241D3BB-FCCF-4363-9BE4-6646E790FA5A}"/>
              </a:ext>
            </a:extLst>
          </p:cNvPr>
          <p:cNvCxnSpPr/>
          <p:nvPr/>
        </p:nvCxnSpPr>
        <p:spPr>
          <a:xfrm rot="5400000">
            <a:off x="9432925" y="1812925"/>
            <a:ext cx="946150" cy="152400"/>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77834" name="TextBox 56">
            <a:extLst>
              <a:ext uri="{FF2B5EF4-FFF2-40B4-BE49-F238E27FC236}">
                <a16:creationId xmlns:a16="http://schemas.microsoft.com/office/drawing/2014/main" xmlns="" id="{57802606-53D7-4C7A-B56E-3A61DE55AB09}"/>
              </a:ext>
            </a:extLst>
          </p:cNvPr>
          <p:cNvSpPr txBox="1">
            <a:spLocks noChangeArrowheads="1"/>
          </p:cNvSpPr>
          <p:nvPr/>
        </p:nvSpPr>
        <p:spPr bwMode="auto">
          <a:xfrm>
            <a:off x="15875" y="4968875"/>
            <a:ext cx="22875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Palatino Linotype" panose="02040502050505030304" pitchFamily="18"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Palatino Linotype" panose="02040502050505030304" pitchFamily="18" charset="0"/>
              </a:defRPr>
            </a:lvl2pPr>
            <a:lvl3pPr marL="1143000" indent="-228600">
              <a:spcBef>
                <a:spcPct val="20000"/>
              </a:spcBef>
              <a:buClr>
                <a:schemeClr val="accent2"/>
              </a:buClr>
              <a:buChar char="•"/>
              <a:defRPr sz="2400">
                <a:solidFill>
                  <a:schemeClr val="tx1"/>
                </a:solidFill>
                <a:latin typeface="Palatino Linotype" panose="02040502050505030304" pitchFamily="18"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Palatino Linotype" panose="02040502050505030304" pitchFamily="18" charset="0"/>
              </a:defRPr>
            </a:lvl4pPr>
            <a:lvl5pPr marL="2057400" indent="-228600">
              <a:spcBef>
                <a:spcPct val="20000"/>
              </a:spcBef>
              <a:buClr>
                <a:schemeClr val="hlink"/>
              </a:buClr>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9pPr>
          </a:lstStyle>
          <a:p>
            <a:pPr algn="r">
              <a:spcBef>
                <a:spcPct val="0"/>
              </a:spcBef>
              <a:buClrTx/>
              <a:buSzTx/>
              <a:buFontTx/>
              <a:buNone/>
            </a:pPr>
            <a:r>
              <a:rPr lang="en-US" altLang="en-US" sz="1800" b="1">
                <a:solidFill>
                  <a:srgbClr val="000000"/>
                </a:solidFill>
                <a:latin typeface="Arial" panose="020B0604020202020204" pitchFamily="34" charset="0"/>
              </a:rPr>
              <a:t>Recharge/Leakage </a:t>
            </a:r>
          </a:p>
          <a:p>
            <a:pPr algn="r">
              <a:spcBef>
                <a:spcPct val="0"/>
              </a:spcBef>
              <a:buClrTx/>
              <a:buSzTx/>
              <a:buFontTx/>
              <a:buNone/>
            </a:pPr>
            <a:r>
              <a:rPr lang="en-US" altLang="en-US" sz="1800" b="1">
                <a:solidFill>
                  <a:srgbClr val="000000"/>
                </a:solidFill>
                <a:latin typeface="Arial" panose="020B0604020202020204" pitchFamily="34" charset="0"/>
              </a:rPr>
              <a:t>from River</a:t>
            </a:r>
          </a:p>
        </p:txBody>
      </p:sp>
      <p:sp>
        <p:nvSpPr>
          <p:cNvPr id="77835" name="TextBox 64">
            <a:extLst>
              <a:ext uri="{FF2B5EF4-FFF2-40B4-BE49-F238E27FC236}">
                <a16:creationId xmlns:a16="http://schemas.microsoft.com/office/drawing/2014/main" xmlns="" id="{2F06710A-E1FC-4166-89F1-9CC013428F73}"/>
              </a:ext>
            </a:extLst>
          </p:cNvPr>
          <p:cNvSpPr txBox="1">
            <a:spLocks noChangeArrowheads="1"/>
          </p:cNvSpPr>
          <p:nvPr/>
        </p:nvSpPr>
        <p:spPr bwMode="auto">
          <a:xfrm>
            <a:off x="1130300" y="4035425"/>
            <a:ext cx="635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Palatino Linotype" panose="02040502050505030304" pitchFamily="18"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Palatino Linotype" panose="02040502050505030304" pitchFamily="18" charset="0"/>
              </a:defRPr>
            </a:lvl2pPr>
            <a:lvl3pPr marL="1143000" indent="-228600">
              <a:spcBef>
                <a:spcPct val="20000"/>
              </a:spcBef>
              <a:buClr>
                <a:schemeClr val="accent2"/>
              </a:buClr>
              <a:buChar char="•"/>
              <a:defRPr sz="2400">
                <a:solidFill>
                  <a:schemeClr val="tx1"/>
                </a:solidFill>
                <a:latin typeface="Palatino Linotype" panose="02040502050505030304" pitchFamily="18"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Palatino Linotype" panose="02040502050505030304" pitchFamily="18" charset="0"/>
              </a:defRPr>
            </a:lvl4pPr>
            <a:lvl5pPr marL="2057400" indent="-228600">
              <a:spcBef>
                <a:spcPct val="20000"/>
              </a:spcBef>
              <a:buClr>
                <a:schemeClr val="hlink"/>
              </a:buClr>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9pPr>
          </a:lstStyle>
          <a:p>
            <a:pPr>
              <a:spcBef>
                <a:spcPct val="0"/>
              </a:spcBef>
              <a:buClrTx/>
              <a:buSzTx/>
              <a:buFontTx/>
              <a:buNone/>
            </a:pPr>
            <a:r>
              <a:rPr lang="en-US" altLang="en-US" sz="1400" b="1">
                <a:solidFill>
                  <a:srgbClr val="000000"/>
                </a:solidFill>
                <a:latin typeface="Arial" panose="020B0604020202020204" pitchFamily="34" charset="0"/>
              </a:rPr>
              <a:t>River</a:t>
            </a:r>
          </a:p>
        </p:txBody>
      </p:sp>
      <p:cxnSp>
        <p:nvCxnSpPr>
          <p:cNvPr id="66" name="Straight Connector 65">
            <a:extLst>
              <a:ext uri="{FF2B5EF4-FFF2-40B4-BE49-F238E27FC236}">
                <a16:creationId xmlns:a16="http://schemas.microsoft.com/office/drawing/2014/main" xmlns="" id="{CBEE27D1-B9D5-4456-BBC4-7CBA79C55C46}"/>
              </a:ext>
            </a:extLst>
          </p:cNvPr>
          <p:cNvCxnSpPr>
            <a:stCxn id="7" idx="13"/>
          </p:cNvCxnSpPr>
          <p:nvPr/>
        </p:nvCxnSpPr>
        <p:spPr>
          <a:xfrm flipV="1">
            <a:off x="1176338" y="4276725"/>
            <a:ext cx="136525" cy="20637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77837" name="Group 40">
            <a:extLst>
              <a:ext uri="{FF2B5EF4-FFF2-40B4-BE49-F238E27FC236}">
                <a16:creationId xmlns:a16="http://schemas.microsoft.com/office/drawing/2014/main" xmlns="" id="{02BC5C46-CA80-4DD9-8EFF-5164A1140741}"/>
              </a:ext>
            </a:extLst>
          </p:cNvPr>
          <p:cNvGrpSpPr>
            <a:grpSpLocks/>
          </p:cNvGrpSpPr>
          <p:nvPr/>
        </p:nvGrpSpPr>
        <p:grpSpPr bwMode="auto">
          <a:xfrm>
            <a:off x="4419600" y="3989388"/>
            <a:ext cx="228600" cy="2686050"/>
            <a:chOff x="3276600" y="3008240"/>
            <a:chExt cx="136349" cy="2325760"/>
          </a:xfrm>
        </p:grpSpPr>
        <p:sp>
          <p:nvSpPr>
            <p:cNvPr id="43" name="Rectangle 42">
              <a:extLst>
                <a:ext uri="{FF2B5EF4-FFF2-40B4-BE49-F238E27FC236}">
                  <a16:creationId xmlns:a16="http://schemas.microsoft.com/office/drawing/2014/main" xmlns="" id="{EB822ABF-8CBF-4D4F-B9AC-4EAC9380F1A6}"/>
                </a:ext>
              </a:extLst>
            </p:cNvPr>
            <p:cNvSpPr/>
            <p:nvPr/>
          </p:nvSpPr>
          <p:spPr>
            <a:xfrm>
              <a:off x="3276600" y="3200679"/>
              <a:ext cx="45450" cy="21333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Freeform 44">
              <a:extLst>
                <a:ext uri="{FF2B5EF4-FFF2-40B4-BE49-F238E27FC236}">
                  <a16:creationId xmlns:a16="http://schemas.microsoft.com/office/drawing/2014/main" xmlns="" id="{C178DCD4-A602-44C5-80E0-6AF7AE81E71A}"/>
                </a:ext>
              </a:extLst>
            </p:cNvPr>
            <p:cNvSpPr/>
            <p:nvPr/>
          </p:nvSpPr>
          <p:spPr>
            <a:xfrm>
              <a:off x="3291750" y="3008240"/>
              <a:ext cx="121199" cy="241923"/>
            </a:xfrm>
            <a:custGeom>
              <a:avLst/>
              <a:gdLst>
                <a:gd name="connsiteX0" fmla="*/ 13617 w 155131"/>
                <a:gd name="connsiteY0" fmla="*/ 359228 h 359228"/>
                <a:gd name="connsiteX1" fmla="*/ 13617 w 155131"/>
                <a:gd name="connsiteY1" fmla="*/ 108857 h 359228"/>
                <a:gd name="connsiteX2" fmla="*/ 155131 w 155131"/>
                <a:gd name="connsiteY2" fmla="*/ 0 h 359228"/>
              </a:gdLst>
              <a:ahLst/>
              <a:cxnLst>
                <a:cxn ang="0">
                  <a:pos x="connsiteX0" y="connsiteY0"/>
                </a:cxn>
                <a:cxn ang="0">
                  <a:pos x="connsiteX1" y="connsiteY1"/>
                </a:cxn>
                <a:cxn ang="0">
                  <a:pos x="connsiteX2" y="connsiteY2"/>
                </a:cxn>
              </a:cxnLst>
              <a:rect l="l" t="t" r="r" b="b"/>
              <a:pathLst>
                <a:path w="155131" h="359228">
                  <a:moveTo>
                    <a:pt x="13617" y="359228"/>
                  </a:moveTo>
                  <a:cubicBezTo>
                    <a:pt x="1824" y="263978"/>
                    <a:pt x="-9969" y="168728"/>
                    <a:pt x="13617" y="108857"/>
                  </a:cubicBezTo>
                  <a:cubicBezTo>
                    <a:pt x="37203" y="48986"/>
                    <a:pt x="96167" y="24493"/>
                    <a:pt x="155131" y="0"/>
                  </a:cubicBezTo>
                </a:path>
              </a:pathLst>
            </a:custGeom>
            <a:noFill/>
            <a:ln>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7838" name="Group 45">
            <a:extLst>
              <a:ext uri="{FF2B5EF4-FFF2-40B4-BE49-F238E27FC236}">
                <a16:creationId xmlns:a16="http://schemas.microsoft.com/office/drawing/2014/main" xmlns="" id="{278A3788-EF31-4613-80E4-34A1FACCD6DC}"/>
              </a:ext>
            </a:extLst>
          </p:cNvPr>
          <p:cNvGrpSpPr>
            <a:grpSpLocks/>
          </p:cNvGrpSpPr>
          <p:nvPr/>
        </p:nvGrpSpPr>
        <p:grpSpPr bwMode="auto">
          <a:xfrm>
            <a:off x="5638800" y="3989388"/>
            <a:ext cx="228600" cy="2243137"/>
            <a:chOff x="3276600" y="3008240"/>
            <a:chExt cx="136349" cy="2325760"/>
          </a:xfrm>
        </p:grpSpPr>
        <p:sp>
          <p:nvSpPr>
            <p:cNvPr id="47" name="Rectangle 46">
              <a:extLst>
                <a:ext uri="{FF2B5EF4-FFF2-40B4-BE49-F238E27FC236}">
                  <a16:creationId xmlns:a16="http://schemas.microsoft.com/office/drawing/2014/main" xmlns="" id="{5D824F8E-B8F8-43EB-8FD6-C40881D327DF}"/>
                </a:ext>
              </a:extLst>
            </p:cNvPr>
            <p:cNvSpPr/>
            <p:nvPr/>
          </p:nvSpPr>
          <p:spPr>
            <a:xfrm>
              <a:off x="3276600" y="3200818"/>
              <a:ext cx="45450" cy="21331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Freeform 51">
              <a:extLst>
                <a:ext uri="{FF2B5EF4-FFF2-40B4-BE49-F238E27FC236}">
                  <a16:creationId xmlns:a16="http://schemas.microsoft.com/office/drawing/2014/main" xmlns="" id="{D5840FAC-F928-40B5-BAF5-344FD0ACF057}"/>
                </a:ext>
              </a:extLst>
            </p:cNvPr>
            <p:cNvSpPr/>
            <p:nvPr/>
          </p:nvSpPr>
          <p:spPr>
            <a:xfrm>
              <a:off x="3291750" y="3008240"/>
              <a:ext cx="121199" cy="241958"/>
            </a:xfrm>
            <a:custGeom>
              <a:avLst/>
              <a:gdLst>
                <a:gd name="connsiteX0" fmla="*/ 13617 w 155131"/>
                <a:gd name="connsiteY0" fmla="*/ 359228 h 359228"/>
                <a:gd name="connsiteX1" fmla="*/ 13617 w 155131"/>
                <a:gd name="connsiteY1" fmla="*/ 108857 h 359228"/>
                <a:gd name="connsiteX2" fmla="*/ 155131 w 155131"/>
                <a:gd name="connsiteY2" fmla="*/ 0 h 359228"/>
              </a:gdLst>
              <a:ahLst/>
              <a:cxnLst>
                <a:cxn ang="0">
                  <a:pos x="connsiteX0" y="connsiteY0"/>
                </a:cxn>
                <a:cxn ang="0">
                  <a:pos x="connsiteX1" y="connsiteY1"/>
                </a:cxn>
                <a:cxn ang="0">
                  <a:pos x="connsiteX2" y="connsiteY2"/>
                </a:cxn>
              </a:cxnLst>
              <a:rect l="l" t="t" r="r" b="b"/>
              <a:pathLst>
                <a:path w="155131" h="359228">
                  <a:moveTo>
                    <a:pt x="13617" y="359228"/>
                  </a:moveTo>
                  <a:cubicBezTo>
                    <a:pt x="1824" y="263978"/>
                    <a:pt x="-9969" y="168728"/>
                    <a:pt x="13617" y="108857"/>
                  </a:cubicBezTo>
                  <a:cubicBezTo>
                    <a:pt x="37203" y="48986"/>
                    <a:pt x="96167" y="24493"/>
                    <a:pt x="155131" y="0"/>
                  </a:cubicBezTo>
                </a:path>
              </a:pathLst>
            </a:custGeom>
            <a:noFill/>
            <a:ln>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7839" name="Group 52">
            <a:extLst>
              <a:ext uri="{FF2B5EF4-FFF2-40B4-BE49-F238E27FC236}">
                <a16:creationId xmlns:a16="http://schemas.microsoft.com/office/drawing/2014/main" xmlns="" id="{8182E368-0876-47FF-8353-D9A32FC83DF8}"/>
              </a:ext>
            </a:extLst>
          </p:cNvPr>
          <p:cNvGrpSpPr>
            <a:grpSpLocks/>
          </p:cNvGrpSpPr>
          <p:nvPr/>
        </p:nvGrpSpPr>
        <p:grpSpPr bwMode="auto">
          <a:xfrm>
            <a:off x="8170863" y="4114800"/>
            <a:ext cx="88900" cy="1258888"/>
            <a:chOff x="3276600" y="3008240"/>
            <a:chExt cx="136349" cy="2325760"/>
          </a:xfrm>
        </p:grpSpPr>
        <p:sp>
          <p:nvSpPr>
            <p:cNvPr id="54" name="Rectangle 53">
              <a:extLst>
                <a:ext uri="{FF2B5EF4-FFF2-40B4-BE49-F238E27FC236}">
                  <a16:creationId xmlns:a16="http://schemas.microsoft.com/office/drawing/2014/main" xmlns="" id="{625154AF-1B23-426A-B9F2-54D412B7D4D3}"/>
                </a:ext>
              </a:extLst>
            </p:cNvPr>
            <p:cNvSpPr/>
            <p:nvPr/>
          </p:nvSpPr>
          <p:spPr>
            <a:xfrm>
              <a:off x="3276600" y="3201809"/>
              <a:ext cx="46261" cy="2132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56" name="Freeform 55">
              <a:extLst>
                <a:ext uri="{FF2B5EF4-FFF2-40B4-BE49-F238E27FC236}">
                  <a16:creationId xmlns:a16="http://schemas.microsoft.com/office/drawing/2014/main" xmlns="" id="{02731B0A-4059-4FB7-9FE4-0B34270ED8C5}"/>
                </a:ext>
              </a:extLst>
            </p:cNvPr>
            <p:cNvSpPr/>
            <p:nvPr/>
          </p:nvSpPr>
          <p:spPr>
            <a:xfrm>
              <a:off x="3291209" y="3008240"/>
              <a:ext cx="121740" cy="240495"/>
            </a:xfrm>
            <a:custGeom>
              <a:avLst/>
              <a:gdLst>
                <a:gd name="connsiteX0" fmla="*/ 13617 w 155131"/>
                <a:gd name="connsiteY0" fmla="*/ 359228 h 359228"/>
                <a:gd name="connsiteX1" fmla="*/ 13617 w 155131"/>
                <a:gd name="connsiteY1" fmla="*/ 108857 h 359228"/>
                <a:gd name="connsiteX2" fmla="*/ 155131 w 155131"/>
                <a:gd name="connsiteY2" fmla="*/ 0 h 359228"/>
              </a:gdLst>
              <a:ahLst/>
              <a:cxnLst>
                <a:cxn ang="0">
                  <a:pos x="connsiteX0" y="connsiteY0"/>
                </a:cxn>
                <a:cxn ang="0">
                  <a:pos x="connsiteX1" y="connsiteY1"/>
                </a:cxn>
                <a:cxn ang="0">
                  <a:pos x="connsiteX2" y="connsiteY2"/>
                </a:cxn>
              </a:cxnLst>
              <a:rect l="l" t="t" r="r" b="b"/>
              <a:pathLst>
                <a:path w="155131" h="359228">
                  <a:moveTo>
                    <a:pt x="13617" y="359228"/>
                  </a:moveTo>
                  <a:cubicBezTo>
                    <a:pt x="1824" y="263978"/>
                    <a:pt x="-9969" y="168728"/>
                    <a:pt x="13617" y="108857"/>
                  </a:cubicBezTo>
                  <a:cubicBezTo>
                    <a:pt x="37203" y="48986"/>
                    <a:pt x="96167" y="24493"/>
                    <a:pt x="155131" y="0"/>
                  </a:cubicBezTo>
                </a:path>
              </a:pathLst>
            </a:custGeom>
            <a:noFill/>
            <a:ln>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grpSp>
      <p:grpSp>
        <p:nvGrpSpPr>
          <p:cNvPr id="77840" name="Group 57">
            <a:extLst>
              <a:ext uri="{FF2B5EF4-FFF2-40B4-BE49-F238E27FC236}">
                <a16:creationId xmlns:a16="http://schemas.microsoft.com/office/drawing/2014/main" xmlns="" id="{160C6EFE-D264-4AFC-A3D5-95BF700BD798}"/>
              </a:ext>
            </a:extLst>
          </p:cNvPr>
          <p:cNvGrpSpPr>
            <a:grpSpLocks/>
          </p:cNvGrpSpPr>
          <p:nvPr/>
        </p:nvGrpSpPr>
        <p:grpSpPr bwMode="auto">
          <a:xfrm>
            <a:off x="6705600" y="4114800"/>
            <a:ext cx="88900" cy="1258888"/>
            <a:chOff x="3276600" y="3008240"/>
            <a:chExt cx="136349" cy="2325760"/>
          </a:xfrm>
        </p:grpSpPr>
        <p:sp>
          <p:nvSpPr>
            <p:cNvPr id="59" name="Rectangle 58">
              <a:extLst>
                <a:ext uri="{FF2B5EF4-FFF2-40B4-BE49-F238E27FC236}">
                  <a16:creationId xmlns:a16="http://schemas.microsoft.com/office/drawing/2014/main" xmlns="" id="{A2AA7504-2977-4D2A-BF07-7E7EFE99A15A}"/>
                </a:ext>
              </a:extLst>
            </p:cNvPr>
            <p:cNvSpPr/>
            <p:nvPr/>
          </p:nvSpPr>
          <p:spPr>
            <a:xfrm>
              <a:off x="3276600" y="3201809"/>
              <a:ext cx="46262" cy="2132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61" name="Freeform 60">
              <a:extLst>
                <a:ext uri="{FF2B5EF4-FFF2-40B4-BE49-F238E27FC236}">
                  <a16:creationId xmlns:a16="http://schemas.microsoft.com/office/drawing/2014/main" xmlns="" id="{4AA475C9-7958-4C35-B232-8A49035D7945}"/>
                </a:ext>
              </a:extLst>
            </p:cNvPr>
            <p:cNvSpPr/>
            <p:nvPr/>
          </p:nvSpPr>
          <p:spPr>
            <a:xfrm>
              <a:off x="3291209" y="3008240"/>
              <a:ext cx="121740" cy="240495"/>
            </a:xfrm>
            <a:custGeom>
              <a:avLst/>
              <a:gdLst>
                <a:gd name="connsiteX0" fmla="*/ 13617 w 155131"/>
                <a:gd name="connsiteY0" fmla="*/ 359228 h 359228"/>
                <a:gd name="connsiteX1" fmla="*/ 13617 w 155131"/>
                <a:gd name="connsiteY1" fmla="*/ 108857 h 359228"/>
                <a:gd name="connsiteX2" fmla="*/ 155131 w 155131"/>
                <a:gd name="connsiteY2" fmla="*/ 0 h 359228"/>
              </a:gdLst>
              <a:ahLst/>
              <a:cxnLst>
                <a:cxn ang="0">
                  <a:pos x="connsiteX0" y="connsiteY0"/>
                </a:cxn>
                <a:cxn ang="0">
                  <a:pos x="connsiteX1" y="connsiteY1"/>
                </a:cxn>
                <a:cxn ang="0">
                  <a:pos x="connsiteX2" y="connsiteY2"/>
                </a:cxn>
              </a:cxnLst>
              <a:rect l="l" t="t" r="r" b="b"/>
              <a:pathLst>
                <a:path w="155131" h="359228">
                  <a:moveTo>
                    <a:pt x="13617" y="359228"/>
                  </a:moveTo>
                  <a:cubicBezTo>
                    <a:pt x="1824" y="263978"/>
                    <a:pt x="-9969" y="168728"/>
                    <a:pt x="13617" y="108857"/>
                  </a:cubicBezTo>
                  <a:cubicBezTo>
                    <a:pt x="37203" y="48986"/>
                    <a:pt x="96167" y="24493"/>
                    <a:pt x="155131" y="0"/>
                  </a:cubicBezTo>
                </a:path>
              </a:pathLst>
            </a:custGeom>
            <a:noFill/>
            <a:ln>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grpSp>
      <p:grpSp>
        <p:nvGrpSpPr>
          <p:cNvPr id="77841" name="Group 66">
            <a:extLst>
              <a:ext uri="{FF2B5EF4-FFF2-40B4-BE49-F238E27FC236}">
                <a16:creationId xmlns:a16="http://schemas.microsoft.com/office/drawing/2014/main" xmlns="" id="{777CC46E-5D03-4E71-9706-E11D93FC9AF3}"/>
              </a:ext>
            </a:extLst>
          </p:cNvPr>
          <p:cNvGrpSpPr>
            <a:grpSpLocks/>
          </p:cNvGrpSpPr>
          <p:nvPr/>
        </p:nvGrpSpPr>
        <p:grpSpPr bwMode="auto">
          <a:xfrm>
            <a:off x="2514600" y="3989388"/>
            <a:ext cx="228600" cy="2220912"/>
            <a:chOff x="3276600" y="3008240"/>
            <a:chExt cx="136349" cy="2325760"/>
          </a:xfrm>
        </p:grpSpPr>
        <p:sp>
          <p:nvSpPr>
            <p:cNvPr id="68" name="Rectangle 67">
              <a:extLst>
                <a:ext uri="{FF2B5EF4-FFF2-40B4-BE49-F238E27FC236}">
                  <a16:creationId xmlns:a16="http://schemas.microsoft.com/office/drawing/2014/main" xmlns="" id="{A0C7E8CD-82BE-498E-803D-E036C85C624C}"/>
                </a:ext>
              </a:extLst>
            </p:cNvPr>
            <p:cNvSpPr/>
            <p:nvPr/>
          </p:nvSpPr>
          <p:spPr>
            <a:xfrm>
              <a:off x="3276600" y="3201084"/>
              <a:ext cx="45450" cy="2132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69" name="Freeform 68">
              <a:extLst>
                <a:ext uri="{FF2B5EF4-FFF2-40B4-BE49-F238E27FC236}">
                  <a16:creationId xmlns:a16="http://schemas.microsoft.com/office/drawing/2014/main" xmlns="" id="{2AD499A3-1F8E-4F48-A3E6-D12F3CD38FA5}"/>
                </a:ext>
              </a:extLst>
            </p:cNvPr>
            <p:cNvSpPr/>
            <p:nvPr/>
          </p:nvSpPr>
          <p:spPr>
            <a:xfrm>
              <a:off x="3291750" y="3008240"/>
              <a:ext cx="121199" cy="241054"/>
            </a:xfrm>
            <a:custGeom>
              <a:avLst/>
              <a:gdLst>
                <a:gd name="connsiteX0" fmla="*/ 13617 w 155131"/>
                <a:gd name="connsiteY0" fmla="*/ 359228 h 359228"/>
                <a:gd name="connsiteX1" fmla="*/ 13617 w 155131"/>
                <a:gd name="connsiteY1" fmla="*/ 108857 h 359228"/>
                <a:gd name="connsiteX2" fmla="*/ 155131 w 155131"/>
                <a:gd name="connsiteY2" fmla="*/ 0 h 359228"/>
              </a:gdLst>
              <a:ahLst/>
              <a:cxnLst>
                <a:cxn ang="0">
                  <a:pos x="connsiteX0" y="connsiteY0"/>
                </a:cxn>
                <a:cxn ang="0">
                  <a:pos x="connsiteX1" y="connsiteY1"/>
                </a:cxn>
                <a:cxn ang="0">
                  <a:pos x="connsiteX2" y="connsiteY2"/>
                </a:cxn>
              </a:cxnLst>
              <a:rect l="l" t="t" r="r" b="b"/>
              <a:pathLst>
                <a:path w="155131" h="359228">
                  <a:moveTo>
                    <a:pt x="13617" y="359228"/>
                  </a:moveTo>
                  <a:cubicBezTo>
                    <a:pt x="1824" y="263978"/>
                    <a:pt x="-9969" y="168728"/>
                    <a:pt x="13617" y="108857"/>
                  </a:cubicBezTo>
                  <a:cubicBezTo>
                    <a:pt x="37203" y="48986"/>
                    <a:pt x="96167" y="24493"/>
                    <a:pt x="155131" y="0"/>
                  </a:cubicBezTo>
                </a:path>
              </a:pathLst>
            </a:custGeom>
            <a:noFill/>
            <a:ln>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grpSp>
      <p:sp>
        <p:nvSpPr>
          <p:cNvPr id="77842" name="TextBox 69">
            <a:extLst>
              <a:ext uri="{FF2B5EF4-FFF2-40B4-BE49-F238E27FC236}">
                <a16:creationId xmlns:a16="http://schemas.microsoft.com/office/drawing/2014/main" xmlns="" id="{12CD136D-476E-49AC-BF88-9443406F9957}"/>
              </a:ext>
            </a:extLst>
          </p:cNvPr>
          <p:cNvSpPr txBox="1">
            <a:spLocks noChangeArrowheads="1"/>
          </p:cNvSpPr>
          <p:nvPr/>
        </p:nvSpPr>
        <p:spPr bwMode="auto">
          <a:xfrm>
            <a:off x="7391400" y="3276600"/>
            <a:ext cx="1504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Palatino Linotype" panose="02040502050505030304" pitchFamily="18"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Palatino Linotype" panose="02040502050505030304" pitchFamily="18" charset="0"/>
              </a:defRPr>
            </a:lvl2pPr>
            <a:lvl3pPr marL="1143000" indent="-228600">
              <a:spcBef>
                <a:spcPct val="20000"/>
              </a:spcBef>
              <a:buClr>
                <a:schemeClr val="accent2"/>
              </a:buClr>
              <a:buChar char="•"/>
              <a:defRPr sz="2400">
                <a:solidFill>
                  <a:schemeClr val="tx1"/>
                </a:solidFill>
                <a:latin typeface="Palatino Linotype" panose="02040502050505030304" pitchFamily="18"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Palatino Linotype" panose="02040502050505030304" pitchFamily="18" charset="0"/>
              </a:defRPr>
            </a:lvl4pPr>
            <a:lvl5pPr marL="2057400" indent="-228600">
              <a:spcBef>
                <a:spcPct val="20000"/>
              </a:spcBef>
              <a:buClr>
                <a:schemeClr val="hlink"/>
              </a:buClr>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9pPr>
          </a:lstStyle>
          <a:p>
            <a:pPr>
              <a:spcBef>
                <a:spcPct val="0"/>
              </a:spcBef>
              <a:buClrTx/>
              <a:buSzTx/>
              <a:buFontTx/>
              <a:buNone/>
            </a:pPr>
            <a:r>
              <a:rPr lang="en-US" altLang="en-US" sz="1400" b="1">
                <a:solidFill>
                  <a:srgbClr val="000000"/>
                </a:solidFill>
                <a:latin typeface="Arial" panose="020B0604020202020204" pitchFamily="34" charset="0"/>
              </a:rPr>
              <a:t>Domestic Wells</a:t>
            </a:r>
          </a:p>
        </p:txBody>
      </p:sp>
      <p:cxnSp>
        <p:nvCxnSpPr>
          <p:cNvPr id="71" name="Straight Connector 70">
            <a:extLst>
              <a:ext uri="{FF2B5EF4-FFF2-40B4-BE49-F238E27FC236}">
                <a16:creationId xmlns:a16="http://schemas.microsoft.com/office/drawing/2014/main" xmlns="" id="{17C35199-A895-4BCA-95D6-BB00F2D72BD1}"/>
              </a:ext>
            </a:extLst>
          </p:cNvPr>
          <p:cNvCxnSpPr/>
          <p:nvPr/>
        </p:nvCxnSpPr>
        <p:spPr>
          <a:xfrm flipV="1">
            <a:off x="6794500" y="3517900"/>
            <a:ext cx="777875" cy="5175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xmlns="" id="{9A4D7EAE-936A-4AB3-8C5F-32A5CE415063}"/>
              </a:ext>
            </a:extLst>
          </p:cNvPr>
          <p:cNvCxnSpPr>
            <a:stCxn id="77831" idx="3"/>
          </p:cNvCxnSpPr>
          <p:nvPr/>
        </p:nvCxnSpPr>
        <p:spPr>
          <a:xfrm flipH="1" flipV="1">
            <a:off x="7572375" y="3517900"/>
            <a:ext cx="798513" cy="64611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xmlns="" id="{5EF799C2-0824-4A31-9785-47CF431AB85B}"/>
              </a:ext>
            </a:extLst>
          </p:cNvPr>
          <p:cNvCxnSpPr>
            <a:stCxn id="80" idx="1"/>
          </p:cNvCxnSpPr>
          <p:nvPr/>
        </p:nvCxnSpPr>
        <p:spPr>
          <a:xfrm flipV="1">
            <a:off x="3773488" y="3517900"/>
            <a:ext cx="3798887" cy="6365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77846" name="TextBox 73">
            <a:extLst>
              <a:ext uri="{FF2B5EF4-FFF2-40B4-BE49-F238E27FC236}">
                <a16:creationId xmlns:a16="http://schemas.microsoft.com/office/drawing/2014/main" xmlns="" id="{CAE38F4F-FF3C-4CBB-8CBB-C5B3781811A7}"/>
              </a:ext>
            </a:extLst>
          </p:cNvPr>
          <p:cNvSpPr txBox="1">
            <a:spLocks noChangeArrowheads="1"/>
          </p:cNvSpPr>
          <p:nvPr/>
        </p:nvSpPr>
        <p:spPr bwMode="auto">
          <a:xfrm>
            <a:off x="2665413" y="2805113"/>
            <a:ext cx="1892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Palatino Linotype" panose="02040502050505030304" pitchFamily="18"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Palatino Linotype" panose="02040502050505030304" pitchFamily="18" charset="0"/>
              </a:defRPr>
            </a:lvl2pPr>
            <a:lvl3pPr marL="1143000" indent="-228600">
              <a:spcBef>
                <a:spcPct val="20000"/>
              </a:spcBef>
              <a:buClr>
                <a:schemeClr val="accent2"/>
              </a:buClr>
              <a:buChar char="•"/>
              <a:defRPr sz="2400">
                <a:solidFill>
                  <a:schemeClr val="tx1"/>
                </a:solidFill>
                <a:latin typeface="Palatino Linotype" panose="02040502050505030304" pitchFamily="18"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Palatino Linotype" panose="02040502050505030304" pitchFamily="18" charset="0"/>
              </a:defRPr>
            </a:lvl4pPr>
            <a:lvl5pPr marL="2057400" indent="-228600">
              <a:spcBef>
                <a:spcPct val="20000"/>
              </a:spcBef>
              <a:buClr>
                <a:schemeClr val="hlink"/>
              </a:buClr>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9pPr>
          </a:lstStyle>
          <a:p>
            <a:pPr algn="r">
              <a:spcBef>
                <a:spcPct val="0"/>
              </a:spcBef>
              <a:buClrTx/>
              <a:buSzTx/>
              <a:buFontTx/>
              <a:buNone/>
            </a:pPr>
            <a:r>
              <a:rPr lang="en-US" altLang="en-US" sz="1400" b="1">
                <a:solidFill>
                  <a:srgbClr val="000000"/>
                </a:solidFill>
                <a:latin typeface="Arial" panose="020B0604020202020204" pitchFamily="34" charset="0"/>
              </a:rPr>
              <a:t>High Capacity Wells</a:t>
            </a:r>
          </a:p>
        </p:txBody>
      </p:sp>
      <p:cxnSp>
        <p:nvCxnSpPr>
          <p:cNvPr id="75" name="Straight Connector 74">
            <a:extLst>
              <a:ext uri="{FF2B5EF4-FFF2-40B4-BE49-F238E27FC236}">
                <a16:creationId xmlns:a16="http://schemas.microsoft.com/office/drawing/2014/main" xmlns="" id="{F4B99589-2738-4037-AE4B-A14B6205FAC0}"/>
              </a:ext>
            </a:extLst>
          </p:cNvPr>
          <p:cNvCxnSpPr>
            <a:stCxn id="45" idx="1"/>
          </p:cNvCxnSpPr>
          <p:nvPr/>
        </p:nvCxnSpPr>
        <p:spPr>
          <a:xfrm flipH="1" flipV="1">
            <a:off x="4397375" y="3117850"/>
            <a:ext cx="65088" cy="95567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xmlns="" id="{23A85DC4-26BA-4052-BA3F-594219839B6E}"/>
              </a:ext>
            </a:extLst>
          </p:cNvPr>
          <p:cNvCxnSpPr>
            <a:stCxn id="52" idx="1"/>
          </p:cNvCxnSpPr>
          <p:nvPr/>
        </p:nvCxnSpPr>
        <p:spPr>
          <a:xfrm flipH="1" flipV="1">
            <a:off x="4397375" y="3117850"/>
            <a:ext cx="1284288" cy="9413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xmlns="" id="{EF9A15A8-4323-467D-96BF-B0A3BE7FD3A0}"/>
              </a:ext>
            </a:extLst>
          </p:cNvPr>
          <p:cNvCxnSpPr>
            <a:stCxn id="69" idx="1"/>
          </p:cNvCxnSpPr>
          <p:nvPr/>
        </p:nvCxnSpPr>
        <p:spPr>
          <a:xfrm flipV="1">
            <a:off x="2559050" y="3117850"/>
            <a:ext cx="1838325" cy="9413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77850" name="TextBox 37">
            <a:extLst>
              <a:ext uri="{FF2B5EF4-FFF2-40B4-BE49-F238E27FC236}">
                <a16:creationId xmlns:a16="http://schemas.microsoft.com/office/drawing/2014/main" xmlns="" id="{09DBFCEE-0C6C-4033-8C53-442E8A922A0B}"/>
              </a:ext>
            </a:extLst>
          </p:cNvPr>
          <p:cNvSpPr txBox="1">
            <a:spLocks noChangeArrowheads="1"/>
          </p:cNvSpPr>
          <p:nvPr/>
        </p:nvSpPr>
        <p:spPr bwMode="auto">
          <a:xfrm>
            <a:off x="4648200" y="4746625"/>
            <a:ext cx="1804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Palatino Linotype" panose="02040502050505030304" pitchFamily="18"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Palatino Linotype" panose="02040502050505030304" pitchFamily="18" charset="0"/>
              </a:defRPr>
            </a:lvl2pPr>
            <a:lvl3pPr marL="1143000" indent="-228600">
              <a:spcBef>
                <a:spcPct val="20000"/>
              </a:spcBef>
              <a:buClr>
                <a:schemeClr val="accent2"/>
              </a:buClr>
              <a:buChar char="•"/>
              <a:defRPr sz="2400">
                <a:solidFill>
                  <a:schemeClr val="tx1"/>
                </a:solidFill>
                <a:latin typeface="Palatino Linotype" panose="02040502050505030304" pitchFamily="18"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Palatino Linotype" panose="02040502050505030304" pitchFamily="18" charset="0"/>
              </a:defRPr>
            </a:lvl4pPr>
            <a:lvl5pPr marL="2057400" indent="-228600">
              <a:spcBef>
                <a:spcPct val="20000"/>
              </a:spcBef>
              <a:buClr>
                <a:schemeClr val="hlink"/>
              </a:buClr>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9pPr>
          </a:lstStyle>
          <a:p>
            <a:pPr>
              <a:spcBef>
                <a:spcPct val="0"/>
              </a:spcBef>
              <a:buClrTx/>
              <a:buSzTx/>
              <a:buFontTx/>
              <a:buNone/>
            </a:pPr>
            <a:r>
              <a:rPr lang="en-US" altLang="en-US" sz="1400" b="1">
                <a:solidFill>
                  <a:srgbClr val="000000"/>
                </a:solidFill>
                <a:latin typeface="Arial" panose="020B0604020202020204" pitchFamily="34" charset="0"/>
              </a:rPr>
              <a:t>Groundwater Level</a:t>
            </a:r>
          </a:p>
        </p:txBody>
      </p:sp>
      <p:grpSp>
        <p:nvGrpSpPr>
          <p:cNvPr id="77851" name="Group 77">
            <a:extLst>
              <a:ext uri="{FF2B5EF4-FFF2-40B4-BE49-F238E27FC236}">
                <a16:creationId xmlns:a16="http://schemas.microsoft.com/office/drawing/2014/main" xmlns="" id="{10DBA3A6-982E-469E-AA59-FA1E47D61FD1}"/>
              </a:ext>
            </a:extLst>
          </p:cNvPr>
          <p:cNvGrpSpPr>
            <a:grpSpLocks/>
          </p:cNvGrpSpPr>
          <p:nvPr/>
        </p:nvGrpSpPr>
        <p:grpSpPr bwMode="auto">
          <a:xfrm>
            <a:off x="3756025" y="4114800"/>
            <a:ext cx="90488" cy="1258888"/>
            <a:chOff x="3276600" y="3008240"/>
            <a:chExt cx="136349" cy="2325760"/>
          </a:xfrm>
        </p:grpSpPr>
        <p:sp>
          <p:nvSpPr>
            <p:cNvPr id="79" name="Rectangle 78">
              <a:extLst>
                <a:ext uri="{FF2B5EF4-FFF2-40B4-BE49-F238E27FC236}">
                  <a16:creationId xmlns:a16="http://schemas.microsoft.com/office/drawing/2014/main" xmlns="" id="{134E10A7-C96B-4E79-8F02-A38272FA4109}"/>
                </a:ext>
              </a:extLst>
            </p:cNvPr>
            <p:cNvSpPr/>
            <p:nvPr/>
          </p:nvSpPr>
          <p:spPr>
            <a:xfrm>
              <a:off x="3276600" y="3201809"/>
              <a:ext cx="45450" cy="2132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80" name="Freeform 79">
              <a:extLst>
                <a:ext uri="{FF2B5EF4-FFF2-40B4-BE49-F238E27FC236}">
                  <a16:creationId xmlns:a16="http://schemas.microsoft.com/office/drawing/2014/main" xmlns="" id="{68ABADD6-31E3-4226-AACC-3D7C6649FF8D}"/>
                </a:ext>
              </a:extLst>
            </p:cNvPr>
            <p:cNvSpPr/>
            <p:nvPr/>
          </p:nvSpPr>
          <p:spPr>
            <a:xfrm>
              <a:off x="3290952" y="3008240"/>
              <a:ext cx="121997" cy="240495"/>
            </a:xfrm>
            <a:custGeom>
              <a:avLst/>
              <a:gdLst>
                <a:gd name="connsiteX0" fmla="*/ 13617 w 155131"/>
                <a:gd name="connsiteY0" fmla="*/ 359228 h 359228"/>
                <a:gd name="connsiteX1" fmla="*/ 13617 w 155131"/>
                <a:gd name="connsiteY1" fmla="*/ 108857 h 359228"/>
                <a:gd name="connsiteX2" fmla="*/ 155131 w 155131"/>
                <a:gd name="connsiteY2" fmla="*/ 0 h 359228"/>
              </a:gdLst>
              <a:ahLst/>
              <a:cxnLst>
                <a:cxn ang="0">
                  <a:pos x="connsiteX0" y="connsiteY0"/>
                </a:cxn>
                <a:cxn ang="0">
                  <a:pos x="connsiteX1" y="connsiteY1"/>
                </a:cxn>
                <a:cxn ang="0">
                  <a:pos x="connsiteX2" y="connsiteY2"/>
                </a:cxn>
              </a:cxnLst>
              <a:rect l="l" t="t" r="r" b="b"/>
              <a:pathLst>
                <a:path w="155131" h="359228">
                  <a:moveTo>
                    <a:pt x="13617" y="359228"/>
                  </a:moveTo>
                  <a:cubicBezTo>
                    <a:pt x="1824" y="263978"/>
                    <a:pt x="-9969" y="168728"/>
                    <a:pt x="13617" y="108857"/>
                  </a:cubicBezTo>
                  <a:cubicBezTo>
                    <a:pt x="37203" y="48986"/>
                    <a:pt x="96167" y="24493"/>
                    <a:pt x="155131" y="0"/>
                  </a:cubicBezTo>
                </a:path>
              </a:pathLst>
            </a:custGeom>
            <a:noFill/>
            <a:ln>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grpSp>
      <p:pic>
        <p:nvPicPr>
          <p:cNvPr id="77852" name="Picture 2" descr="C:\Users\mhall\Documents\TNC_Admin\tnc_logo_primary\Primary_JPG\TNCLogoPrimary_RGB.jpg">
            <a:extLst>
              <a:ext uri="{FF2B5EF4-FFF2-40B4-BE49-F238E27FC236}">
                <a16:creationId xmlns:a16="http://schemas.microsoft.com/office/drawing/2014/main" xmlns="" id="{529F8184-BE4B-4DD8-AC55-08FA3A793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0375" y="6281738"/>
            <a:ext cx="1058863"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49">
            <a:extLst>
              <a:ext uri="{FF2B5EF4-FFF2-40B4-BE49-F238E27FC236}">
                <a16:creationId xmlns:a16="http://schemas.microsoft.com/office/drawing/2014/main" xmlns="" id="{A02E39E0-67EB-4C8A-BD7F-E1ACF65D5540}"/>
              </a:ext>
            </a:extLst>
          </p:cNvPr>
          <p:cNvSpPr>
            <a:spLocks noChangeArrowheads="1"/>
          </p:cNvSpPr>
          <p:nvPr/>
        </p:nvSpPr>
        <p:spPr bwMode="auto">
          <a:xfrm>
            <a:off x="0" y="1905000"/>
            <a:ext cx="9139238" cy="50292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Palatino Linotype" panose="02040502050505030304" pitchFamily="18"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Palatino Linotype" panose="02040502050505030304" pitchFamily="18" charset="0"/>
              </a:defRPr>
            </a:lvl2pPr>
            <a:lvl3pPr marL="1143000" indent="-228600">
              <a:spcBef>
                <a:spcPct val="20000"/>
              </a:spcBef>
              <a:buClr>
                <a:schemeClr val="accent2"/>
              </a:buClr>
              <a:buChar char="•"/>
              <a:defRPr sz="2400">
                <a:solidFill>
                  <a:schemeClr val="tx1"/>
                </a:solidFill>
                <a:latin typeface="Palatino Linotype" panose="02040502050505030304" pitchFamily="18"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Palatino Linotype" panose="02040502050505030304" pitchFamily="18" charset="0"/>
              </a:defRPr>
            </a:lvl4pPr>
            <a:lvl5pPr marL="2057400" indent="-228600">
              <a:spcBef>
                <a:spcPct val="20000"/>
              </a:spcBef>
              <a:buClr>
                <a:schemeClr val="hlink"/>
              </a:buClr>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9pPr>
          </a:lstStyle>
          <a:p>
            <a:pPr>
              <a:spcBef>
                <a:spcPct val="0"/>
              </a:spcBef>
              <a:buClrTx/>
              <a:buSzTx/>
              <a:buFontTx/>
              <a:buNone/>
            </a:pPr>
            <a:endParaRPr lang="en-US" altLang="en-US" sz="1800">
              <a:latin typeface="Arial" panose="020B0604020202020204" pitchFamily="34" charset="0"/>
            </a:endParaRPr>
          </a:p>
        </p:txBody>
      </p:sp>
      <p:sp>
        <p:nvSpPr>
          <p:cNvPr id="78" name="Title 1">
            <a:extLst>
              <a:ext uri="{FF2B5EF4-FFF2-40B4-BE49-F238E27FC236}">
                <a16:creationId xmlns:a16="http://schemas.microsoft.com/office/drawing/2014/main" xmlns="" id="{145910FC-0B60-43CC-80B3-11F4F9E78874}"/>
              </a:ext>
            </a:extLst>
          </p:cNvPr>
          <p:cNvSpPr>
            <a:spLocks noGrp="1"/>
          </p:cNvSpPr>
          <p:nvPr>
            <p:ph type="title" idx="4294967295"/>
          </p:nvPr>
        </p:nvSpPr>
        <p:spPr>
          <a:xfrm>
            <a:off x="0" y="274638"/>
            <a:ext cx="8229600" cy="1143000"/>
          </a:xfrm>
        </p:spPr>
        <p:txBody>
          <a:bodyPr/>
          <a:lstStyle/>
          <a:p>
            <a:pPr>
              <a:defRPr/>
            </a:pPr>
            <a:r>
              <a:rPr lang="en-US" sz="2800" dirty="0">
                <a:solidFill>
                  <a:schemeClr val="tx1"/>
                </a:solidFill>
                <a:latin typeface="Arial" panose="020B0604020202020204" pitchFamily="34" charset="0"/>
                <a:cs typeface="Arial" panose="020B0604020202020204" pitchFamily="34" charset="0"/>
              </a:rPr>
              <a:t>Pumped Groundwater Basin</a:t>
            </a:r>
            <a:br>
              <a:rPr lang="en-US" sz="2800" dirty="0">
                <a:solidFill>
                  <a:schemeClr val="tx1"/>
                </a:solidFill>
                <a:latin typeface="Arial" panose="020B0604020202020204" pitchFamily="34" charset="0"/>
                <a:cs typeface="Arial" panose="020B0604020202020204" pitchFamily="34" charset="0"/>
              </a:rPr>
            </a:br>
            <a:r>
              <a:rPr lang="en-US" sz="2800" dirty="0">
                <a:solidFill>
                  <a:schemeClr val="tx1"/>
                </a:solidFill>
                <a:latin typeface="Arial" panose="020B0604020202020204" pitchFamily="34" charset="0"/>
                <a:cs typeface="Arial" panose="020B0604020202020204" pitchFamily="34" charset="0"/>
              </a:rPr>
              <a:t>Increased Level of Use</a:t>
            </a:r>
          </a:p>
        </p:txBody>
      </p:sp>
      <p:sp>
        <p:nvSpPr>
          <p:cNvPr id="5" name="Freeform 4">
            <a:extLst>
              <a:ext uri="{FF2B5EF4-FFF2-40B4-BE49-F238E27FC236}">
                <a16:creationId xmlns:a16="http://schemas.microsoft.com/office/drawing/2014/main" xmlns="" id="{2E546484-A8DC-4E09-8FA9-9E5D532E0C09}"/>
              </a:ext>
            </a:extLst>
          </p:cNvPr>
          <p:cNvSpPr/>
          <p:nvPr/>
        </p:nvSpPr>
        <p:spPr>
          <a:xfrm>
            <a:off x="-23813" y="4087813"/>
            <a:ext cx="9259888" cy="2144712"/>
          </a:xfrm>
          <a:custGeom>
            <a:avLst/>
            <a:gdLst>
              <a:gd name="connsiteX0" fmla="*/ 0 w 6263640"/>
              <a:gd name="connsiteY0" fmla="*/ 1219200 h 1234440"/>
              <a:gd name="connsiteX1" fmla="*/ 6263640 w 6263640"/>
              <a:gd name="connsiteY1" fmla="*/ 1234440 h 1234440"/>
              <a:gd name="connsiteX2" fmla="*/ 6233160 w 6263640"/>
              <a:gd name="connsiteY2" fmla="*/ 15240 h 1234440"/>
              <a:gd name="connsiteX3" fmla="*/ 5928360 w 6263640"/>
              <a:gd name="connsiteY3" fmla="*/ 45720 h 1234440"/>
              <a:gd name="connsiteX4" fmla="*/ 5288280 w 6263640"/>
              <a:gd name="connsiteY4" fmla="*/ 137160 h 1234440"/>
              <a:gd name="connsiteX5" fmla="*/ 4754880 w 6263640"/>
              <a:gd name="connsiteY5" fmla="*/ 259080 h 1234440"/>
              <a:gd name="connsiteX6" fmla="*/ 4221480 w 6263640"/>
              <a:gd name="connsiteY6" fmla="*/ 365760 h 1234440"/>
              <a:gd name="connsiteX7" fmla="*/ 3474720 w 6263640"/>
              <a:gd name="connsiteY7" fmla="*/ 518160 h 1234440"/>
              <a:gd name="connsiteX8" fmla="*/ 2926080 w 6263640"/>
              <a:gd name="connsiteY8" fmla="*/ 594360 h 1234440"/>
              <a:gd name="connsiteX9" fmla="*/ 2286000 w 6263640"/>
              <a:gd name="connsiteY9" fmla="*/ 533400 h 1234440"/>
              <a:gd name="connsiteX10" fmla="*/ 1584960 w 6263640"/>
              <a:gd name="connsiteY10" fmla="*/ 411480 h 1234440"/>
              <a:gd name="connsiteX11" fmla="*/ 1188720 w 6263640"/>
              <a:gd name="connsiteY11" fmla="*/ 243840 h 1234440"/>
              <a:gd name="connsiteX12" fmla="*/ 609600 w 6263640"/>
              <a:gd name="connsiteY12" fmla="*/ 137160 h 1234440"/>
              <a:gd name="connsiteX13" fmla="*/ 243840 w 6263640"/>
              <a:gd name="connsiteY13" fmla="*/ 15240 h 1234440"/>
              <a:gd name="connsiteX14" fmla="*/ 15240 w 6263640"/>
              <a:gd name="connsiteY14" fmla="*/ 0 h 1234440"/>
              <a:gd name="connsiteX15" fmla="*/ 0 w 6263640"/>
              <a:gd name="connsiteY15" fmla="*/ 1219200 h 1234440"/>
              <a:gd name="connsiteX0" fmla="*/ 0 w 6263640"/>
              <a:gd name="connsiteY0" fmla="*/ 1234888 h 1250128"/>
              <a:gd name="connsiteX1" fmla="*/ 6263640 w 6263640"/>
              <a:gd name="connsiteY1" fmla="*/ 1250128 h 1250128"/>
              <a:gd name="connsiteX2" fmla="*/ 6233160 w 6263640"/>
              <a:gd name="connsiteY2" fmla="*/ 30928 h 1250128"/>
              <a:gd name="connsiteX3" fmla="*/ 5928360 w 6263640"/>
              <a:gd name="connsiteY3" fmla="*/ 61408 h 1250128"/>
              <a:gd name="connsiteX4" fmla="*/ 5288280 w 6263640"/>
              <a:gd name="connsiteY4" fmla="*/ 152848 h 1250128"/>
              <a:gd name="connsiteX5" fmla="*/ 4754880 w 6263640"/>
              <a:gd name="connsiteY5" fmla="*/ 274768 h 1250128"/>
              <a:gd name="connsiteX6" fmla="*/ 4221480 w 6263640"/>
              <a:gd name="connsiteY6" fmla="*/ 381448 h 1250128"/>
              <a:gd name="connsiteX7" fmla="*/ 3474720 w 6263640"/>
              <a:gd name="connsiteY7" fmla="*/ 533848 h 1250128"/>
              <a:gd name="connsiteX8" fmla="*/ 2926080 w 6263640"/>
              <a:gd name="connsiteY8" fmla="*/ 610048 h 1250128"/>
              <a:gd name="connsiteX9" fmla="*/ 2286000 w 6263640"/>
              <a:gd name="connsiteY9" fmla="*/ 549088 h 1250128"/>
              <a:gd name="connsiteX10" fmla="*/ 1584960 w 6263640"/>
              <a:gd name="connsiteY10" fmla="*/ 427168 h 1250128"/>
              <a:gd name="connsiteX11" fmla="*/ 1188720 w 6263640"/>
              <a:gd name="connsiteY11" fmla="*/ 259528 h 1250128"/>
              <a:gd name="connsiteX12" fmla="*/ 609600 w 6263640"/>
              <a:gd name="connsiteY12" fmla="*/ 152848 h 1250128"/>
              <a:gd name="connsiteX13" fmla="*/ 295387 w 6263640"/>
              <a:gd name="connsiteY13" fmla="*/ 0 h 1250128"/>
              <a:gd name="connsiteX14" fmla="*/ 15240 w 6263640"/>
              <a:gd name="connsiteY14" fmla="*/ 15688 h 1250128"/>
              <a:gd name="connsiteX15" fmla="*/ 0 w 6263640"/>
              <a:gd name="connsiteY15" fmla="*/ 1234888 h 1250128"/>
              <a:gd name="connsiteX0" fmla="*/ 0 w 6263640"/>
              <a:gd name="connsiteY0" fmla="*/ 1234888 h 1250128"/>
              <a:gd name="connsiteX1" fmla="*/ 6263640 w 6263640"/>
              <a:gd name="connsiteY1" fmla="*/ 1250128 h 1250128"/>
              <a:gd name="connsiteX2" fmla="*/ 6233160 w 6263640"/>
              <a:gd name="connsiteY2" fmla="*/ 30928 h 1250128"/>
              <a:gd name="connsiteX3" fmla="*/ 5928360 w 6263640"/>
              <a:gd name="connsiteY3" fmla="*/ 61408 h 1250128"/>
              <a:gd name="connsiteX4" fmla="*/ 5288280 w 6263640"/>
              <a:gd name="connsiteY4" fmla="*/ 152848 h 1250128"/>
              <a:gd name="connsiteX5" fmla="*/ 4754880 w 6263640"/>
              <a:gd name="connsiteY5" fmla="*/ 274768 h 1250128"/>
              <a:gd name="connsiteX6" fmla="*/ 4221480 w 6263640"/>
              <a:gd name="connsiteY6" fmla="*/ 381448 h 1250128"/>
              <a:gd name="connsiteX7" fmla="*/ 3474720 w 6263640"/>
              <a:gd name="connsiteY7" fmla="*/ 533848 h 1250128"/>
              <a:gd name="connsiteX8" fmla="*/ 2926080 w 6263640"/>
              <a:gd name="connsiteY8" fmla="*/ 610048 h 1250128"/>
              <a:gd name="connsiteX9" fmla="*/ 2286000 w 6263640"/>
              <a:gd name="connsiteY9" fmla="*/ 549088 h 1250128"/>
              <a:gd name="connsiteX10" fmla="*/ 1584960 w 6263640"/>
              <a:gd name="connsiteY10" fmla="*/ 427168 h 1250128"/>
              <a:gd name="connsiteX11" fmla="*/ 1188720 w 6263640"/>
              <a:gd name="connsiteY11" fmla="*/ 259528 h 1250128"/>
              <a:gd name="connsiteX12" fmla="*/ 753932 w 6263640"/>
              <a:gd name="connsiteY12" fmla="*/ 8516 h 1250128"/>
              <a:gd name="connsiteX13" fmla="*/ 295387 w 6263640"/>
              <a:gd name="connsiteY13" fmla="*/ 0 h 1250128"/>
              <a:gd name="connsiteX14" fmla="*/ 15240 w 6263640"/>
              <a:gd name="connsiteY14" fmla="*/ 15688 h 1250128"/>
              <a:gd name="connsiteX15" fmla="*/ 0 w 6263640"/>
              <a:gd name="connsiteY15" fmla="*/ 1234888 h 1250128"/>
              <a:gd name="connsiteX0" fmla="*/ 0 w 6263640"/>
              <a:gd name="connsiteY0" fmla="*/ 1234888 h 1250128"/>
              <a:gd name="connsiteX1" fmla="*/ 6263640 w 6263640"/>
              <a:gd name="connsiteY1" fmla="*/ 1250128 h 1250128"/>
              <a:gd name="connsiteX2" fmla="*/ 6233160 w 6263640"/>
              <a:gd name="connsiteY2" fmla="*/ 30928 h 1250128"/>
              <a:gd name="connsiteX3" fmla="*/ 5928360 w 6263640"/>
              <a:gd name="connsiteY3" fmla="*/ 61408 h 1250128"/>
              <a:gd name="connsiteX4" fmla="*/ 5288280 w 6263640"/>
              <a:gd name="connsiteY4" fmla="*/ 152848 h 1250128"/>
              <a:gd name="connsiteX5" fmla="*/ 4754880 w 6263640"/>
              <a:gd name="connsiteY5" fmla="*/ 274768 h 1250128"/>
              <a:gd name="connsiteX6" fmla="*/ 4221480 w 6263640"/>
              <a:gd name="connsiteY6" fmla="*/ 381448 h 1250128"/>
              <a:gd name="connsiteX7" fmla="*/ 3474720 w 6263640"/>
              <a:gd name="connsiteY7" fmla="*/ 533848 h 1250128"/>
              <a:gd name="connsiteX8" fmla="*/ 2926080 w 6263640"/>
              <a:gd name="connsiteY8" fmla="*/ 610048 h 1250128"/>
              <a:gd name="connsiteX9" fmla="*/ 2286000 w 6263640"/>
              <a:gd name="connsiteY9" fmla="*/ 549088 h 1250128"/>
              <a:gd name="connsiteX10" fmla="*/ 1584960 w 6263640"/>
              <a:gd name="connsiteY10" fmla="*/ 427168 h 1250128"/>
              <a:gd name="connsiteX11" fmla="*/ 1281505 w 6263640"/>
              <a:gd name="connsiteY11" fmla="*/ 53340 h 1250128"/>
              <a:gd name="connsiteX12" fmla="*/ 753932 w 6263640"/>
              <a:gd name="connsiteY12" fmla="*/ 8516 h 1250128"/>
              <a:gd name="connsiteX13" fmla="*/ 295387 w 6263640"/>
              <a:gd name="connsiteY13" fmla="*/ 0 h 1250128"/>
              <a:gd name="connsiteX14" fmla="*/ 15240 w 6263640"/>
              <a:gd name="connsiteY14" fmla="*/ 15688 h 1250128"/>
              <a:gd name="connsiteX15" fmla="*/ 0 w 6263640"/>
              <a:gd name="connsiteY15" fmla="*/ 1234888 h 1250128"/>
              <a:gd name="connsiteX0" fmla="*/ 0 w 6263640"/>
              <a:gd name="connsiteY0" fmla="*/ 1435698 h 1450938"/>
              <a:gd name="connsiteX1" fmla="*/ 6263640 w 6263640"/>
              <a:gd name="connsiteY1" fmla="*/ 1450938 h 1450938"/>
              <a:gd name="connsiteX2" fmla="*/ 6233160 w 6263640"/>
              <a:gd name="connsiteY2" fmla="*/ 231738 h 1450938"/>
              <a:gd name="connsiteX3" fmla="*/ 5928360 w 6263640"/>
              <a:gd name="connsiteY3" fmla="*/ 262218 h 1450938"/>
              <a:gd name="connsiteX4" fmla="*/ 5288280 w 6263640"/>
              <a:gd name="connsiteY4" fmla="*/ 353658 h 1450938"/>
              <a:gd name="connsiteX5" fmla="*/ 4754880 w 6263640"/>
              <a:gd name="connsiteY5" fmla="*/ 475578 h 1450938"/>
              <a:gd name="connsiteX6" fmla="*/ 4221480 w 6263640"/>
              <a:gd name="connsiteY6" fmla="*/ 582258 h 1450938"/>
              <a:gd name="connsiteX7" fmla="*/ 3474720 w 6263640"/>
              <a:gd name="connsiteY7" fmla="*/ 734658 h 1450938"/>
              <a:gd name="connsiteX8" fmla="*/ 2926080 w 6263640"/>
              <a:gd name="connsiteY8" fmla="*/ 810858 h 1450938"/>
              <a:gd name="connsiteX9" fmla="*/ 2286000 w 6263640"/>
              <a:gd name="connsiteY9" fmla="*/ 749898 h 1450938"/>
              <a:gd name="connsiteX10" fmla="*/ 1584960 w 6263640"/>
              <a:gd name="connsiteY10" fmla="*/ 627978 h 1450938"/>
              <a:gd name="connsiteX11" fmla="*/ 1281505 w 6263640"/>
              <a:gd name="connsiteY11" fmla="*/ 254150 h 1450938"/>
              <a:gd name="connsiteX12" fmla="*/ 753932 w 6263640"/>
              <a:gd name="connsiteY12" fmla="*/ 209326 h 1450938"/>
              <a:gd name="connsiteX13" fmla="*/ 295387 w 6263640"/>
              <a:gd name="connsiteY13" fmla="*/ 200810 h 1450938"/>
              <a:gd name="connsiteX14" fmla="*/ 15240 w 6263640"/>
              <a:gd name="connsiteY14" fmla="*/ 0 h 1450938"/>
              <a:gd name="connsiteX15" fmla="*/ 0 w 6263640"/>
              <a:gd name="connsiteY15" fmla="*/ 1435698 h 1450938"/>
              <a:gd name="connsiteX0" fmla="*/ 0 w 6263640"/>
              <a:gd name="connsiteY0" fmla="*/ 1435698 h 1450938"/>
              <a:gd name="connsiteX1" fmla="*/ 6263640 w 6263640"/>
              <a:gd name="connsiteY1" fmla="*/ 1450938 h 1450938"/>
              <a:gd name="connsiteX2" fmla="*/ 6233160 w 6263640"/>
              <a:gd name="connsiteY2" fmla="*/ 231738 h 1450938"/>
              <a:gd name="connsiteX3" fmla="*/ 5928360 w 6263640"/>
              <a:gd name="connsiteY3" fmla="*/ 262218 h 1450938"/>
              <a:gd name="connsiteX4" fmla="*/ 5288280 w 6263640"/>
              <a:gd name="connsiteY4" fmla="*/ 353658 h 1450938"/>
              <a:gd name="connsiteX5" fmla="*/ 4754880 w 6263640"/>
              <a:gd name="connsiteY5" fmla="*/ 475578 h 1450938"/>
              <a:gd name="connsiteX6" fmla="*/ 4221480 w 6263640"/>
              <a:gd name="connsiteY6" fmla="*/ 582258 h 1450938"/>
              <a:gd name="connsiteX7" fmla="*/ 3474720 w 6263640"/>
              <a:gd name="connsiteY7" fmla="*/ 734658 h 1450938"/>
              <a:gd name="connsiteX8" fmla="*/ 2926080 w 6263640"/>
              <a:gd name="connsiteY8" fmla="*/ 810858 h 1450938"/>
              <a:gd name="connsiteX9" fmla="*/ 2286000 w 6263640"/>
              <a:gd name="connsiteY9" fmla="*/ 749898 h 1450938"/>
              <a:gd name="connsiteX10" fmla="*/ 1584960 w 6263640"/>
              <a:gd name="connsiteY10" fmla="*/ 627978 h 1450938"/>
              <a:gd name="connsiteX11" fmla="*/ 1281505 w 6263640"/>
              <a:gd name="connsiteY11" fmla="*/ 254150 h 1450938"/>
              <a:gd name="connsiteX12" fmla="*/ 753932 w 6263640"/>
              <a:gd name="connsiteY12" fmla="*/ 209326 h 1450938"/>
              <a:gd name="connsiteX13" fmla="*/ 438821 w 6263640"/>
              <a:gd name="connsiteY13" fmla="*/ 162262 h 1450938"/>
              <a:gd name="connsiteX14" fmla="*/ 295387 w 6263640"/>
              <a:gd name="connsiteY14" fmla="*/ 200810 h 1450938"/>
              <a:gd name="connsiteX15" fmla="*/ 15240 w 6263640"/>
              <a:gd name="connsiteY15" fmla="*/ 0 h 1450938"/>
              <a:gd name="connsiteX16" fmla="*/ 0 w 6263640"/>
              <a:gd name="connsiteY16" fmla="*/ 1435698 h 1450938"/>
              <a:gd name="connsiteX0" fmla="*/ 0 w 6263640"/>
              <a:gd name="connsiteY0" fmla="*/ 1435698 h 1450938"/>
              <a:gd name="connsiteX1" fmla="*/ 6263640 w 6263640"/>
              <a:gd name="connsiteY1" fmla="*/ 1450938 h 1450938"/>
              <a:gd name="connsiteX2" fmla="*/ 6233160 w 6263640"/>
              <a:gd name="connsiteY2" fmla="*/ 231738 h 1450938"/>
              <a:gd name="connsiteX3" fmla="*/ 5928360 w 6263640"/>
              <a:gd name="connsiteY3" fmla="*/ 262218 h 1450938"/>
              <a:gd name="connsiteX4" fmla="*/ 5288280 w 6263640"/>
              <a:gd name="connsiteY4" fmla="*/ 353658 h 1450938"/>
              <a:gd name="connsiteX5" fmla="*/ 4754880 w 6263640"/>
              <a:gd name="connsiteY5" fmla="*/ 475578 h 1450938"/>
              <a:gd name="connsiteX6" fmla="*/ 4221480 w 6263640"/>
              <a:gd name="connsiteY6" fmla="*/ 582258 h 1450938"/>
              <a:gd name="connsiteX7" fmla="*/ 3474720 w 6263640"/>
              <a:gd name="connsiteY7" fmla="*/ 734658 h 1450938"/>
              <a:gd name="connsiteX8" fmla="*/ 2926080 w 6263640"/>
              <a:gd name="connsiteY8" fmla="*/ 810858 h 1450938"/>
              <a:gd name="connsiteX9" fmla="*/ 2286000 w 6263640"/>
              <a:gd name="connsiteY9" fmla="*/ 749898 h 1450938"/>
              <a:gd name="connsiteX10" fmla="*/ 1584960 w 6263640"/>
              <a:gd name="connsiteY10" fmla="*/ 627978 h 1450938"/>
              <a:gd name="connsiteX11" fmla="*/ 1281505 w 6263640"/>
              <a:gd name="connsiteY11" fmla="*/ 254150 h 1450938"/>
              <a:gd name="connsiteX12" fmla="*/ 753932 w 6263640"/>
              <a:gd name="connsiteY12" fmla="*/ 209326 h 1450938"/>
              <a:gd name="connsiteX13" fmla="*/ 438821 w 6263640"/>
              <a:gd name="connsiteY13" fmla="*/ 162262 h 1450938"/>
              <a:gd name="connsiteX14" fmla="*/ 316006 w 6263640"/>
              <a:gd name="connsiteY14" fmla="*/ 25550 h 1450938"/>
              <a:gd name="connsiteX15" fmla="*/ 15240 w 6263640"/>
              <a:gd name="connsiteY15" fmla="*/ 0 h 1450938"/>
              <a:gd name="connsiteX16" fmla="*/ 0 w 6263640"/>
              <a:gd name="connsiteY16" fmla="*/ 1435698 h 1450938"/>
              <a:gd name="connsiteX0" fmla="*/ 0 w 6263640"/>
              <a:gd name="connsiteY0" fmla="*/ 1435698 h 1450938"/>
              <a:gd name="connsiteX1" fmla="*/ 6263640 w 6263640"/>
              <a:gd name="connsiteY1" fmla="*/ 1450938 h 1450938"/>
              <a:gd name="connsiteX2" fmla="*/ 6233160 w 6263640"/>
              <a:gd name="connsiteY2" fmla="*/ 231738 h 1450938"/>
              <a:gd name="connsiteX3" fmla="*/ 5928360 w 6263640"/>
              <a:gd name="connsiteY3" fmla="*/ 262218 h 1450938"/>
              <a:gd name="connsiteX4" fmla="*/ 5288280 w 6263640"/>
              <a:gd name="connsiteY4" fmla="*/ 353658 h 1450938"/>
              <a:gd name="connsiteX5" fmla="*/ 4754880 w 6263640"/>
              <a:gd name="connsiteY5" fmla="*/ 475578 h 1450938"/>
              <a:gd name="connsiteX6" fmla="*/ 4221480 w 6263640"/>
              <a:gd name="connsiteY6" fmla="*/ 582258 h 1450938"/>
              <a:gd name="connsiteX7" fmla="*/ 3474720 w 6263640"/>
              <a:gd name="connsiteY7" fmla="*/ 734658 h 1450938"/>
              <a:gd name="connsiteX8" fmla="*/ 2926080 w 6263640"/>
              <a:gd name="connsiteY8" fmla="*/ 810858 h 1450938"/>
              <a:gd name="connsiteX9" fmla="*/ 2286000 w 6263640"/>
              <a:gd name="connsiteY9" fmla="*/ 749898 h 1450938"/>
              <a:gd name="connsiteX10" fmla="*/ 1584960 w 6263640"/>
              <a:gd name="connsiteY10" fmla="*/ 627978 h 1450938"/>
              <a:gd name="connsiteX11" fmla="*/ 1281505 w 6263640"/>
              <a:gd name="connsiteY11" fmla="*/ 254150 h 1450938"/>
              <a:gd name="connsiteX12" fmla="*/ 753932 w 6263640"/>
              <a:gd name="connsiteY12" fmla="*/ 209326 h 1450938"/>
              <a:gd name="connsiteX13" fmla="*/ 531606 w 6263640"/>
              <a:gd name="connsiteY13" fmla="*/ 48859 h 1450938"/>
              <a:gd name="connsiteX14" fmla="*/ 316006 w 6263640"/>
              <a:gd name="connsiteY14" fmla="*/ 25550 h 1450938"/>
              <a:gd name="connsiteX15" fmla="*/ 15240 w 6263640"/>
              <a:gd name="connsiteY15" fmla="*/ 0 h 1450938"/>
              <a:gd name="connsiteX16" fmla="*/ 0 w 6263640"/>
              <a:gd name="connsiteY16" fmla="*/ 1435698 h 1450938"/>
              <a:gd name="connsiteX0" fmla="*/ 0 w 6263640"/>
              <a:gd name="connsiteY0" fmla="*/ 1435698 h 1450938"/>
              <a:gd name="connsiteX1" fmla="*/ 6263640 w 6263640"/>
              <a:gd name="connsiteY1" fmla="*/ 1450938 h 1450938"/>
              <a:gd name="connsiteX2" fmla="*/ 6233160 w 6263640"/>
              <a:gd name="connsiteY2" fmla="*/ 231738 h 1450938"/>
              <a:gd name="connsiteX3" fmla="*/ 5928360 w 6263640"/>
              <a:gd name="connsiteY3" fmla="*/ 262218 h 1450938"/>
              <a:gd name="connsiteX4" fmla="*/ 5288280 w 6263640"/>
              <a:gd name="connsiteY4" fmla="*/ 353658 h 1450938"/>
              <a:gd name="connsiteX5" fmla="*/ 4754880 w 6263640"/>
              <a:gd name="connsiteY5" fmla="*/ 475578 h 1450938"/>
              <a:gd name="connsiteX6" fmla="*/ 4221480 w 6263640"/>
              <a:gd name="connsiteY6" fmla="*/ 582258 h 1450938"/>
              <a:gd name="connsiteX7" fmla="*/ 3474720 w 6263640"/>
              <a:gd name="connsiteY7" fmla="*/ 734658 h 1450938"/>
              <a:gd name="connsiteX8" fmla="*/ 2926080 w 6263640"/>
              <a:gd name="connsiteY8" fmla="*/ 810858 h 1450938"/>
              <a:gd name="connsiteX9" fmla="*/ 2286000 w 6263640"/>
              <a:gd name="connsiteY9" fmla="*/ 749898 h 1450938"/>
              <a:gd name="connsiteX10" fmla="*/ 1584960 w 6263640"/>
              <a:gd name="connsiteY10" fmla="*/ 627978 h 1450938"/>
              <a:gd name="connsiteX11" fmla="*/ 1281505 w 6263640"/>
              <a:gd name="connsiteY11" fmla="*/ 254150 h 1450938"/>
              <a:gd name="connsiteX12" fmla="*/ 753932 w 6263640"/>
              <a:gd name="connsiteY12" fmla="*/ 209326 h 1450938"/>
              <a:gd name="connsiteX13" fmla="*/ 531606 w 6263640"/>
              <a:gd name="connsiteY13" fmla="*/ 48859 h 1450938"/>
              <a:gd name="connsiteX14" fmla="*/ 316006 w 6263640"/>
              <a:gd name="connsiteY14" fmla="*/ 25550 h 1450938"/>
              <a:gd name="connsiteX15" fmla="*/ 15240 w 6263640"/>
              <a:gd name="connsiteY15" fmla="*/ 0 h 1450938"/>
              <a:gd name="connsiteX16" fmla="*/ 0 w 6263640"/>
              <a:gd name="connsiteY16" fmla="*/ 1435698 h 1450938"/>
              <a:gd name="connsiteX0" fmla="*/ 0 w 6263640"/>
              <a:gd name="connsiteY0" fmla="*/ 1435698 h 1450938"/>
              <a:gd name="connsiteX1" fmla="*/ 6263640 w 6263640"/>
              <a:gd name="connsiteY1" fmla="*/ 1450938 h 1450938"/>
              <a:gd name="connsiteX2" fmla="*/ 6233160 w 6263640"/>
              <a:gd name="connsiteY2" fmla="*/ 231738 h 1450938"/>
              <a:gd name="connsiteX3" fmla="*/ 5928360 w 6263640"/>
              <a:gd name="connsiteY3" fmla="*/ 262218 h 1450938"/>
              <a:gd name="connsiteX4" fmla="*/ 5288280 w 6263640"/>
              <a:gd name="connsiteY4" fmla="*/ 353658 h 1450938"/>
              <a:gd name="connsiteX5" fmla="*/ 4754880 w 6263640"/>
              <a:gd name="connsiteY5" fmla="*/ 475578 h 1450938"/>
              <a:gd name="connsiteX6" fmla="*/ 4221480 w 6263640"/>
              <a:gd name="connsiteY6" fmla="*/ 582258 h 1450938"/>
              <a:gd name="connsiteX7" fmla="*/ 3474720 w 6263640"/>
              <a:gd name="connsiteY7" fmla="*/ 734658 h 1450938"/>
              <a:gd name="connsiteX8" fmla="*/ 2926080 w 6263640"/>
              <a:gd name="connsiteY8" fmla="*/ 810858 h 1450938"/>
              <a:gd name="connsiteX9" fmla="*/ 2286000 w 6263640"/>
              <a:gd name="connsiteY9" fmla="*/ 749898 h 1450938"/>
              <a:gd name="connsiteX10" fmla="*/ 1584960 w 6263640"/>
              <a:gd name="connsiteY10" fmla="*/ 627978 h 1450938"/>
              <a:gd name="connsiteX11" fmla="*/ 1302124 w 6263640"/>
              <a:gd name="connsiteY11" fmla="*/ 109818 h 1450938"/>
              <a:gd name="connsiteX12" fmla="*/ 753932 w 6263640"/>
              <a:gd name="connsiteY12" fmla="*/ 209326 h 1450938"/>
              <a:gd name="connsiteX13" fmla="*/ 531606 w 6263640"/>
              <a:gd name="connsiteY13" fmla="*/ 48859 h 1450938"/>
              <a:gd name="connsiteX14" fmla="*/ 316006 w 6263640"/>
              <a:gd name="connsiteY14" fmla="*/ 25550 h 1450938"/>
              <a:gd name="connsiteX15" fmla="*/ 15240 w 6263640"/>
              <a:gd name="connsiteY15" fmla="*/ 0 h 1450938"/>
              <a:gd name="connsiteX16" fmla="*/ 0 w 6263640"/>
              <a:gd name="connsiteY16" fmla="*/ 1435698 h 1450938"/>
              <a:gd name="connsiteX0" fmla="*/ 0 w 6263640"/>
              <a:gd name="connsiteY0" fmla="*/ 1435698 h 1450938"/>
              <a:gd name="connsiteX1" fmla="*/ 6263640 w 6263640"/>
              <a:gd name="connsiteY1" fmla="*/ 1450938 h 1450938"/>
              <a:gd name="connsiteX2" fmla="*/ 6233160 w 6263640"/>
              <a:gd name="connsiteY2" fmla="*/ 231738 h 1450938"/>
              <a:gd name="connsiteX3" fmla="*/ 5928360 w 6263640"/>
              <a:gd name="connsiteY3" fmla="*/ 262218 h 1450938"/>
              <a:gd name="connsiteX4" fmla="*/ 5288280 w 6263640"/>
              <a:gd name="connsiteY4" fmla="*/ 353658 h 1450938"/>
              <a:gd name="connsiteX5" fmla="*/ 4754880 w 6263640"/>
              <a:gd name="connsiteY5" fmla="*/ 475578 h 1450938"/>
              <a:gd name="connsiteX6" fmla="*/ 4221480 w 6263640"/>
              <a:gd name="connsiteY6" fmla="*/ 582258 h 1450938"/>
              <a:gd name="connsiteX7" fmla="*/ 3474720 w 6263640"/>
              <a:gd name="connsiteY7" fmla="*/ 734658 h 1450938"/>
              <a:gd name="connsiteX8" fmla="*/ 2926080 w 6263640"/>
              <a:gd name="connsiteY8" fmla="*/ 810858 h 1450938"/>
              <a:gd name="connsiteX9" fmla="*/ 2286000 w 6263640"/>
              <a:gd name="connsiteY9" fmla="*/ 749898 h 1450938"/>
              <a:gd name="connsiteX10" fmla="*/ 1822077 w 6263640"/>
              <a:gd name="connsiteY10" fmla="*/ 133126 h 1450938"/>
              <a:gd name="connsiteX11" fmla="*/ 1302124 w 6263640"/>
              <a:gd name="connsiteY11" fmla="*/ 109818 h 1450938"/>
              <a:gd name="connsiteX12" fmla="*/ 753932 w 6263640"/>
              <a:gd name="connsiteY12" fmla="*/ 209326 h 1450938"/>
              <a:gd name="connsiteX13" fmla="*/ 531606 w 6263640"/>
              <a:gd name="connsiteY13" fmla="*/ 48859 h 1450938"/>
              <a:gd name="connsiteX14" fmla="*/ 316006 w 6263640"/>
              <a:gd name="connsiteY14" fmla="*/ 25550 h 1450938"/>
              <a:gd name="connsiteX15" fmla="*/ 15240 w 6263640"/>
              <a:gd name="connsiteY15" fmla="*/ 0 h 1450938"/>
              <a:gd name="connsiteX16" fmla="*/ 0 w 6263640"/>
              <a:gd name="connsiteY16" fmla="*/ 1435698 h 1450938"/>
              <a:gd name="connsiteX0" fmla="*/ 0 w 6263640"/>
              <a:gd name="connsiteY0" fmla="*/ 1435698 h 1450938"/>
              <a:gd name="connsiteX1" fmla="*/ 6263640 w 6263640"/>
              <a:gd name="connsiteY1" fmla="*/ 1450938 h 1450938"/>
              <a:gd name="connsiteX2" fmla="*/ 6233160 w 6263640"/>
              <a:gd name="connsiteY2" fmla="*/ 231738 h 1450938"/>
              <a:gd name="connsiteX3" fmla="*/ 5928360 w 6263640"/>
              <a:gd name="connsiteY3" fmla="*/ 262218 h 1450938"/>
              <a:gd name="connsiteX4" fmla="*/ 5288280 w 6263640"/>
              <a:gd name="connsiteY4" fmla="*/ 353658 h 1450938"/>
              <a:gd name="connsiteX5" fmla="*/ 4754880 w 6263640"/>
              <a:gd name="connsiteY5" fmla="*/ 475578 h 1450938"/>
              <a:gd name="connsiteX6" fmla="*/ 4221480 w 6263640"/>
              <a:gd name="connsiteY6" fmla="*/ 582258 h 1450938"/>
              <a:gd name="connsiteX7" fmla="*/ 3474720 w 6263640"/>
              <a:gd name="connsiteY7" fmla="*/ 734658 h 1450938"/>
              <a:gd name="connsiteX8" fmla="*/ 2926080 w 6263640"/>
              <a:gd name="connsiteY8" fmla="*/ 810858 h 1450938"/>
              <a:gd name="connsiteX9" fmla="*/ 2440641 w 6263640"/>
              <a:gd name="connsiteY9" fmla="*/ 182880 h 1450938"/>
              <a:gd name="connsiteX10" fmla="*/ 1822077 w 6263640"/>
              <a:gd name="connsiteY10" fmla="*/ 133126 h 1450938"/>
              <a:gd name="connsiteX11" fmla="*/ 1302124 w 6263640"/>
              <a:gd name="connsiteY11" fmla="*/ 109818 h 1450938"/>
              <a:gd name="connsiteX12" fmla="*/ 753932 w 6263640"/>
              <a:gd name="connsiteY12" fmla="*/ 209326 h 1450938"/>
              <a:gd name="connsiteX13" fmla="*/ 531606 w 6263640"/>
              <a:gd name="connsiteY13" fmla="*/ 48859 h 1450938"/>
              <a:gd name="connsiteX14" fmla="*/ 316006 w 6263640"/>
              <a:gd name="connsiteY14" fmla="*/ 25550 h 1450938"/>
              <a:gd name="connsiteX15" fmla="*/ 15240 w 6263640"/>
              <a:gd name="connsiteY15" fmla="*/ 0 h 1450938"/>
              <a:gd name="connsiteX16" fmla="*/ 0 w 6263640"/>
              <a:gd name="connsiteY16" fmla="*/ 1435698 h 1450938"/>
              <a:gd name="connsiteX0" fmla="*/ 0 w 6263640"/>
              <a:gd name="connsiteY0" fmla="*/ 1435698 h 1450938"/>
              <a:gd name="connsiteX1" fmla="*/ 6263640 w 6263640"/>
              <a:gd name="connsiteY1" fmla="*/ 1450938 h 1450938"/>
              <a:gd name="connsiteX2" fmla="*/ 6233160 w 6263640"/>
              <a:gd name="connsiteY2" fmla="*/ 231738 h 1450938"/>
              <a:gd name="connsiteX3" fmla="*/ 5928360 w 6263640"/>
              <a:gd name="connsiteY3" fmla="*/ 262218 h 1450938"/>
              <a:gd name="connsiteX4" fmla="*/ 5288280 w 6263640"/>
              <a:gd name="connsiteY4" fmla="*/ 353658 h 1450938"/>
              <a:gd name="connsiteX5" fmla="*/ 4754880 w 6263640"/>
              <a:gd name="connsiteY5" fmla="*/ 475578 h 1450938"/>
              <a:gd name="connsiteX6" fmla="*/ 4221480 w 6263640"/>
              <a:gd name="connsiteY6" fmla="*/ 582258 h 1450938"/>
              <a:gd name="connsiteX7" fmla="*/ 3474720 w 6263640"/>
              <a:gd name="connsiteY7" fmla="*/ 734658 h 1450938"/>
              <a:gd name="connsiteX8" fmla="*/ 3029174 w 6263640"/>
              <a:gd name="connsiteY8" fmla="*/ 140746 h 1450938"/>
              <a:gd name="connsiteX9" fmla="*/ 2440641 w 6263640"/>
              <a:gd name="connsiteY9" fmla="*/ 182880 h 1450938"/>
              <a:gd name="connsiteX10" fmla="*/ 1822077 w 6263640"/>
              <a:gd name="connsiteY10" fmla="*/ 133126 h 1450938"/>
              <a:gd name="connsiteX11" fmla="*/ 1302124 w 6263640"/>
              <a:gd name="connsiteY11" fmla="*/ 109818 h 1450938"/>
              <a:gd name="connsiteX12" fmla="*/ 753932 w 6263640"/>
              <a:gd name="connsiteY12" fmla="*/ 209326 h 1450938"/>
              <a:gd name="connsiteX13" fmla="*/ 531606 w 6263640"/>
              <a:gd name="connsiteY13" fmla="*/ 48859 h 1450938"/>
              <a:gd name="connsiteX14" fmla="*/ 316006 w 6263640"/>
              <a:gd name="connsiteY14" fmla="*/ 25550 h 1450938"/>
              <a:gd name="connsiteX15" fmla="*/ 15240 w 6263640"/>
              <a:gd name="connsiteY15" fmla="*/ 0 h 1450938"/>
              <a:gd name="connsiteX16" fmla="*/ 0 w 6263640"/>
              <a:gd name="connsiteY16" fmla="*/ 1435698 h 1450938"/>
              <a:gd name="connsiteX0" fmla="*/ 0 w 6263640"/>
              <a:gd name="connsiteY0" fmla="*/ 1435698 h 1450938"/>
              <a:gd name="connsiteX1" fmla="*/ 6263640 w 6263640"/>
              <a:gd name="connsiteY1" fmla="*/ 1450938 h 1450938"/>
              <a:gd name="connsiteX2" fmla="*/ 6233160 w 6263640"/>
              <a:gd name="connsiteY2" fmla="*/ 231738 h 1450938"/>
              <a:gd name="connsiteX3" fmla="*/ 5928360 w 6263640"/>
              <a:gd name="connsiteY3" fmla="*/ 262218 h 1450938"/>
              <a:gd name="connsiteX4" fmla="*/ 5288280 w 6263640"/>
              <a:gd name="connsiteY4" fmla="*/ 353658 h 1450938"/>
              <a:gd name="connsiteX5" fmla="*/ 4754880 w 6263640"/>
              <a:gd name="connsiteY5" fmla="*/ 475578 h 1450938"/>
              <a:gd name="connsiteX6" fmla="*/ 4221480 w 6263640"/>
              <a:gd name="connsiteY6" fmla="*/ 582258 h 1450938"/>
              <a:gd name="connsiteX7" fmla="*/ 3474720 w 6263640"/>
              <a:gd name="connsiteY7" fmla="*/ 734658 h 1450938"/>
              <a:gd name="connsiteX8" fmla="*/ 3029174 w 6263640"/>
              <a:gd name="connsiteY8" fmla="*/ 140746 h 1450938"/>
              <a:gd name="connsiteX9" fmla="*/ 2440641 w 6263640"/>
              <a:gd name="connsiteY9" fmla="*/ 121023 h 1450938"/>
              <a:gd name="connsiteX10" fmla="*/ 1822077 w 6263640"/>
              <a:gd name="connsiteY10" fmla="*/ 133126 h 1450938"/>
              <a:gd name="connsiteX11" fmla="*/ 1302124 w 6263640"/>
              <a:gd name="connsiteY11" fmla="*/ 109818 h 1450938"/>
              <a:gd name="connsiteX12" fmla="*/ 753932 w 6263640"/>
              <a:gd name="connsiteY12" fmla="*/ 209326 h 1450938"/>
              <a:gd name="connsiteX13" fmla="*/ 531606 w 6263640"/>
              <a:gd name="connsiteY13" fmla="*/ 48859 h 1450938"/>
              <a:gd name="connsiteX14" fmla="*/ 316006 w 6263640"/>
              <a:gd name="connsiteY14" fmla="*/ 25550 h 1450938"/>
              <a:gd name="connsiteX15" fmla="*/ 15240 w 6263640"/>
              <a:gd name="connsiteY15" fmla="*/ 0 h 1450938"/>
              <a:gd name="connsiteX16" fmla="*/ 0 w 6263640"/>
              <a:gd name="connsiteY16" fmla="*/ 1435698 h 1450938"/>
              <a:gd name="connsiteX0" fmla="*/ 0 w 6263640"/>
              <a:gd name="connsiteY0" fmla="*/ 1435698 h 1450938"/>
              <a:gd name="connsiteX1" fmla="*/ 6263640 w 6263640"/>
              <a:gd name="connsiteY1" fmla="*/ 1450938 h 1450938"/>
              <a:gd name="connsiteX2" fmla="*/ 6233160 w 6263640"/>
              <a:gd name="connsiteY2" fmla="*/ 231738 h 1450938"/>
              <a:gd name="connsiteX3" fmla="*/ 5928360 w 6263640"/>
              <a:gd name="connsiteY3" fmla="*/ 262218 h 1450938"/>
              <a:gd name="connsiteX4" fmla="*/ 5288280 w 6263640"/>
              <a:gd name="connsiteY4" fmla="*/ 353658 h 1450938"/>
              <a:gd name="connsiteX5" fmla="*/ 4754880 w 6263640"/>
              <a:gd name="connsiteY5" fmla="*/ 475578 h 1450938"/>
              <a:gd name="connsiteX6" fmla="*/ 4221480 w 6263640"/>
              <a:gd name="connsiteY6" fmla="*/ 582258 h 1450938"/>
              <a:gd name="connsiteX7" fmla="*/ 3660290 w 6263640"/>
              <a:gd name="connsiteY7" fmla="*/ 136712 h 1450938"/>
              <a:gd name="connsiteX8" fmla="*/ 3029174 w 6263640"/>
              <a:gd name="connsiteY8" fmla="*/ 140746 h 1450938"/>
              <a:gd name="connsiteX9" fmla="*/ 2440641 w 6263640"/>
              <a:gd name="connsiteY9" fmla="*/ 121023 h 1450938"/>
              <a:gd name="connsiteX10" fmla="*/ 1822077 w 6263640"/>
              <a:gd name="connsiteY10" fmla="*/ 133126 h 1450938"/>
              <a:gd name="connsiteX11" fmla="*/ 1302124 w 6263640"/>
              <a:gd name="connsiteY11" fmla="*/ 109818 h 1450938"/>
              <a:gd name="connsiteX12" fmla="*/ 753932 w 6263640"/>
              <a:gd name="connsiteY12" fmla="*/ 209326 h 1450938"/>
              <a:gd name="connsiteX13" fmla="*/ 531606 w 6263640"/>
              <a:gd name="connsiteY13" fmla="*/ 48859 h 1450938"/>
              <a:gd name="connsiteX14" fmla="*/ 316006 w 6263640"/>
              <a:gd name="connsiteY14" fmla="*/ 25550 h 1450938"/>
              <a:gd name="connsiteX15" fmla="*/ 15240 w 6263640"/>
              <a:gd name="connsiteY15" fmla="*/ 0 h 1450938"/>
              <a:gd name="connsiteX16" fmla="*/ 0 w 6263640"/>
              <a:gd name="connsiteY16" fmla="*/ 1435698 h 1450938"/>
              <a:gd name="connsiteX0" fmla="*/ 0 w 6263640"/>
              <a:gd name="connsiteY0" fmla="*/ 1435698 h 1450938"/>
              <a:gd name="connsiteX1" fmla="*/ 6263640 w 6263640"/>
              <a:gd name="connsiteY1" fmla="*/ 1450938 h 1450938"/>
              <a:gd name="connsiteX2" fmla="*/ 6233160 w 6263640"/>
              <a:gd name="connsiteY2" fmla="*/ 231738 h 1450938"/>
              <a:gd name="connsiteX3" fmla="*/ 5928360 w 6263640"/>
              <a:gd name="connsiteY3" fmla="*/ 262218 h 1450938"/>
              <a:gd name="connsiteX4" fmla="*/ 5288280 w 6263640"/>
              <a:gd name="connsiteY4" fmla="*/ 353658 h 1450938"/>
              <a:gd name="connsiteX5" fmla="*/ 4754880 w 6263640"/>
              <a:gd name="connsiteY5" fmla="*/ 475578 h 1450938"/>
              <a:gd name="connsiteX6" fmla="*/ 4252408 w 6263640"/>
              <a:gd name="connsiteY6" fmla="*/ 200810 h 1450938"/>
              <a:gd name="connsiteX7" fmla="*/ 3660290 w 6263640"/>
              <a:gd name="connsiteY7" fmla="*/ 136712 h 1450938"/>
              <a:gd name="connsiteX8" fmla="*/ 3029174 w 6263640"/>
              <a:gd name="connsiteY8" fmla="*/ 140746 h 1450938"/>
              <a:gd name="connsiteX9" fmla="*/ 2440641 w 6263640"/>
              <a:gd name="connsiteY9" fmla="*/ 121023 h 1450938"/>
              <a:gd name="connsiteX10" fmla="*/ 1822077 w 6263640"/>
              <a:gd name="connsiteY10" fmla="*/ 133126 h 1450938"/>
              <a:gd name="connsiteX11" fmla="*/ 1302124 w 6263640"/>
              <a:gd name="connsiteY11" fmla="*/ 109818 h 1450938"/>
              <a:gd name="connsiteX12" fmla="*/ 753932 w 6263640"/>
              <a:gd name="connsiteY12" fmla="*/ 209326 h 1450938"/>
              <a:gd name="connsiteX13" fmla="*/ 531606 w 6263640"/>
              <a:gd name="connsiteY13" fmla="*/ 48859 h 1450938"/>
              <a:gd name="connsiteX14" fmla="*/ 316006 w 6263640"/>
              <a:gd name="connsiteY14" fmla="*/ 25550 h 1450938"/>
              <a:gd name="connsiteX15" fmla="*/ 15240 w 6263640"/>
              <a:gd name="connsiteY15" fmla="*/ 0 h 1450938"/>
              <a:gd name="connsiteX16" fmla="*/ 0 w 6263640"/>
              <a:gd name="connsiteY16" fmla="*/ 1435698 h 1450938"/>
              <a:gd name="connsiteX0" fmla="*/ 0 w 6263640"/>
              <a:gd name="connsiteY0" fmla="*/ 1435698 h 1450938"/>
              <a:gd name="connsiteX1" fmla="*/ 6263640 w 6263640"/>
              <a:gd name="connsiteY1" fmla="*/ 1450938 h 1450938"/>
              <a:gd name="connsiteX2" fmla="*/ 6233160 w 6263640"/>
              <a:gd name="connsiteY2" fmla="*/ 231738 h 1450938"/>
              <a:gd name="connsiteX3" fmla="*/ 5928360 w 6263640"/>
              <a:gd name="connsiteY3" fmla="*/ 262218 h 1450938"/>
              <a:gd name="connsiteX4" fmla="*/ 5288280 w 6263640"/>
              <a:gd name="connsiteY4" fmla="*/ 353658 h 1450938"/>
              <a:gd name="connsiteX5" fmla="*/ 4806427 w 6263640"/>
              <a:gd name="connsiteY5" fmla="*/ 125058 h 1450938"/>
              <a:gd name="connsiteX6" fmla="*/ 4252408 w 6263640"/>
              <a:gd name="connsiteY6" fmla="*/ 200810 h 1450938"/>
              <a:gd name="connsiteX7" fmla="*/ 3660290 w 6263640"/>
              <a:gd name="connsiteY7" fmla="*/ 136712 h 1450938"/>
              <a:gd name="connsiteX8" fmla="*/ 3029174 w 6263640"/>
              <a:gd name="connsiteY8" fmla="*/ 140746 h 1450938"/>
              <a:gd name="connsiteX9" fmla="*/ 2440641 w 6263640"/>
              <a:gd name="connsiteY9" fmla="*/ 121023 h 1450938"/>
              <a:gd name="connsiteX10" fmla="*/ 1822077 w 6263640"/>
              <a:gd name="connsiteY10" fmla="*/ 133126 h 1450938"/>
              <a:gd name="connsiteX11" fmla="*/ 1302124 w 6263640"/>
              <a:gd name="connsiteY11" fmla="*/ 109818 h 1450938"/>
              <a:gd name="connsiteX12" fmla="*/ 753932 w 6263640"/>
              <a:gd name="connsiteY12" fmla="*/ 209326 h 1450938"/>
              <a:gd name="connsiteX13" fmla="*/ 531606 w 6263640"/>
              <a:gd name="connsiteY13" fmla="*/ 48859 h 1450938"/>
              <a:gd name="connsiteX14" fmla="*/ 316006 w 6263640"/>
              <a:gd name="connsiteY14" fmla="*/ 25550 h 1450938"/>
              <a:gd name="connsiteX15" fmla="*/ 15240 w 6263640"/>
              <a:gd name="connsiteY15" fmla="*/ 0 h 1450938"/>
              <a:gd name="connsiteX16" fmla="*/ 0 w 6263640"/>
              <a:gd name="connsiteY16" fmla="*/ 1435698 h 1450938"/>
              <a:gd name="connsiteX0" fmla="*/ 0 w 6263640"/>
              <a:gd name="connsiteY0" fmla="*/ 1435698 h 1450938"/>
              <a:gd name="connsiteX1" fmla="*/ 6263640 w 6263640"/>
              <a:gd name="connsiteY1" fmla="*/ 1450938 h 1450938"/>
              <a:gd name="connsiteX2" fmla="*/ 6233160 w 6263640"/>
              <a:gd name="connsiteY2" fmla="*/ 231738 h 1450938"/>
              <a:gd name="connsiteX3" fmla="*/ 5928360 w 6263640"/>
              <a:gd name="connsiteY3" fmla="*/ 262218 h 1450938"/>
              <a:gd name="connsiteX4" fmla="*/ 5329518 w 6263640"/>
              <a:gd name="connsiteY4" fmla="*/ 85613 h 1450938"/>
              <a:gd name="connsiteX5" fmla="*/ 4806427 w 6263640"/>
              <a:gd name="connsiteY5" fmla="*/ 125058 h 1450938"/>
              <a:gd name="connsiteX6" fmla="*/ 4252408 w 6263640"/>
              <a:gd name="connsiteY6" fmla="*/ 200810 h 1450938"/>
              <a:gd name="connsiteX7" fmla="*/ 3660290 w 6263640"/>
              <a:gd name="connsiteY7" fmla="*/ 136712 h 1450938"/>
              <a:gd name="connsiteX8" fmla="*/ 3029174 w 6263640"/>
              <a:gd name="connsiteY8" fmla="*/ 140746 h 1450938"/>
              <a:gd name="connsiteX9" fmla="*/ 2440641 w 6263640"/>
              <a:gd name="connsiteY9" fmla="*/ 121023 h 1450938"/>
              <a:gd name="connsiteX10" fmla="*/ 1822077 w 6263640"/>
              <a:gd name="connsiteY10" fmla="*/ 133126 h 1450938"/>
              <a:gd name="connsiteX11" fmla="*/ 1302124 w 6263640"/>
              <a:gd name="connsiteY11" fmla="*/ 109818 h 1450938"/>
              <a:gd name="connsiteX12" fmla="*/ 753932 w 6263640"/>
              <a:gd name="connsiteY12" fmla="*/ 209326 h 1450938"/>
              <a:gd name="connsiteX13" fmla="*/ 531606 w 6263640"/>
              <a:gd name="connsiteY13" fmla="*/ 48859 h 1450938"/>
              <a:gd name="connsiteX14" fmla="*/ 316006 w 6263640"/>
              <a:gd name="connsiteY14" fmla="*/ 25550 h 1450938"/>
              <a:gd name="connsiteX15" fmla="*/ 15240 w 6263640"/>
              <a:gd name="connsiteY15" fmla="*/ 0 h 1450938"/>
              <a:gd name="connsiteX16" fmla="*/ 0 w 6263640"/>
              <a:gd name="connsiteY16" fmla="*/ 1435698 h 1450938"/>
              <a:gd name="connsiteX0" fmla="*/ 0 w 6263640"/>
              <a:gd name="connsiteY0" fmla="*/ 1435698 h 1450938"/>
              <a:gd name="connsiteX1" fmla="*/ 6263640 w 6263640"/>
              <a:gd name="connsiteY1" fmla="*/ 1450938 h 1450938"/>
              <a:gd name="connsiteX2" fmla="*/ 6233160 w 6263640"/>
              <a:gd name="connsiteY2" fmla="*/ 231738 h 1450938"/>
              <a:gd name="connsiteX3" fmla="*/ 5948979 w 6263640"/>
              <a:gd name="connsiteY3" fmla="*/ 86958 h 1450938"/>
              <a:gd name="connsiteX4" fmla="*/ 5329518 w 6263640"/>
              <a:gd name="connsiteY4" fmla="*/ 85613 h 1450938"/>
              <a:gd name="connsiteX5" fmla="*/ 4806427 w 6263640"/>
              <a:gd name="connsiteY5" fmla="*/ 125058 h 1450938"/>
              <a:gd name="connsiteX6" fmla="*/ 4252408 w 6263640"/>
              <a:gd name="connsiteY6" fmla="*/ 200810 h 1450938"/>
              <a:gd name="connsiteX7" fmla="*/ 3660290 w 6263640"/>
              <a:gd name="connsiteY7" fmla="*/ 136712 h 1450938"/>
              <a:gd name="connsiteX8" fmla="*/ 3029174 w 6263640"/>
              <a:gd name="connsiteY8" fmla="*/ 140746 h 1450938"/>
              <a:gd name="connsiteX9" fmla="*/ 2440641 w 6263640"/>
              <a:gd name="connsiteY9" fmla="*/ 121023 h 1450938"/>
              <a:gd name="connsiteX10" fmla="*/ 1822077 w 6263640"/>
              <a:gd name="connsiteY10" fmla="*/ 133126 h 1450938"/>
              <a:gd name="connsiteX11" fmla="*/ 1302124 w 6263640"/>
              <a:gd name="connsiteY11" fmla="*/ 109818 h 1450938"/>
              <a:gd name="connsiteX12" fmla="*/ 753932 w 6263640"/>
              <a:gd name="connsiteY12" fmla="*/ 209326 h 1450938"/>
              <a:gd name="connsiteX13" fmla="*/ 531606 w 6263640"/>
              <a:gd name="connsiteY13" fmla="*/ 48859 h 1450938"/>
              <a:gd name="connsiteX14" fmla="*/ 316006 w 6263640"/>
              <a:gd name="connsiteY14" fmla="*/ 25550 h 1450938"/>
              <a:gd name="connsiteX15" fmla="*/ 15240 w 6263640"/>
              <a:gd name="connsiteY15" fmla="*/ 0 h 1450938"/>
              <a:gd name="connsiteX16" fmla="*/ 0 w 6263640"/>
              <a:gd name="connsiteY16" fmla="*/ 1435698 h 1450938"/>
              <a:gd name="connsiteX0" fmla="*/ 0 w 6263640"/>
              <a:gd name="connsiteY0" fmla="*/ 1435698 h 1450938"/>
              <a:gd name="connsiteX1" fmla="*/ 6263640 w 6263640"/>
              <a:gd name="connsiteY1" fmla="*/ 1450938 h 1450938"/>
              <a:gd name="connsiteX2" fmla="*/ 6233160 w 6263640"/>
              <a:gd name="connsiteY2" fmla="*/ 56478 h 1450938"/>
              <a:gd name="connsiteX3" fmla="*/ 5948979 w 6263640"/>
              <a:gd name="connsiteY3" fmla="*/ 86958 h 1450938"/>
              <a:gd name="connsiteX4" fmla="*/ 5329518 w 6263640"/>
              <a:gd name="connsiteY4" fmla="*/ 85613 h 1450938"/>
              <a:gd name="connsiteX5" fmla="*/ 4806427 w 6263640"/>
              <a:gd name="connsiteY5" fmla="*/ 125058 h 1450938"/>
              <a:gd name="connsiteX6" fmla="*/ 4252408 w 6263640"/>
              <a:gd name="connsiteY6" fmla="*/ 200810 h 1450938"/>
              <a:gd name="connsiteX7" fmla="*/ 3660290 w 6263640"/>
              <a:gd name="connsiteY7" fmla="*/ 136712 h 1450938"/>
              <a:gd name="connsiteX8" fmla="*/ 3029174 w 6263640"/>
              <a:gd name="connsiteY8" fmla="*/ 140746 h 1450938"/>
              <a:gd name="connsiteX9" fmla="*/ 2440641 w 6263640"/>
              <a:gd name="connsiteY9" fmla="*/ 121023 h 1450938"/>
              <a:gd name="connsiteX10" fmla="*/ 1822077 w 6263640"/>
              <a:gd name="connsiteY10" fmla="*/ 133126 h 1450938"/>
              <a:gd name="connsiteX11" fmla="*/ 1302124 w 6263640"/>
              <a:gd name="connsiteY11" fmla="*/ 109818 h 1450938"/>
              <a:gd name="connsiteX12" fmla="*/ 753932 w 6263640"/>
              <a:gd name="connsiteY12" fmla="*/ 209326 h 1450938"/>
              <a:gd name="connsiteX13" fmla="*/ 531606 w 6263640"/>
              <a:gd name="connsiteY13" fmla="*/ 48859 h 1450938"/>
              <a:gd name="connsiteX14" fmla="*/ 316006 w 6263640"/>
              <a:gd name="connsiteY14" fmla="*/ 25550 h 1450938"/>
              <a:gd name="connsiteX15" fmla="*/ 15240 w 6263640"/>
              <a:gd name="connsiteY15" fmla="*/ 0 h 1450938"/>
              <a:gd name="connsiteX16" fmla="*/ 0 w 6263640"/>
              <a:gd name="connsiteY16" fmla="*/ 1435698 h 1450938"/>
              <a:gd name="connsiteX0" fmla="*/ 0 w 6263640"/>
              <a:gd name="connsiteY0" fmla="*/ 1435698 h 1450938"/>
              <a:gd name="connsiteX1" fmla="*/ 6263640 w 6263640"/>
              <a:gd name="connsiteY1" fmla="*/ 1450938 h 1450938"/>
              <a:gd name="connsiteX2" fmla="*/ 6233160 w 6263640"/>
              <a:gd name="connsiteY2" fmla="*/ 56478 h 1450938"/>
              <a:gd name="connsiteX3" fmla="*/ 5948979 w 6263640"/>
              <a:gd name="connsiteY3" fmla="*/ 86958 h 1450938"/>
              <a:gd name="connsiteX4" fmla="*/ 5329518 w 6263640"/>
              <a:gd name="connsiteY4" fmla="*/ 85613 h 1450938"/>
              <a:gd name="connsiteX5" fmla="*/ 4806427 w 6263640"/>
              <a:gd name="connsiteY5" fmla="*/ 125058 h 1450938"/>
              <a:gd name="connsiteX6" fmla="*/ 4334883 w 6263640"/>
              <a:gd name="connsiteY6" fmla="*/ 128644 h 1450938"/>
              <a:gd name="connsiteX7" fmla="*/ 3660290 w 6263640"/>
              <a:gd name="connsiteY7" fmla="*/ 136712 h 1450938"/>
              <a:gd name="connsiteX8" fmla="*/ 3029174 w 6263640"/>
              <a:gd name="connsiteY8" fmla="*/ 140746 h 1450938"/>
              <a:gd name="connsiteX9" fmla="*/ 2440641 w 6263640"/>
              <a:gd name="connsiteY9" fmla="*/ 121023 h 1450938"/>
              <a:gd name="connsiteX10" fmla="*/ 1822077 w 6263640"/>
              <a:gd name="connsiteY10" fmla="*/ 133126 h 1450938"/>
              <a:gd name="connsiteX11" fmla="*/ 1302124 w 6263640"/>
              <a:gd name="connsiteY11" fmla="*/ 109818 h 1450938"/>
              <a:gd name="connsiteX12" fmla="*/ 753932 w 6263640"/>
              <a:gd name="connsiteY12" fmla="*/ 209326 h 1450938"/>
              <a:gd name="connsiteX13" fmla="*/ 531606 w 6263640"/>
              <a:gd name="connsiteY13" fmla="*/ 48859 h 1450938"/>
              <a:gd name="connsiteX14" fmla="*/ 316006 w 6263640"/>
              <a:gd name="connsiteY14" fmla="*/ 25550 h 1450938"/>
              <a:gd name="connsiteX15" fmla="*/ 15240 w 6263640"/>
              <a:gd name="connsiteY15" fmla="*/ 0 h 1450938"/>
              <a:gd name="connsiteX16" fmla="*/ 0 w 6263640"/>
              <a:gd name="connsiteY16" fmla="*/ 1435698 h 1450938"/>
              <a:gd name="connsiteX0" fmla="*/ 0 w 6263640"/>
              <a:gd name="connsiteY0" fmla="*/ 1435698 h 1450938"/>
              <a:gd name="connsiteX1" fmla="*/ 6263640 w 6263640"/>
              <a:gd name="connsiteY1" fmla="*/ 1450938 h 1450938"/>
              <a:gd name="connsiteX2" fmla="*/ 6233160 w 6263640"/>
              <a:gd name="connsiteY2" fmla="*/ 56478 h 1450938"/>
              <a:gd name="connsiteX3" fmla="*/ 5948979 w 6263640"/>
              <a:gd name="connsiteY3" fmla="*/ 86958 h 1450938"/>
              <a:gd name="connsiteX4" fmla="*/ 5329518 w 6263640"/>
              <a:gd name="connsiteY4" fmla="*/ 85613 h 1450938"/>
              <a:gd name="connsiteX5" fmla="*/ 4806427 w 6263640"/>
              <a:gd name="connsiteY5" fmla="*/ 125058 h 1450938"/>
              <a:gd name="connsiteX6" fmla="*/ 4334883 w 6263640"/>
              <a:gd name="connsiteY6" fmla="*/ 128644 h 1450938"/>
              <a:gd name="connsiteX7" fmla="*/ 3660290 w 6263640"/>
              <a:gd name="connsiteY7" fmla="*/ 136712 h 1450938"/>
              <a:gd name="connsiteX8" fmla="*/ 3029174 w 6263640"/>
              <a:gd name="connsiteY8" fmla="*/ 140746 h 1450938"/>
              <a:gd name="connsiteX9" fmla="*/ 2440641 w 6263640"/>
              <a:gd name="connsiteY9" fmla="*/ 121023 h 1450938"/>
              <a:gd name="connsiteX10" fmla="*/ 1822077 w 6263640"/>
              <a:gd name="connsiteY10" fmla="*/ 133126 h 1450938"/>
              <a:gd name="connsiteX11" fmla="*/ 1302124 w 6263640"/>
              <a:gd name="connsiteY11" fmla="*/ 109818 h 1450938"/>
              <a:gd name="connsiteX12" fmla="*/ 815789 w 6263640"/>
              <a:gd name="connsiteY12" fmla="*/ 281492 h 1450938"/>
              <a:gd name="connsiteX13" fmla="*/ 531606 w 6263640"/>
              <a:gd name="connsiteY13" fmla="*/ 48859 h 1450938"/>
              <a:gd name="connsiteX14" fmla="*/ 316006 w 6263640"/>
              <a:gd name="connsiteY14" fmla="*/ 25550 h 1450938"/>
              <a:gd name="connsiteX15" fmla="*/ 15240 w 6263640"/>
              <a:gd name="connsiteY15" fmla="*/ 0 h 1450938"/>
              <a:gd name="connsiteX16" fmla="*/ 0 w 6263640"/>
              <a:gd name="connsiteY16" fmla="*/ 1435698 h 145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63640" h="1450938">
                <a:moveTo>
                  <a:pt x="0" y="1435698"/>
                </a:moveTo>
                <a:lnTo>
                  <a:pt x="6263640" y="1450938"/>
                </a:lnTo>
                <a:lnTo>
                  <a:pt x="6233160" y="56478"/>
                </a:lnTo>
                <a:lnTo>
                  <a:pt x="5948979" y="86958"/>
                </a:lnTo>
                <a:lnTo>
                  <a:pt x="5329518" y="85613"/>
                </a:lnTo>
                <a:lnTo>
                  <a:pt x="4806427" y="125058"/>
                </a:lnTo>
                <a:cubicBezTo>
                  <a:pt x="4628627" y="160618"/>
                  <a:pt x="4525906" y="126702"/>
                  <a:pt x="4334883" y="128644"/>
                </a:cubicBezTo>
                <a:cubicBezTo>
                  <a:pt x="4143860" y="130586"/>
                  <a:pt x="3847353" y="285227"/>
                  <a:pt x="3660290" y="136712"/>
                </a:cubicBezTo>
                <a:lnTo>
                  <a:pt x="3029174" y="140746"/>
                </a:lnTo>
                <a:lnTo>
                  <a:pt x="2440641" y="121023"/>
                </a:lnTo>
                <a:lnTo>
                  <a:pt x="1822077" y="133126"/>
                </a:lnTo>
                <a:lnTo>
                  <a:pt x="1302124" y="109818"/>
                </a:lnTo>
                <a:lnTo>
                  <a:pt x="815789" y="281492"/>
                </a:lnTo>
                <a:cubicBezTo>
                  <a:pt x="676387" y="282986"/>
                  <a:pt x="753484" y="191697"/>
                  <a:pt x="531606" y="48859"/>
                </a:cubicBezTo>
                <a:lnTo>
                  <a:pt x="316006" y="25550"/>
                </a:lnTo>
                <a:lnTo>
                  <a:pt x="15240" y="0"/>
                </a:lnTo>
                <a:lnTo>
                  <a:pt x="0" y="1435698"/>
                </a:lnTo>
                <a:close/>
              </a:path>
            </a:pathLst>
          </a:custGeom>
          <a:solidFill>
            <a:srgbClr val="877C67"/>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7" name="Freeform 6">
            <a:extLst>
              <a:ext uri="{FF2B5EF4-FFF2-40B4-BE49-F238E27FC236}">
                <a16:creationId xmlns:a16="http://schemas.microsoft.com/office/drawing/2014/main" xmlns="" id="{3EF0418A-2C90-4922-8724-B63113ACF62F}"/>
              </a:ext>
            </a:extLst>
          </p:cNvPr>
          <p:cNvSpPr/>
          <p:nvPr/>
        </p:nvSpPr>
        <p:spPr>
          <a:xfrm>
            <a:off x="-23813" y="4451350"/>
            <a:ext cx="9310688" cy="2482850"/>
          </a:xfrm>
          <a:custGeom>
            <a:avLst/>
            <a:gdLst>
              <a:gd name="connsiteX0" fmla="*/ 0 w 6263640"/>
              <a:gd name="connsiteY0" fmla="*/ 1219200 h 1234440"/>
              <a:gd name="connsiteX1" fmla="*/ 6263640 w 6263640"/>
              <a:gd name="connsiteY1" fmla="*/ 1234440 h 1234440"/>
              <a:gd name="connsiteX2" fmla="*/ 6233160 w 6263640"/>
              <a:gd name="connsiteY2" fmla="*/ 15240 h 1234440"/>
              <a:gd name="connsiteX3" fmla="*/ 5928360 w 6263640"/>
              <a:gd name="connsiteY3" fmla="*/ 45720 h 1234440"/>
              <a:gd name="connsiteX4" fmla="*/ 5288280 w 6263640"/>
              <a:gd name="connsiteY4" fmla="*/ 137160 h 1234440"/>
              <a:gd name="connsiteX5" fmla="*/ 4754880 w 6263640"/>
              <a:gd name="connsiteY5" fmla="*/ 259080 h 1234440"/>
              <a:gd name="connsiteX6" fmla="*/ 4221480 w 6263640"/>
              <a:gd name="connsiteY6" fmla="*/ 365760 h 1234440"/>
              <a:gd name="connsiteX7" fmla="*/ 3474720 w 6263640"/>
              <a:gd name="connsiteY7" fmla="*/ 518160 h 1234440"/>
              <a:gd name="connsiteX8" fmla="*/ 2926080 w 6263640"/>
              <a:gd name="connsiteY8" fmla="*/ 594360 h 1234440"/>
              <a:gd name="connsiteX9" fmla="*/ 2286000 w 6263640"/>
              <a:gd name="connsiteY9" fmla="*/ 533400 h 1234440"/>
              <a:gd name="connsiteX10" fmla="*/ 1584960 w 6263640"/>
              <a:gd name="connsiteY10" fmla="*/ 411480 h 1234440"/>
              <a:gd name="connsiteX11" fmla="*/ 1188720 w 6263640"/>
              <a:gd name="connsiteY11" fmla="*/ 243840 h 1234440"/>
              <a:gd name="connsiteX12" fmla="*/ 609600 w 6263640"/>
              <a:gd name="connsiteY12" fmla="*/ 137160 h 1234440"/>
              <a:gd name="connsiteX13" fmla="*/ 243840 w 6263640"/>
              <a:gd name="connsiteY13" fmla="*/ 15240 h 1234440"/>
              <a:gd name="connsiteX14" fmla="*/ 15240 w 6263640"/>
              <a:gd name="connsiteY14" fmla="*/ 0 h 1234440"/>
              <a:gd name="connsiteX15" fmla="*/ 0 w 6263640"/>
              <a:gd name="connsiteY15" fmla="*/ 1219200 h 1234440"/>
              <a:gd name="connsiteX0" fmla="*/ 0 w 6263640"/>
              <a:gd name="connsiteY0" fmla="*/ 1391323 h 1406563"/>
              <a:gd name="connsiteX1" fmla="*/ 6263640 w 6263640"/>
              <a:gd name="connsiteY1" fmla="*/ 1406563 h 1406563"/>
              <a:gd name="connsiteX2" fmla="*/ 6233160 w 6263640"/>
              <a:gd name="connsiteY2" fmla="*/ 187363 h 1406563"/>
              <a:gd name="connsiteX3" fmla="*/ 5928360 w 6263640"/>
              <a:gd name="connsiteY3" fmla="*/ 217843 h 1406563"/>
              <a:gd name="connsiteX4" fmla="*/ 5288280 w 6263640"/>
              <a:gd name="connsiteY4" fmla="*/ 309283 h 1406563"/>
              <a:gd name="connsiteX5" fmla="*/ 4754880 w 6263640"/>
              <a:gd name="connsiteY5" fmla="*/ 431203 h 1406563"/>
              <a:gd name="connsiteX6" fmla="*/ 4221480 w 6263640"/>
              <a:gd name="connsiteY6" fmla="*/ 537883 h 1406563"/>
              <a:gd name="connsiteX7" fmla="*/ 3474720 w 6263640"/>
              <a:gd name="connsiteY7" fmla="*/ 690283 h 1406563"/>
              <a:gd name="connsiteX8" fmla="*/ 2926080 w 6263640"/>
              <a:gd name="connsiteY8" fmla="*/ 766483 h 1406563"/>
              <a:gd name="connsiteX9" fmla="*/ 2286000 w 6263640"/>
              <a:gd name="connsiteY9" fmla="*/ 705523 h 1406563"/>
              <a:gd name="connsiteX10" fmla="*/ 1584960 w 6263640"/>
              <a:gd name="connsiteY10" fmla="*/ 583603 h 1406563"/>
              <a:gd name="connsiteX11" fmla="*/ 1188720 w 6263640"/>
              <a:gd name="connsiteY11" fmla="*/ 415963 h 1406563"/>
              <a:gd name="connsiteX12" fmla="*/ 722382 w 6263640"/>
              <a:gd name="connsiteY12" fmla="*/ 0 h 1406563"/>
              <a:gd name="connsiteX13" fmla="*/ 243840 w 6263640"/>
              <a:gd name="connsiteY13" fmla="*/ 187363 h 1406563"/>
              <a:gd name="connsiteX14" fmla="*/ 15240 w 6263640"/>
              <a:gd name="connsiteY14" fmla="*/ 172123 h 1406563"/>
              <a:gd name="connsiteX15" fmla="*/ 0 w 6263640"/>
              <a:gd name="connsiteY15" fmla="*/ 1391323 h 1406563"/>
              <a:gd name="connsiteX0" fmla="*/ 0 w 6263640"/>
              <a:gd name="connsiteY0" fmla="*/ 1391323 h 1406563"/>
              <a:gd name="connsiteX1" fmla="*/ 6263640 w 6263640"/>
              <a:gd name="connsiteY1" fmla="*/ 1406563 h 1406563"/>
              <a:gd name="connsiteX2" fmla="*/ 6233160 w 6263640"/>
              <a:gd name="connsiteY2" fmla="*/ 187363 h 1406563"/>
              <a:gd name="connsiteX3" fmla="*/ 5928360 w 6263640"/>
              <a:gd name="connsiteY3" fmla="*/ 217843 h 1406563"/>
              <a:gd name="connsiteX4" fmla="*/ 5288280 w 6263640"/>
              <a:gd name="connsiteY4" fmla="*/ 309283 h 1406563"/>
              <a:gd name="connsiteX5" fmla="*/ 4754880 w 6263640"/>
              <a:gd name="connsiteY5" fmla="*/ 431203 h 1406563"/>
              <a:gd name="connsiteX6" fmla="*/ 4221480 w 6263640"/>
              <a:gd name="connsiteY6" fmla="*/ 537883 h 1406563"/>
              <a:gd name="connsiteX7" fmla="*/ 3474720 w 6263640"/>
              <a:gd name="connsiteY7" fmla="*/ 690283 h 1406563"/>
              <a:gd name="connsiteX8" fmla="*/ 2926080 w 6263640"/>
              <a:gd name="connsiteY8" fmla="*/ 766483 h 1406563"/>
              <a:gd name="connsiteX9" fmla="*/ 2286000 w 6263640"/>
              <a:gd name="connsiteY9" fmla="*/ 705523 h 1406563"/>
              <a:gd name="connsiteX10" fmla="*/ 1584960 w 6263640"/>
              <a:gd name="connsiteY10" fmla="*/ 583603 h 1406563"/>
              <a:gd name="connsiteX11" fmla="*/ 1188720 w 6263640"/>
              <a:gd name="connsiteY11" fmla="*/ 415963 h 1406563"/>
              <a:gd name="connsiteX12" fmla="*/ 722382 w 6263640"/>
              <a:gd name="connsiteY12" fmla="*/ 0 h 1406563"/>
              <a:gd name="connsiteX13" fmla="*/ 243840 w 6263640"/>
              <a:gd name="connsiteY13" fmla="*/ 187363 h 1406563"/>
              <a:gd name="connsiteX14" fmla="*/ 15240 w 6263640"/>
              <a:gd name="connsiteY14" fmla="*/ 172123 h 1406563"/>
              <a:gd name="connsiteX15" fmla="*/ 0 w 6263640"/>
              <a:gd name="connsiteY15" fmla="*/ 1391323 h 1406563"/>
              <a:gd name="connsiteX0" fmla="*/ 0 w 6263640"/>
              <a:gd name="connsiteY0" fmla="*/ 1391323 h 1406563"/>
              <a:gd name="connsiteX1" fmla="*/ 6263640 w 6263640"/>
              <a:gd name="connsiteY1" fmla="*/ 1406563 h 1406563"/>
              <a:gd name="connsiteX2" fmla="*/ 6233160 w 6263640"/>
              <a:gd name="connsiteY2" fmla="*/ 187363 h 1406563"/>
              <a:gd name="connsiteX3" fmla="*/ 5928360 w 6263640"/>
              <a:gd name="connsiteY3" fmla="*/ 217843 h 1406563"/>
              <a:gd name="connsiteX4" fmla="*/ 5288280 w 6263640"/>
              <a:gd name="connsiteY4" fmla="*/ 309283 h 1406563"/>
              <a:gd name="connsiteX5" fmla="*/ 4754880 w 6263640"/>
              <a:gd name="connsiteY5" fmla="*/ 431203 h 1406563"/>
              <a:gd name="connsiteX6" fmla="*/ 4221480 w 6263640"/>
              <a:gd name="connsiteY6" fmla="*/ 537883 h 1406563"/>
              <a:gd name="connsiteX7" fmla="*/ 3474720 w 6263640"/>
              <a:gd name="connsiteY7" fmla="*/ 690283 h 1406563"/>
              <a:gd name="connsiteX8" fmla="*/ 2926080 w 6263640"/>
              <a:gd name="connsiteY8" fmla="*/ 766483 h 1406563"/>
              <a:gd name="connsiteX9" fmla="*/ 2286000 w 6263640"/>
              <a:gd name="connsiteY9" fmla="*/ 705523 h 1406563"/>
              <a:gd name="connsiteX10" fmla="*/ 1584960 w 6263640"/>
              <a:gd name="connsiteY10" fmla="*/ 583603 h 1406563"/>
              <a:gd name="connsiteX11" fmla="*/ 1198973 w 6263640"/>
              <a:gd name="connsiteY11" fmla="*/ 323178 h 1406563"/>
              <a:gd name="connsiteX12" fmla="*/ 722382 w 6263640"/>
              <a:gd name="connsiteY12" fmla="*/ 0 h 1406563"/>
              <a:gd name="connsiteX13" fmla="*/ 243840 w 6263640"/>
              <a:gd name="connsiteY13" fmla="*/ 187363 h 1406563"/>
              <a:gd name="connsiteX14" fmla="*/ 15240 w 6263640"/>
              <a:gd name="connsiteY14" fmla="*/ 172123 h 1406563"/>
              <a:gd name="connsiteX15" fmla="*/ 0 w 6263640"/>
              <a:gd name="connsiteY15" fmla="*/ 1391323 h 1406563"/>
              <a:gd name="connsiteX0" fmla="*/ 0 w 6263640"/>
              <a:gd name="connsiteY0" fmla="*/ 1391323 h 1406563"/>
              <a:gd name="connsiteX1" fmla="*/ 6263640 w 6263640"/>
              <a:gd name="connsiteY1" fmla="*/ 1406563 h 1406563"/>
              <a:gd name="connsiteX2" fmla="*/ 6233160 w 6263640"/>
              <a:gd name="connsiteY2" fmla="*/ 187363 h 1406563"/>
              <a:gd name="connsiteX3" fmla="*/ 5928360 w 6263640"/>
              <a:gd name="connsiteY3" fmla="*/ 217843 h 1406563"/>
              <a:gd name="connsiteX4" fmla="*/ 5288280 w 6263640"/>
              <a:gd name="connsiteY4" fmla="*/ 309283 h 1406563"/>
              <a:gd name="connsiteX5" fmla="*/ 4754880 w 6263640"/>
              <a:gd name="connsiteY5" fmla="*/ 431203 h 1406563"/>
              <a:gd name="connsiteX6" fmla="*/ 4221480 w 6263640"/>
              <a:gd name="connsiteY6" fmla="*/ 537883 h 1406563"/>
              <a:gd name="connsiteX7" fmla="*/ 3474720 w 6263640"/>
              <a:gd name="connsiteY7" fmla="*/ 690283 h 1406563"/>
              <a:gd name="connsiteX8" fmla="*/ 2926080 w 6263640"/>
              <a:gd name="connsiteY8" fmla="*/ 766483 h 1406563"/>
              <a:gd name="connsiteX9" fmla="*/ 2286000 w 6263640"/>
              <a:gd name="connsiteY9" fmla="*/ 705523 h 1406563"/>
              <a:gd name="connsiteX10" fmla="*/ 1584960 w 6263640"/>
              <a:gd name="connsiteY10" fmla="*/ 583603 h 1406563"/>
              <a:gd name="connsiteX11" fmla="*/ 1198973 w 6263640"/>
              <a:gd name="connsiteY11" fmla="*/ 323178 h 1406563"/>
              <a:gd name="connsiteX12" fmla="*/ 722382 w 6263640"/>
              <a:gd name="connsiteY12" fmla="*/ 0 h 1406563"/>
              <a:gd name="connsiteX13" fmla="*/ 243840 w 6263640"/>
              <a:gd name="connsiteY13" fmla="*/ 187363 h 1406563"/>
              <a:gd name="connsiteX14" fmla="*/ 15240 w 6263640"/>
              <a:gd name="connsiteY14" fmla="*/ 264908 h 1406563"/>
              <a:gd name="connsiteX15" fmla="*/ 0 w 6263640"/>
              <a:gd name="connsiteY15" fmla="*/ 1391323 h 1406563"/>
              <a:gd name="connsiteX0" fmla="*/ 0 w 6263640"/>
              <a:gd name="connsiteY0" fmla="*/ 1403190 h 1418430"/>
              <a:gd name="connsiteX1" fmla="*/ 6263640 w 6263640"/>
              <a:gd name="connsiteY1" fmla="*/ 1418430 h 1418430"/>
              <a:gd name="connsiteX2" fmla="*/ 6233160 w 6263640"/>
              <a:gd name="connsiteY2" fmla="*/ 199230 h 1418430"/>
              <a:gd name="connsiteX3" fmla="*/ 5928360 w 6263640"/>
              <a:gd name="connsiteY3" fmla="*/ 229710 h 1418430"/>
              <a:gd name="connsiteX4" fmla="*/ 5288280 w 6263640"/>
              <a:gd name="connsiteY4" fmla="*/ 321150 h 1418430"/>
              <a:gd name="connsiteX5" fmla="*/ 4754880 w 6263640"/>
              <a:gd name="connsiteY5" fmla="*/ 443070 h 1418430"/>
              <a:gd name="connsiteX6" fmla="*/ 4221480 w 6263640"/>
              <a:gd name="connsiteY6" fmla="*/ 549750 h 1418430"/>
              <a:gd name="connsiteX7" fmla="*/ 3474720 w 6263640"/>
              <a:gd name="connsiteY7" fmla="*/ 702150 h 1418430"/>
              <a:gd name="connsiteX8" fmla="*/ 2926080 w 6263640"/>
              <a:gd name="connsiteY8" fmla="*/ 778350 h 1418430"/>
              <a:gd name="connsiteX9" fmla="*/ 2286000 w 6263640"/>
              <a:gd name="connsiteY9" fmla="*/ 717390 h 1418430"/>
              <a:gd name="connsiteX10" fmla="*/ 1584960 w 6263640"/>
              <a:gd name="connsiteY10" fmla="*/ 595470 h 1418430"/>
              <a:gd name="connsiteX11" fmla="*/ 1198973 w 6263640"/>
              <a:gd name="connsiteY11" fmla="*/ 335045 h 1418430"/>
              <a:gd name="connsiteX12" fmla="*/ 897798 w 6263640"/>
              <a:gd name="connsiteY12" fmla="*/ 47279 h 1418430"/>
              <a:gd name="connsiteX13" fmla="*/ 722382 w 6263640"/>
              <a:gd name="connsiteY13" fmla="*/ 11867 h 1418430"/>
              <a:gd name="connsiteX14" fmla="*/ 243840 w 6263640"/>
              <a:gd name="connsiteY14" fmla="*/ 199230 h 1418430"/>
              <a:gd name="connsiteX15" fmla="*/ 15240 w 6263640"/>
              <a:gd name="connsiteY15" fmla="*/ 276775 h 1418430"/>
              <a:gd name="connsiteX16" fmla="*/ 0 w 6263640"/>
              <a:gd name="connsiteY16" fmla="*/ 1403190 h 1418430"/>
              <a:gd name="connsiteX0" fmla="*/ 0 w 6263640"/>
              <a:gd name="connsiteY0" fmla="*/ 1403190 h 1418430"/>
              <a:gd name="connsiteX1" fmla="*/ 6263640 w 6263640"/>
              <a:gd name="connsiteY1" fmla="*/ 1418430 h 1418430"/>
              <a:gd name="connsiteX2" fmla="*/ 6233160 w 6263640"/>
              <a:gd name="connsiteY2" fmla="*/ 199230 h 1418430"/>
              <a:gd name="connsiteX3" fmla="*/ 5928360 w 6263640"/>
              <a:gd name="connsiteY3" fmla="*/ 229710 h 1418430"/>
              <a:gd name="connsiteX4" fmla="*/ 5288280 w 6263640"/>
              <a:gd name="connsiteY4" fmla="*/ 321150 h 1418430"/>
              <a:gd name="connsiteX5" fmla="*/ 4754880 w 6263640"/>
              <a:gd name="connsiteY5" fmla="*/ 443070 h 1418430"/>
              <a:gd name="connsiteX6" fmla="*/ 4221480 w 6263640"/>
              <a:gd name="connsiteY6" fmla="*/ 549750 h 1418430"/>
              <a:gd name="connsiteX7" fmla="*/ 3474720 w 6263640"/>
              <a:gd name="connsiteY7" fmla="*/ 702150 h 1418430"/>
              <a:gd name="connsiteX8" fmla="*/ 2926080 w 6263640"/>
              <a:gd name="connsiteY8" fmla="*/ 778350 h 1418430"/>
              <a:gd name="connsiteX9" fmla="*/ 2286000 w 6263640"/>
              <a:gd name="connsiteY9" fmla="*/ 717390 h 1418430"/>
              <a:gd name="connsiteX10" fmla="*/ 1584960 w 6263640"/>
              <a:gd name="connsiteY10" fmla="*/ 595470 h 1418430"/>
              <a:gd name="connsiteX11" fmla="*/ 1188720 w 6263640"/>
              <a:gd name="connsiteY11" fmla="*/ 252570 h 1418430"/>
              <a:gd name="connsiteX12" fmla="*/ 897798 w 6263640"/>
              <a:gd name="connsiteY12" fmla="*/ 47279 h 1418430"/>
              <a:gd name="connsiteX13" fmla="*/ 722382 w 6263640"/>
              <a:gd name="connsiteY13" fmla="*/ 11867 h 1418430"/>
              <a:gd name="connsiteX14" fmla="*/ 243840 w 6263640"/>
              <a:gd name="connsiteY14" fmla="*/ 199230 h 1418430"/>
              <a:gd name="connsiteX15" fmla="*/ 15240 w 6263640"/>
              <a:gd name="connsiteY15" fmla="*/ 276775 h 1418430"/>
              <a:gd name="connsiteX16" fmla="*/ 0 w 6263640"/>
              <a:gd name="connsiteY16" fmla="*/ 1403190 h 1418430"/>
              <a:gd name="connsiteX0" fmla="*/ 0 w 6263640"/>
              <a:gd name="connsiteY0" fmla="*/ 1417570 h 1432810"/>
              <a:gd name="connsiteX1" fmla="*/ 6263640 w 6263640"/>
              <a:gd name="connsiteY1" fmla="*/ 1432810 h 1432810"/>
              <a:gd name="connsiteX2" fmla="*/ 6233160 w 6263640"/>
              <a:gd name="connsiteY2" fmla="*/ 213610 h 1432810"/>
              <a:gd name="connsiteX3" fmla="*/ 5928360 w 6263640"/>
              <a:gd name="connsiteY3" fmla="*/ 244090 h 1432810"/>
              <a:gd name="connsiteX4" fmla="*/ 5288280 w 6263640"/>
              <a:gd name="connsiteY4" fmla="*/ 335530 h 1432810"/>
              <a:gd name="connsiteX5" fmla="*/ 4754880 w 6263640"/>
              <a:gd name="connsiteY5" fmla="*/ 457450 h 1432810"/>
              <a:gd name="connsiteX6" fmla="*/ 4221480 w 6263640"/>
              <a:gd name="connsiteY6" fmla="*/ 564130 h 1432810"/>
              <a:gd name="connsiteX7" fmla="*/ 3474720 w 6263640"/>
              <a:gd name="connsiteY7" fmla="*/ 716530 h 1432810"/>
              <a:gd name="connsiteX8" fmla="*/ 2926080 w 6263640"/>
              <a:gd name="connsiteY8" fmla="*/ 792730 h 1432810"/>
              <a:gd name="connsiteX9" fmla="*/ 2286000 w 6263640"/>
              <a:gd name="connsiteY9" fmla="*/ 731770 h 1432810"/>
              <a:gd name="connsiteX10" fmla="*/ 1584960 w 6263640"/>
              <a:gd name="connsiteY10" fmla="*/ 609850 h 1432810"/>
              <a:gd name="connsiteX11" fmla="*/ 1188720 w 6263640"/>
              <a:gd name="connsiteY11" fmla="*/ 266950 h 1432810"/>
              <a:gd name="connsiteX12" fmla="*/ 897798 w 6263640"/>
              <a:gd name="connsiteY12" fmla="*/ 30731 h 1432810"/>
              <a:gd name="connsiteX13" fmla="*/ 722382 w 6263640"/>
              <a:gd name="connsiteY13" fmla="*/ 26247 h 1432810"/>
              <a:gd name="connsiteX14" fmla="*/ 243840 w 6263640"/>
              <a:gd name="connsiteY14" fmla="*/ 213610 h 1432810"/>
              <a:gd name="connsiteX15" fmla="*/ 15240 w 6263640"/>
              <a:gd name="connsiteY15" fmla="*/ 291155 h 1432810"/>
              <a:gd name="connsiteX16" fmla="*/ 0 w 6263640"/>
              <a:gd name="connsiteY16" fmla="*/ 1417570 h 1432810"/>
              <a:gd name="connsiteX0" fmla="*/ 0 w 6263640"/>
              <a:gd name="connsiteY0" fmla="*/ 1406251 h 1421491"/>
              <a:gd name="connsiteX1" fmla="*/ 6263640 w 6263640"/>
              <a:gd name="connsiteY1" fmla="*/ 1421491 h 1421491"/>
              <a:gd name="connsiteX2" fmla="*/ 6233160 w 6263640"/>
              <a:gd name="connsiteY2" fmla="*/ 202291 h 1421491"/>
              <a:gd name="connsiteX3" fmla="*/ 5928360 w 6263640"/>
              <a:gd name="connsiteY3" fmla="*/ 232771 h 1421491"/>
              <a:gd name="connsiteX4" fmla="*/ 5288280 w 6263640"/>
              <a:gd name="connsiteY4" fmla="*/ 324211 h 1421491"/>
              <a:gd name="connsiteX5" fmla="*/ 4754880 w 6263640"/>
              <a:gd name="connsiteY5" fmla="*/ 446131 h 1421491"/>
              <a:gd name="connsiteX6" fmla="*/ 4221480 w 6263640"/>
              <a:gd name="connsiteY6" fmla="*/ 552811 h 1421491"/>
              <a:gd name="connsiteX7" fmla="*/ 3474720 w 6263640"/>
              <a:gd name="connsiteY7" fmla="*/ 705211 h 1421491"/>
              <a:gd name="connsiteX8" fmla="*/ 2926080 w 6263640"/>
              <a:gd name="connsiteY8" fmla="*/ 781411 h 1421491"/>
              <a:gd name="connsiteX9" fmla="*/ 2286000 w 6263640"/>
              <a:gd name="connsiteY9" fmla="*/ 720451 h 1421491"/>
              <a:gd name="connsiteX10" fmla="*/ 1584960 w 6263640"/>
              <a:gd name="connsiteY10" fmla="*/ 598531 h 1421491"/>
              <a:gd name="connsiteX11" fmla="*/ 1188720 w 6263640"/>
              <a:gd name="connsiteY11" fmla="*/ 255631 h 1421491"/>
              <a:gd name="connsiteX12" fmla="*/ 897798 w 6263640"/>
              <a:gd name="connsiteY12" fmla="*/ 19412 h 1421491"/>
              <a:gd name="connsiteX13" fmla="*/ 807800 w 6263640"/>
              <a:gd name="connsiteY13" fmla="*/ 18267 h 1421491"/>
              <a:gd name="connsiteX14" fmla="*/ 722382 w 6263640"/>
              <a:gd name="connsiteY14" fmla="*/ 14928 h 1421491"/>
              <a:gd name="connsiteX15" fmla="*/ 243840 w 6263640"/>
              <a:gd name="connsiteY15" fmla="*/ 202291 h 1421491"/>
              <a:gd name="connsiteX16" fmla="*/ 15240 w 6263640"/>
              <a:gd name="connsiteY16" fmla="*/ 279836 h 1421491"/>
              <a:gd name="connsiteX17" fmla="*/ 0 w 6263640"/>
              <a:gd name="connsiteY17" fmla="*/ 1406251 h 1421491"/>
              <a:gd name="connsiteX0" fmla="*/ 0 w 6263640"/>
              <a:gd name="connsiteY0" fmla="*/ 1406251 h 1421491"/>
              <a:gd name="connsiteX1" fmla="*/ 6263640 w 6263640"/>
              <a:gd name="connsiteY1" fmla="*/ 1421491 h 1421491"/>
              <a:gd name="connsiteX2" fmla="*/ 6233160 w 6263640"/>
              <a:gd name="connsiteY2" fmla="*/ 202291 h 1421491"/>
              <a:gd name="connsiteX3" fmla="*/ 5928360 w 6263640"/>
              <a:gd name="connsiteY3" fmla="*/ 232771 h 1421491"/>
              <a:gd name="connsiteX4" fmla="*/ 5288280 w 6263640"/>
              <a:gd name="connsiteY4" fmla="*/ 324211 h 1421491"/>
              <a:gd name="connsiteX5" fmla="*/ 4776851 w 6263640"/>
              <a:gd name="connsiteY5" fmla="*/ 534498 h 1421491"/>
              <a:gd name="connsiteX6" fmla="*/ 4221480 w 6263640"/>
              <a:gd name="connsiteY6" fmla="*/ 552811 h 1421491"/>
              <a:gd name="connsiteX7" fmla="*/ 3474720 w 6263640"/>
              <a:gd name="connsiteY7" fmla="*/ 705211 h 1421491"/>
              <a:gd name="connsiteX8" fmla="*/ 2926080 w 6263640"/>
              <a:gd name="connsiteY8" fmla="*/ 781411 h 1421491"/>
              <a:gd name="connsiteX9" fmla="*/ 2286000 w 6263640"/>
              <a:gd name="connsiteY9" fmla="*/ 720451 h 1421491"/>
              <a:gd name="connsiteX10" fmla="*/ 1584960 w 6263640"/>
              <a:gd name="connsiteY10" fmla="*/ 598531 h 1421491"/>
              <a:gd name="connsiteX11" fmla="*/ 1188720 w 6263640"/>
              <a:gd name="connsiteY11" fmla="*/ 255631 h 1421491"/>
              <a:gd name="connsiteX12" fmla="*/ 897798 w 6263640"/>
              <a:gd name="connsiteY12" fmla="*/ 19412 h 1421491"/>
              <a:gd name="connsiteX13" fmla="*/ 807800 w 6263640"/>
              <a:gd name="connsiteY13" fmla="*/ 18267 h 1421491"/>
              <a:gd name="connsiteX14" fmla="*/ 722382 w 6263640"/>
              <a:gd name="connsiteY14" fmla="*/ 14928 h 1421491"/>
              <a:gd name="connsiteX15" fmla="*/ 243840 w 6263640"/>
              <a:gd name="connsiteY15" fmla="*/ 202291 h 1421491"/>
              <a:gd name="connsiteX16" fmla="*/ 15240 w 6263640"/>
              <a:gd name="connsiteY16" fmla="*/ 279836 h 1421491"/>
              <a:gd name="connsiteX17" fmla="*/ 0 w 6263640"/>
              <a:gd name="connsiteY17" fmla="*/ 1406251 h 1421491"/>
              <a:gd name="connsiteX0" fmla="*/ 0 w 6263640"/>
              <a:gd name="connsiteY0" fmla="*/ 1406251 h 1421491"/>
              <a:gd name="connsiteX1" fmla="*/ 6263640 w 6263640"/>
              <a:gd name="connsiteY1" fmla="*/ 1421491 h 1421491"/>
              <a:gd name="connsiteX2" fmla="*/ 6233160 w 6263640"/>
              <a:gd name="connsiteY2" fmla="*/ 202291 h 1421491"/>
              <a:gd name="connsiteX3" fmla="*/ 5928360 w 6263640"/>
              <a:gd name="connsiteY3" fmla="*/ 232771 h 1421491"/>
              <a:gd name="connsiteX4" fmla="*/ 5288280 w 6263640"/>
              <a:gd name="connsiteY4" fmla="*/ 324211 h 1421491"/>
              <a:gd name="connsiteX5" fmla="*/ 4776851 w 6263640"/>
              <a:gd name="connsiteY5" fmla="*/ 534498 h 1421491"/>
              <a:gd name="connsiteX6" fmla="*/ 4236128 w 6263640"/>
              <a:gd name="connsiteY6" fmla="*/ 670633 h 1421491"/>
              <a:gd name="connsiteX7" fmla="*/ 3474720 w 6263640"/>
              <a:gd name="connsiteY7" fmla="*/ 705211 h 1421491"/>
              <a:gd name="connsiteX8" fmla="*/ 2926080 w 6263640"/>
              <a:gd name="connsiteY8" fmla="*/ 781411 h 1421491"/>
              <a:gd name="connsiteX9" fmla="*/ 2286000 w 6263640"/>
              <a:gd name="connsiteY9" fmla="*/ 720451 h 1421491"/>
              <a:gd name="connsiteX10" fmla="*/ 1584960 w 6263640"/>
              <a:gd name="connsiteY10" fmla="*/ 598531 h 1421491"/>
              <a:gd name="connsiteX11" fmla="*/ 1188720 w 6263640"/>
              <a:gd name="connsiteY11" fmla="*/ 255631 h 1421491"/>
              <a:gd name="connsiteX12" fmla="*/ 897798 w 6263640"/>
              <a:gd name="connsiteY12" fmla="*/ 19412 h 1421491"/>
              <a:gd name="connsiteX13" fmla="*/ 807800 w 6263640"/>
              <a:gd name="connsiteY13" fmla="*/ 18267 h 1421491"/>
              <a:gd name="connsiteX14" fmla="*/ 722382 w 6263640"/>
              <a:gd name="connsiteY14" fmla="*/ 14928 h 1421491"/>
              <a:gd name="connsiteX15" fmla="*/ 243840 w 6263640"/>
              <a:gd name="connsiteY15" fmla="*/ 202291 h 1421491"/>
              <a:gd name="connsiteX16" fmla="*/ 15240 w 6263640"/>
              <a:gd name="connsiteY16" fmla="*/ 279836 h 1421491"/>
              <a:gd name="connsiteX17" fmla="*/ 0 w 6263640"/>
              <a:gd name="connsiteY17" fmla="*/ 1406251 h 1421491"/>
              <a:gd name="connsiteX0" fmla="*/ 0 w 6263640"/>
              <a:gd name="connsiteY0" fmla="*/ 1406251 h 1421491"/>
              <a:gd name="connsiteX1" fmla="*/ 6263640 w 6263640"/>
              <a:gd name="connsiteY1" fmla="*/ 1421491 h 1421491"/>
              <a:gd name="connsiteX2" fmla="*/ 6233160 w 6263640"/>
              <a:gd name="connsiteY2" fmla="*/ 202291 h 1421491"/>
              <a:gd name="connsiteX3" fmla="*/ 5928360 w 6263640"/>
              <a:gd name="connsiteY3" fmla="*/ 232771 h 1421491"/>
              <a:gd name="connsiteX4" fmla="*/ 5288280 w 6263640"/>
              <a:gd name="connsiteY4" fmla="*/ 324211 h 1421491"/>
              <a:gd name="connsiteX5" fmla="*/ 4776851 w 6263640"/>
              <a:gd name="connsiteY5" fmla="*/ 534498 h 1421491"/>
              <a:gd name="connsiteX6" fmla="*/ 4236128 w 6263640"/>
              <a:gd name="connsiteY6" fmla="*/ 670633 h 1421491"/>
              <a:gd name="connsiteX7" fmla="*/ 3474720 w 6263640"/>
              <a:gd name="connsiteY7" fmla="*/ 764121 h 1421491"/>
              <a:gd name="connsiteX8" fmla="*/ 2926080 w 6263640"/>
              <a:gd name="connsiteY8" fmla="*/ 781411 h 1421491"/>
              <a:gd name="connsiteX9" fmla="*/ 2286000 w 6263640"/>
              <a:gd name="connsiteY9" fmla="*/ 720451 h 1421491"/>
              <a:gd name="connsiteX10" fmla="*/ 1584960 w 6263640"/>
              <a:gd name="connsiteY10" fmla="*/ 598531 h 1421491"/>
              <a:gd name="connsiteX11" fmla="*/ 1188720 w 6263640"/>
              <a:gd name="connsiteY11" fmla="*/ 255631 h 1421491"/>
              <a:gd name="connsiteX12" fmla="*/ 897798 w 6263640"/>
              <a:gd name="connsiteY12" fmla="*/ 19412 h 1421491"/>
              <a:gd name="connsiteX13" fmla="*/ 807800 w 6263640"/>
              <a:gd name="connsiteY13" fmla="*/ 18267 h 1421491"/>
              <a:gd name="connsiteX14" fmla="*/ 722382 w 6263640"/>
              <a:gd name="connsiteY14" fmla="*/ 14928 h 1421491"/>
              <a:gd name="connsiteX15" fmla="*/ 243840 w 6263640"/>
              <a:gd name="connsiteY15" fmla="*/ 202291 h 1421491"/>
              <a:gd name="connsiteX16" fmla="*/ 15240 w 6263640"/>
              <a:gd name="connsiteY16" fmla="*/ 279836 h 1421491"/>
              <a:gd name="connsiteX17" fmla="*/ 0 w 6263640"/>
              <a:gd name="connsiteY17" fmla="*/ 1406251 h 1421491"/>
              <a:gd name="connsiteX0" fmla="*/ 0 w 6263640"/>
              <a:gd name="connsiteY0" fmla="*/ 1406251 h 1421491"/>
              <a:gd name="connsiteX1" fmla="*/ 6263640 w 6263640"/>
              <a:gd name="connsiteY1" fmla="*/ 1421491 h 1421491"/>
              <a:gd name="connsiteX2" fmla="*/ 6233160 w 6263640"/>
              <a:gd name="connsiteY2" fmla="*/ 202291 h 1421491"/>
              <a:gd name="connsiteX3" fmla="*/ 5928360 w 6263640"/>
              <a:gd name="connsiteY3" fmla="*/ 232771 h 1421491"/>
              <a:gd name="connsiteX4" fmla="*/ 5288280 w 6263640"/>
              <a:gd name="connsiteY4" fmla="*/ 324211 h 1421491"/>
              <a:gd name="connsiteX5" fmla="*/ 4776851 w 6263640"/>
              <a:gd name="connsiteY5" fmla="*/ 534498 h 1421491"/>
              <a:gd name="connsiteX6" fmla="*/ 4236128 w 6263640"/>
              <a:gd name="connsiteY6" fmla="*/ 670633 h 1421491"/>
              <a:gd name="connsiteX7" fmla="*/ 3474720 w 6263640"/>
              <a:gd name="connsiteY7" fmla="*/ 764121 h 1421491"/>
              <a:gd name="connsiteX8" fmla="*/ 2926080 w 6263640"/>
              <a:gd name="connsiteY8" fmla="*/ 781411 h 1421491"/>
              <a:gd name="connsiteX9" fmla="*/ 2286000 w 6263640"/>
              <a:gd name="connsiteY9" fmla="*/ 720451 h 1421491"/>
              <a:gd name="connsiteX10" fmla="*/ 1584960 w 6263640"/>
              <a:gd name="connsiteY10" fmla="*/ 598531 h 1421491"/>
              <a:gd name="connsiteX11" fmla="*/ 1188720 w 6263640"/>
              <a:gd name="connsiteY11" fmla="*/ 255631 h 1421491"/>
              <a:gd name="connsiteX12" fmla="*/ 897798 w 6263640"/>
              <a:gd name="connsiteY12" fmla="*/ 19412 h 1421491"/>
              <a:gd name="connsiteX13" fmla="*/ 807800 w 6263640"/>
              <a:gd name="connsiteY13" fmla="*/ 18267 h 1421491"/>
              <a:gd name="connsiteX14" fmla="*/ 722382 w 6263640"/>
              <a:gd name="connsiteY14" fmla="*/ 14928 h 1421491"/>
              <a:gd name="connsiteX15" fmla="*/ 243840 w 6263640"/>
              <a:gd name="connsiteY15" fmla="*/ 202291 h 1421491"/>
              <a:gd name="connsiteX16" fmla="*/ 15240 w 6263640"/>
              <a:gd name="connsiteY16" fmla="*/ 279836 h 1421491"/>
              <a:gd name="connsiteX17" fmla="*/ 0 w 6263640"/>
              <a:gd name="connsiteY17" fmla="*/ 1406251 h 1421491"/>
              <a:gd name="connsiteX0" fmla="*/ 0 w 6263640"/>
              <a:gd name="connsiteY0" fmla="*/ 1406251 h 1421491"/>
              <a:gd name="connsiteX1" fmla="*/ 6263640 w 6263640"/>
              <a:gd name="connsiteY1" fmla="*/ 1421491 h 1421491"/>
              <a:gd name="connsiteX2" fmla="*/ 6233160 w 6263640"/>
              <a:gd name="connsiteY2" fmla="*/ 202291 h 1421491"/>
              <a:gd name="connsiteX3" fmla="*/ 5928360 w 6263640"/>
              <a:gd name="connsiteY3" fmla="*/ 232771 h 1421491"/>
              <a:gd name="connsiteX4" fmla="*/ 5288280 w 6263640"/>
              <a:gd name="connsiteY4" fmla="*/ 324211 h 1421491"/>
              <a:gd name="connsiteX5" fmla="*/ 4776851 w 6263640"/>
              <a:gd name="connsiteY5" fmla="*/ 534498 h 1421491"/>
              <a:gd name="connsiteX6" fmla="*/ 4236128 w 6263640"/>
              <a:gd name="connsiteY6" fmla="*/ 670633 h 1421491"/>
              <a:gd name="connsiteX7" fmla="*/ 3474720 w 6263640"/>
              <a:gd name="connsiteY7" fmla="*/ 764121 h 1421491"/>
              <a:gd name="connsiteX8" fmla="*/ 2926080 w 6263640"/>
              <a:gd name="connsiteY8" fmla="*/ 781411 h 1421491"/>
              <a:gd name="connsiteX9" fmla="*/ 2286000 w 6263640"/>
              <a:gd name="connsiteY9" fmla="*/ 720451 h 1421491"/>
              <a:gd name="connsiteX10" fmla="*/ 1629431 w 6263640"/>
              <a:gd name="connsiteY10" fmla="*/ 573296 h 1421491"/>
              <a:gd name="connsiteX11" fmla="*/ 1188720 w 6263640"/>
              <a:gd name="connsiteY11" fmla="*/ 255631 h 1421491"/>
              <a:gd name="connsiteX12" fmla="*/ 897798 w 6263640"/>
              <a:gd name="connsiteY12" fmla="*/ 19412 h 1421491"/>
              <a:gd name="connsiteX13" fmla="*/ 807800 w 6263640"/>
              <a:gd name="connsiteY13" fmla="*/ 18267 h 1421491"/>
              <a:gd name="connsiteX14" fmla="*/ 722382 w 6263640"/>
              <a:gd name="connsiteY14" fmla="*/ 14928 h 1421491"/>
              <a:gd name="connsiteX15" fmla="*/ 243840 w 6263640"/>
              <a:gd name="connsiteY15" fmla="*/ 202291 h 1421491"/>
              <a:gd name="connsiteX16" fmla="*/ 15240 w 6263640"/>
              <a:gd name="connsiteY16" fmla="*/ 279836 h 1421491"/>
              <a:gd name="connsiteX17" fmla="*/ 0 w 6263640"/>
              <a:gd name="connsiteY17" fmla="*/ 1406251 h 1421491"/>
              <a:gd name="connsiteX0" fmla="*/ 0 w 6263640"/>
              <a:gd name="connsiteY0" fmla="*/ 1406251 h 1421491"/>
              <a:gd name="connsiteX1" fmla="*/ 6263640 w 6263640"/>
              <a:gd name="connsiteY1" fmla="*/ 1421491 h 1421491"/>
              <a:gd name="connsiteX2" fmla="*/ 6233160 w 6263640"/>
              <a:gd name="connsiteY2" fmla="*/ 202291 h 1421491"/>
              <a:gd name="connsiteX3" fmla="*/ 5928360 w 6263640"/>
              <a:gd name="connsiteY3" fmla="*/ 232771 h 1421491"/>
              <a:gd name="connsiteX4" fmla="*/ 5288280 w 6263640"/>
              <a:gd name="connsiteY4" fmla="*/ 324211 h 1421491"/>
              <a:gd name="connsiteX5" fmla="*/ 4776851 w 6263640"/>
              <a:gd name="connsiteY5" fmla="*/ 534498 h 1421491"/>
              <a:gd name="connsiteX6" fmla="*/ 4236128 w 6263640"/>
              <a:gd name="connsiteY6" fmla="*/ 670633 h 1421491"/>
              <a:gd name="connsiteX7" fmla="*/ 3474720 w 6263640"/>
              <a:gd name="connsiteY7" fmla="*/ 764121 h 1421491"/>
              <a:gd name="connsiteX8" fmla="*/ 2926080 w 6263640"/>
              <a:gd name="connsiteY8" fmla="*/ 781411 h 1421491"/>
              <a:gd name="connsiteX9" fmla="*/ 2286000 w 6263640"/>
              <a:gd name="connsiteY9" fmla="*/ 720451 h 1421491"/>
              <a:gd name="connsiteX10" fmla="*/ 1629431 w 6263640"/>
              <a:gd name="connsiteY10" fmla="*/ 566987 h 1421491"/>
              <a:gd name="connsiteX11" fmla="*/ 1188720 w 6263640"/>
              <a:gd name="connsiteY11" fmla="*/ 255631 h 1421491"/>
              <a:gd name="connsiteX12" fmla="*/ 897798 w 6263640"/>
              <a:gd name="connsiteY12" fmla="*/ 19412 h 1421491"/>
              <a:gd name="connsiteX13" fmla="*/ 807800 w 6263640"/>
              <a:gd name="connsiteY13" fmla="*/ 18267 h 1421491"/>
              <a:gd name="connsiteX14" fmla="*/ 722382 w 6263640"/>
              <a:gd name="connsiteY14" fmla="*/ 14928 h 1421491"/>
              <a:gd name="connsiteX15" fmla="*/ 243840 w 6263640"/>
              <a:gd name="connsiteY15" fmla="*/ 202291 h 1421491"/>
              <a:gd name="connsiteX16" fmla="*/ 15240 w 6263640"/>
              <a:gd name="connsiteY16" fmla="*/ 279836 h 1421491"/>
              <a:gd name="connsiteX17" fmla="*/ 0 w 6263640"/>
              <a:gd name="connsiteY17" fmla="*/ 1406251 h 1421491"/>
              <a:gd name="connsiteX0" fmla="*/ 0 w 6263640"/>
              <a:gd name="connsiteY0" fmla="*/ 1406251 h 1421491"/>
              <a:gd name="connsiteX1" fmla="*/ 6263640 w 6263640"/>
              <a:gd name="connsiteY1" fmla="*/ 1421491 h 1421491"/>
              <a:gd name="connsiteX2" fmla="*/ 6233160 w 6263640"/>
              <a:gd name="connsiteY2" fmla="*/ 202291 h 1421491"/>
              <a:gd name="connsiteX3" fmla="*/ 5928360 w 6263640"/>
              <a:gd name="connsiteY3" fmla="*/ 232771 h 1421491"/>
              <a:gd name="connsiteX4" fmla="*/ 5288280 w 6263640"/>
              <a:gd name="connsiteY4" fmla="*/ 324211 h 1421491"/>
              <a:gd name="connsiteX5" fmla="*/ 4776851 w 6263640"/>
              <a:gd name="connsiteY5" fmla="*/ 534498 h 1421491"/>
              <a:gd name="connsiteX6" fmla="*/ 4236128 w 6263640"/>
              <a:gd name="connsiteY6" fmla="*/ 670633 h 1421491"/>
              <a:gd name="connsiteX7" fmla="*/ 3474720 w 6263640"/>
              <a:gd name="connsiteY7" fmla="*/ 764121 h 1421491"/>
              <a:gd name="connsiteX8" fmla="*/ 2926080 w 6263640"/>
              <a:gd name="connsiteY8" fmla="*/ 781411 h 1421491"/>
              <a:gd name="connsiteX9" fmla="*/ 2286000 w 6263640"/>
              <a:gd name="connsiteY9" fmla="*/ 720451 h 1421491"/>
              <a:gd name="connsiteX10" fmla="*/ 1629431 w 6263640"/>
              <a:gd name="connsiteY10" fmla="*/ 566987 h 1421491"/>
              <a:gd name="connsiteX11" fmla="*/ 1188720 w 6263640"/>
              <a:gd name="connsiteY11" fmla="*/ 255631 h 1421491"/>
              <a:gd name="connsiteX12" fmla="*/ 897798 w 6263640"/>
              <a:gd name="connsiteY12" fmla="*/ 19412 h 1421491"/>
              <a:gd name="connsiteX13" fmla="*/ 807800 w 6263640"/>
              <a:gd name="connsiteY13" fmla="*/ 18267 h 1421491"/>
              <a:gd name="connsiteX14" fmla="*/ 722382 w 6263640"/>
              <a:gd name="connsiteY14" fmla="*/ 14928 h 1421491"/>
              <a:gd name="connsiteX15" fmla="*/ 243840 w 6263640"/>
              <a:gd name="connsiteY15" fmla="*/ 202291 h 1421491"/>
              <a:gd name="connsiteX16" fmla="*/ 15240 w 6263640"/>
              <a:gd name="connsiteY16" fmla="*/ 279836 h 1421491"/>
              <a:gd name="connsiteX17" fmla="*/ 0 w 6263640"/>
              <a:gd name="connsiteY17" fmla="*/ 1406251 h 1421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63640" h="1421491">
                <a:moveTo>
                  <a:pt x="0" y="1406251"/>
                </a:moveTo>
                <a:lnTo>
                  <a:pt x="6263640" y="1421491"/>
                </a:lnTo>
                <a:lnTo>
                  <a:pt x="6233160" y="202291"/>
                </a:lnTo>
                <a:lnTo>
                  <a:pt x="5928360" y="232771"/>
                </a:lnTo>
                <a:lnTo>
                  <a:pt x="5288280" y="324211"/>
                </a:lnTo>
                <a:lnTo>
                  <a:pt x="4776851" y="534498"/>
                </a:lnTo>
                <a:cubicBezTo>
                  <a:pt x="4596610" y="579876"/>
                  <a:pt x="4453150" y="632363"/>
                  <a:pt x="4236128" y="670633"/>
                </a:cubicBezTo>
                <a:cubicBezTo>
                  <a:pt x="4019106" y="708904"/>
                  <a:pt x="3708993" y="742777"/>
                  <a:pt x="3474720" y="764121"/>
                </a:cubicBezTo>
                <a:lnTo>
                  <a:pt x="2926080" y="781411"/>
                </a:lnTo>
                <a:lnTo>
                  <a:pt x="2286000" y="720451"/>
                </a:lnTo>
                <a:lnTo>
                  <a:pt x="1629431" y="566987"/>
                </a:lnTo>
                <a:cubicBezTo>
                  <a:pt x="1460292" y="471614"/>
                  <a:pt x="1320800" y="369931"/>
                  <a:pt x="1188720" y="255631"/>
                </a:cubicBezTo>
                <a:cubicBezTo>
                  <a:pt x="1072484" y="169421"/>
                  <a:pt x="977230" y="73275"/>
                  <a:pt x="897798" y="19412"/>
                </a:cubicBezTo>
                <a:cubicBezTo>
                  <a:pt x="837160" y="-23967"/>
                  <a:pt x="837036" y="19014"/>
                  <a:pt x="807800" y="18267"/>
                </a:cubicBezTo>
                <a:cubicBezTo>
                  <a:pt x="778564" y="17520"/>
                  <a:pt x="819223" y="-19561"/>
                  <a:pt x="722382" y="14928"/>
                </a:cubicBezTo>
                <a:lnTo>
                  <a:pt x="243840" y="202291"/>
                </a:lnTo>
                <a:lnTo>
                  <a:pt x="15240" y="279836"/>
                </a:lnTo>
                <a:lnTo>
                  <a:pt x="0" y="1406251"/>
                </a:lnTo>
                <a:close/>
              </a:path>
            </a:pathLst>
          </a:custGeom>
          <a:solidFill>
            <a:srgbClr val="0070C0"/>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78854" name="Group 23">
            <a:extLst>
              <a:ext uri="{FF2B5EF4-FFF2-40B4-BE49-F238E27FC236}">
                <a16:creationId xmlns:a16="http://schemas.microsoft.com/office/drawing/2014/main" xmlns="" id="{B5D1A4FB-9FE2-4121-A244-52B747EEC276}"/>
              </a:ext>
            </a:extLst>
          </p:cNvPr>
          <p:cNvGrpSpPr>
            <a:grpSpLocks/>
          </p:cNvGrpSpPr>
          <p:nvPr/>
        </p:nvGrpSpPr>
        <p:grpSpPr bwMode="auto">
          <a:xfrm>
            <a:off x="3276600" y="3989388"/>
            <a:ext cx="228600" cy="2686050"/>
            <a:chOff x="3276600" y="3008240"/>
            <a:chExt cx="136349" cy="2325760"/>
          </a:xfrm>
        </p:grpSpPr>
        <p:sp>
          <p:nvSpPr>
            <p:cNvPr id="8" name="Rectangle 7">
              <a:extLst>
                <a:ext uri="{FF2B5EF4-FFF2-40B4-BE49-F238E27FC236}">
                  <a16:creationId xmlns:a16="http://schemas.microsoft.com/office/drawing/2014/main" xmlns="" id="{29722FF4-9D2F-4C03-A2DE-8BC82D8C01A5}"/>
                </a:ext>
              </a:extLst>
            </p:cNvPr>
            <p:cNvSpPr/>
            <p:nvPr/>
          </p:nvSpPr>
          <p:spPr>
            <a:xfrm>
              <a:off x="3276600" y="3200679"/>
              <a:ext cx="45450" cy="21333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Freeform 22">
              <a:extLst>
                <a:ext uri="{FF2B5EF4-FFF2-40B4-BE49-F238E27FC236}">
                  <a16:creationId xmlns:a16="http://schemas.microsoft.com/office/drawing/2014/main" xmlns="" id="{69650247-5F71-4879-B6EE-4FD1D79B9609}"/>
                </a:ext>
              </a:extLst>
            </p:cNvPr>
            <p:cNvSpPr/>
            <p:nvPr/>
          </p:nvSpPr>
          <p:spPr>
            <a:xfrm>
              <a:off x="3291750" y="3008240"/>
              <a:ext cx="121199" cy="241923"/>
            </a:xfrm>
            <a:custGeom>
              <a:avLst/>
              <a:gdLst>
                <a:gd name="connsiteX0" fmla="*/ 13617 w 155131"/>
                <a:gd name="connsiteY0" fmla="*/ 359228 h 359228"/>
                <a:gd name="connsiteX1" fmla="*/ 13617 w 155131"/>
                <a:gd name="connsiteY1" fmla="*/ 108857 h 359228"/>
                <a:gd name="connsiteX2" fmla="*/ 155131 w 155131"/>
                <a:gd name="connsiteY2" fmla="*/ 0 h 359228"/>
              </a:gdLst>
              <a:ahLst/>
              <a:cxnLst>
                <a:cxn ang="0">
                  <a:pos x="connsiteX0" y="connsiteY0"/>
                </a:cxn>
                <a:cxn ang="0">
                  <a:pos x="connsiteX1" y="connsiteY1"/>
                </a:cxn>
                <a:cxn ang="0">
                  <a:pos x="connsiteX2" y="connsiteY2"/>
                </a:cxn>
              </a:cxnLst>
              <a:rect l="l" t="t" r="r" b="b"/>
              <a:pathLst>
                <a:path w="155131" h="359228">
                  <a:moveTo>
                    <a:pt x="13617" y="359228"/>
                  </a:moveTo>
                  <a:cubicBezTo>
                    <a:pt x="1824" y="263978"/>
                    <a:pt x="-9969" y="168728"/>
                    <a:pt x="13617" y="108857"/>
                  </a:cubicBezTo>
                  <a:cubicBezTo>
                    <a:pt x="37203" y="48986"/>
                    <a:pt x="96167" y="24493"/>
                    <a:pt x="155131" y="0"/>
                  </a:cubicBezTo>
                </a:path>
              </a:pathLst>
            </a:custGeom>
            <a:noFill/>
            <a:ln>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8855" name="Group 33">
            <a:extLst>
              <a:ext uri="{FF2B5EF4-FFF2-40B4-BE49-F238E27FC236}">
                <a16:creationId xmlns:a16="http://schemas.microsoft.com/office/drawing/2014/main" xmlns="" id="{62ED318A-53AC-4C83-9604-108683DE2DD8}"/>
              </a:ext>
            </a:extLst>
          </p:cNvPr>
          <p:cNvGrpSpPr>
            <a:grpSpLocks/>
          </p:cNvGrpSpPr>
          <p:nvPr/>
        </p:nvGrpSpPr>
        <p:grpSpPr bwMode="auto">
          <a:xfrm>
            <a:off x="3756025" y="4114800"/>
            <a:ext cx="90488" cy="1258888"/>
            <a:chOff x="3276600" y="3008240"/>
            <a:chExt cx="136349" cy="2325760"/>
          </a:xfrm>
        </p:grpSpPr>
        <p:sp>
          <p:nvSpPr>
            <p:cNvPr id="35" name="Rectangle 34">
              <a:extLst>
                <a:ext uri="{FF2B5EF4-FFF2-40B4-BE49-F238E27FC236}">
                  <a16:creationId xmlns:a16="http://schemas.microsoft.com/office/drawing/2014/main" xmlns="" id="{57637E49-A56A-4BD3-9FFD-F310E7B27921}"/>
                </a:ext>
              </a:extLst>
            </p:cNvPr>
            <p:cNvSpPr/>
            <p:nvPr/>
          </p:nvSpPr>
          <p:spPr>
            <a:xfrm>
              <a:off x="3276600" y="3201809"/>
              <a:ext cx="45450" cy="2132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36" name="Freeform 35">
              <a:extLst>
                <a:ext uri="{FF2B5EF4-FFF2-40B4-BE49-F238E27FC236}">
                  <a16:creationId xmlns:a16="http://schemas.microsoft.com/office/drawing/2014/main" xmlns="" id="{3D0A2B8C-6554-4E8B-A613-DD37755DC137}"/>
                </a:ext>
              </a:extLst>
            </p:cNvPr>
            <p:cNvSpPr/>
            <p:nvPr/>
          </p:nvSpPr>
          <p:spPr>
            <a:xfrm>
              <a:off x="3290952" y="3008240"/>
              <a:ext cx="121997" cy="240495"/>
            </a:xfrm>
            <a:custGeom>
              <a:avLst/>
              <a:gdLst>
                <a:gd name="connsiteX0" fmla="*/ 13617 w 155131"/>
                <a:gd name="connsiteY0" fmla="*/ 359228 h 359228"/>
                <a:gd name="connsiteX1" fmla="*/ 13617 w 155131"/>
                <a:gd name="connsiteY1" fmla="*/ 108857 h 359228"/>
                <a:gd name="connsiteX2" fmla="*/ 155131 w 155131"/>
                <a:gd name="connsiteY2" fmla="*/ 0 h 359228"/>
              </a:gdLst>
              <a:ahLst/>
              <a:cxnLst>
                <a:cxn ang="0">
                  <a:pos x="connsiteX0" y="connsiteY0"/>
                </a:cxn>
                <a:cxn ang="0">
                  <a:pos x="connsiteX1" y="connsiteY1"/>
                </a:cxn>
                <a:cxn ang="0">
                  <a:pos x="connsiteX2" y="connsiteY2"/>
                </a:cxn>
              </a:cxnLst>
              <a:rect l="l" t="t" r="r" b="b"/>
              <a:pathLst>
                <a:path w="155131" h="359228">
                  <a:moveTo>
                    <a:pt x="13617" y="359228"/>
                  </a:moveTo>
                  <a:cubicBezTo>
                    <a:pt x="1824" y="263978"/>
                    <a:pt x="-9969" y="168728"/>
                    <a:pt x="13617" y="108857"/>
                  </a:cubicBezTo>
                  <a:cubicBezTo>
                    <a:pt x="37203" y="48986"/>
                    <a:pt x="96167" y="24493"/>
                    <a:pt x="155131" y="0"/>
                  </a:cubicBezTo>
                </a:path>
              </a:pathLst>
            </a:custGeom>
            <a:noFill/>
            <a:ln>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grpSp>
      <p:sp>
        <p:nvSpPr>
          <p:cNvPr id="39" name="Isosceles Triangle 38">
            <a:extLst>
              <a:ext uri="{FF2B5EF4-FFF2-40B4-BE49-F238E27FC236}">
                <a16:creationId xmlns:a16="http://schemas.microsoft.com/office/drawing/2014/main" xmlns="" id="{F6374151-5CDD-4FAD-B973-A7014292A1E5}"/>
              </a:ext>
            </a:extLst>
          </p:cNvPr>
          <p:cNvSpPr/>
          <p:nvPr/>
        </p:nvSpPr>
        <p:spPr>
          <a:xfrm rot="10800000">
            <a:off x="6138863" y="5513388"/>
            <a:ext cx="120650" cy="128587"/>
          </a:xfrm>
          <a:prstGeom prst="triangl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78857" name="TextBox 47">
            <a:extLst>
              <a:ext uri="{FF2B5EF4-FFF2-40B4-BE49-F238E27FC236}">
                <a16:creationId xmlns:a16="http://schemas.microsoft.com/office/drawing/2014/main" xmlns="" id="{35CED74F-B899-4FEF-ABD1-53262EFB0F99}"/>
              </a:ext>
            </a:extLst>
          </p:cNvPr>
          <p:cNvSpPr txBox="1">
            <a:spLocks noChangeArrowheads="1"/>
          </p:cNvSpPr>
          <p:nvPr/>
        </p:nvSpPr>
        <p:spPr bwMode="auto">
          <a:xfrm>
            <a:off x="6834188" y="4010025"/>
            <a:ext cx="1536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Palatino Linotype" panose="02040502050505030304" pitchFamily="18"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Palatino Linotype" panose="02040502050505030304" pitchFamily="18" charset="0"/>
              </a:defRPr>
            </a:lvl2pPr>
            <a:lvl3pPr marL="1143000" indent="-228600">
              <a:spcBef>
                <a:spcPct val="20000"/>
              </a:spcBef>
              <a:buClr>
                <a:schemeClr val="accent2"/>
              </a:buClr>
              <a:buChar char="•"/>
              <a:defRPr sz="2400">
                <a:solidFill>
                  <a:schemeClr val="tx1"/>
                </a:solidFill>
                <a:latin typeface="Palatino Linotype" panose="02040502050505030304" pitchFamily="18"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Palatino Linotype" panose="02040502050505030304" pitchFamily="18" charset="0"/>
              </a:defRPr>
            </a:lvl4pPr>
            <a:lvl5pPr marL="2057400" indent="-228600">
              <a:spcBef>
                <a:spcPct val="20000"/>
              </a:spcBef>
              <a:buClr>
                <a:schemeClr val="hlink"/>
              </a:buClr>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9pPr>
          </a:lstStyle>
          <a:p>
            <a:pPr>
              <a:spcBef>
                <a:spcPct val="0"/>
              </a:spcBef>
              <a:buClrTx/>
              <a:buSzTx/>
              <a:buFontTx/>
              <a:buNone/>
            </a:pPr>
            <a:r>
              <a:rPr lang="en-US" altLang="en-US" sz="1400" b="1">
                <a:solidFill>
                  <a:srgbClr val="000000"/>
                </a:solidFill>
                <a:latin typeface="Arial" panose="020B0604020202020204" pitchFamily="34" charset="0"/>
              </a:rPr>
              <a:t>Ground Surface</a:t>
            </a:r>
          </a:p>
        </p:txBody>
      </p:sp>
      <p:sp>
        <p:nvSpPr>
          <p:cNvPr id="51" name="Right Arrow 50">
            <a:extLst>
              <a:ext uri="{FF2B5EF4-FFF2-40B4-BE49-F238E27FC236}">
                <a16:creationId xmlns:a16="http://schemas.microsoft.com/office/drawing/2014/main" xmlns="" id="{01CB4C9A-8DCA-4D56-8218-A735CD11F8F9}"/>
              </a:ext>
            </a:extLst>
          </p:cNvPr>
          <p:cNvSpPr/>
          <p:nvPr/>
        </p:nvSpPr>
        <p:spPr>
          <a:xfrm rot="2646001">
            <a:off x="1104900" y="4824413"/>
            <a:ext cx="990600" cy="304800"/>
          </a:xfrm>
          <a:prstGeom prst="rightArrow">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cxnSp>
        <p:nvCxnSpPr>
          <p:cNvPr id="55" name="Curved Connector 54">
            <a:extLst>
              <a:ext uri="{FF2B5EF4-FFF2-40B4-BE49-F238E27FC236}">
                <a16:creationId xmlns:a16="http://schemas.microsoft.com/office/drawing/2014/main" xmlns="" id="{CC8FC641-D810-45A5-AB84-E58CC2128160}"/>
              </a:ext>
            </a:extLst>
          </p:cNvPr>
          <p:cNvCxnSpPr/>
          <p:nvPr/>
        </p:nvCxnSpPr>
        <p:spPr>
          <a:xfrm rot="5400000">
            <a:off x="9432925" y="1812925"/>
            <a:ext cx="946150" cy="152400"/>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78860" name="TextBox 56">
            <a:extLst>
              <a:ext uri="{FF2B5EF4-FFF2-40B4-BE49-F238E27FC236}">
                <a16:creationId xmlns:a16="http://schemas.microsoft.com/office/drawing/2014/main" xmlns="" id="{8106A434-0B06-4600-A670-A87A1B7F7A93}"/>
              </a:ext>
            </a:extLst>
          </p:cNvPr>
          <p:cNvSpPr txBox="1">
            <a:spLocks noChangeArrowheads="1"/>
          </p:cNvSpPr>
          <p:nvPr/>
        </p:nvSpPr>
        <p:spPr bwMode="auto">
          <a:xfrm>
            <a:off x="261938" y="4852988"/>
            <a:ext cx="13382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Palatino Linotype" panose="02040502050505030304" pitchFamily="18"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Palatino Linotype" panose="02040502050505030304" pitchFamily="18" charset="0"/>
              </a:defRPr>
            </a:lvl2pPr>
            <a:lvl3pPr marL="1143000" indent="-228600">
              <a:spcBef>
                <a:spcPct val="20000"/>
              </a:spcBef>
              <a:buClr>
                <a:schemeClr val="accent2"/>
              </a:buClr>
              <a:buChar char="•"/>
              <a:defRPr sz="2400">
                <a:solidFill>
                  <a:schemeClr val="tx1"/>
                </a:solidFill>
                <a:latin typeface="Palatino Linotype" panose="02040502050505030304" pitchFamily="18"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Palatino Linotype" panose="02040502050505030304" pitchFamily="18" charset="0"/>
              </a:defRPr>
            </a:lvl4pPr>
            <a:lvl5pPr marL="2057400" indent="-228600">
              <a:spcBef>
                <a:spcPct val="20000"/>
              </a:spcBef>
              <a:buClr>
                <a:schemeClr val="hlink"/>
              </a:buClr>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9pPr>
          </a:lstStyle>
          <a:p>
            <a:pPr algn="r">
              <a:spcBef>
                <a:spcPct val="0"/>
              </a:spcBef>
              <a:buClrTx/>
              <a:buSzTx/>
              <a:buFontTx/>
              <a:buNone/>
            </a:pPr>
            <a:r>
              <a:rPr lang="en-US" altLang="en-US" sz="1800" b="1">
                <a:solidFill>
                  <a:srgbClr val="000000"/>
                </a:solidFill>
                <a:latin typeface="Arial" panose="020B0604020202020204" pitchFamily="34" charset="0"/>
              </a:rPr>
              <a:t>Increased </a:t>
            </a:r>
          </a:p>
          <a:p>
            <a:pPr algn="r">
              <a:spcBef>
                <a:spcPct val="0"/>
              </a:spcBef>
              <a:buClrTx/>
              <a:buSzTx/>
              <a:buFontTx/>
              <a:buNone/>
            </a:pPr>
            <a:r>
              <a:rPr lang="en-US" altLang="en-US" sz="1800" b="1">
                <a:solidFill>
                  <a:srgbClr val="000000"/>
                </a:solidFill>
                <a:latin typeface="Arial" panose="020B0604020202020204" pitchFamily="34" charset="0"/>
              </a:rPr>
              <a:t>Leakage </a:t>
            </a:r>
          </a:p>
          <a:p>
            <a:pPr algn="r">
              <a:spcBef>
                <a:spcPct val="0"/>
              </a:spcBef>
              <a:buClrTx/>
              <a:buSzTx/>
              <a:buFontTx/>
              <a:buNone/>
            </a:pPr>
            <a:r>
              <a:rPr lang="en-US" altLang="en-US" sz="1800" b="1">
                <a:solidFill>
                  <a:srgbClr val="000000"/>
                </a:solidFill>
                <a:latin typeface="Arial" panose="020B0604020202020204" pitchFamily="34" charset="0"/>
              </a:rPr>
              <a:t>from River</a:t>
            </a:r>
          </a:p>
        </p:txBody>
      </p:sp>
      <p:sp>
        <p:nvSpPr>
          <p:cNvPr id="78861" name="TextBox 64">
            <a:extLst>
              <a:ext uri="{FF2B5EF4-FFF2-40B4-BE49-F238E27FC236}">
                <a16:creationId xmlns:a16="http://schemas.microsoft.com/office/drawing/2014/main" xmlns="" id="{E71DC3AC-2E39-4E81-9C04-84431B957E52}"/>
              </a:ext>
            </a:extLst>
          </p:cNvPr>
          <p:cNvSpPr txBox="1">
            <a:spLocks noChangeArrowheads="1"/>
          </p:cNvSpPr>
          <p:nvPr/>
        </p:nvSpPr>
        <p:spPr bwMode="auto">
          <a:xfrm>
            <a:off x="1130300" y="4035425"/>
            <a:ext cx="635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Palatino Linotype" panose="02040502050505030304" pitchFamily="18"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Palatino Linotype" panose="02040502050505030304" pitchFamily="18" charset="0"/>
              </a:defRPr>
            </a:lvl2pPr>
            <a:lvl3pPr marL="1143000" indent="-228600">
              <a:spcBef>
                <a:spcPct val="20000"/>
              </a:spcBef>
              <a:buClr>
                <a:schemeClr val="accent2"/>
              </a:buClr>
              <a:buChar char="•"/>
              <a:defRPr sz="2400">
                <a:solidFill>
                  <a:schemeClr val="tx1"/>
                </a:solidFill>
                <a:latin typeface="Palatino Linotype" panose="02040502050505030304" pitchFamily="18"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Palatino Linotype" panose="02040502050505030304" pitchFamily="18" charset="0"/>
              </a:defRPr>
            </a:lvl4pPr>
            <a:lvl5pPr marL="2057400" indent="-228600">
              <a:spcBef>
                <a:spcPct val="20000"/>
              </a:spcBef>
              <a:buClr>
                <a:schemeClr val="hlink"/>
              </a:buClr>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9pPr>
          </a:lstStyle>
          <a:p>
            <a:pPr>
              <a:spcBef>
                <a:spcPct val="0"/>
              </a:spcBef>
              <a:buClrTx/>
              <a:buSzTx/>
              <a:buFontTx/>
              <a:buNone/>
            </a:pPr>
            <a:r>
              <a:rPr lang="en-US" altLang="en-US" sz="1400" b="1">
                <a:solidFill>
                  <a:srgbClr val="000000"/>
                </a:solidFill>
                <a:latin typeface="Arial" panose="020B0604020202020204" pitchFamily="34" charset="0"/>
              </a:rPr>
              <a:t>River</a:t>
            </a:r>
          </a:p>
        </p:txBody>
      </p:sp>
      <p:cxnSp>
        <p:nvCxnSpPr>
          <p:cNvPr id="66" name="Straight Connector 65">
            <a:extLst>
              <a:ext uri="{FF2B5EF4-FFF2-40B4-BE49-F238E27FC236}">
                <a16:creationId xmlns:a16="http://schemas.microsoft.com/office/drawing/2014/main" xmlns="" id="{9B1D3D2C-B525-4A9B-A7B1-638E4A50D01F}"/>
              </a:ext>
            </a:extLst>
          </p:cNvPr>
          <p:cNvCxnSpPr>
            <a:stCxn id="7" idx="13"/>
          </p:cNvCxnSpPr>
          <p:nvPr/>
        </p:nvCxnSpPr>
        <p:spPr>
          <a:xfrm flipV="1">
            <a:off x="1176338" y="4276725"/>
            <a:ext cx="136525" cy="20637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78863" name="Group 40">
            <a:extLst>
              <a:ext uri="{FF2B5EF4-FFF2-40B4-BE49-F238E27FC236}">
                <a16:creationId xmlns:a16="http://schemas.microsoft.com/office/drawing/2014/main" xmlns="" id="{5ABCC5C1-F813-4490-885F-96F424E487C0}"/>
              </a:ext>
            </a:extLst>
          </p:cNvPr>
          <p:cNvGrpSpPr>
            <a:grpSpLocks/>
          </p:cNvGrpSpPr>
          <p:nvPr/>
        </p:nvGrpSpPr>
        <p:grpSpPr bwMode="auto">
          <a:xfrm>
            <a:off x="4419600" y="3989388"/>
            <a:ext cx="228600" cy="2686050"/>
            <a:chOff x="3276600" y="3008240"/>
            <a:chExt cx="136349" cy="2325760"/>
          </a:xfrm>
        </p:grpSpPr>
        <p:sp>
          <p:nvSpPr>
            <p:cNvPr id="43" name="Rectangle 42">
              <a:extLst>
                <a:ext uri="{FF2B5EF4-FFF2-40B4-BE49-F238E27FC236}">
                  <a16:creationId xmlns:a16="http://schemas.microsoft.com/office/drawing/2014/main" xmlns="" id="{266D028A-94BD-46E0-A89B-542632BECEA5}"/>
                </a:ext>
              </a:extLst>
            </p:cNvPr>
            <p:cNvSpPr/>
            <p:nvPr/>
          </p:nvSpPr>
          <p:spPr>
            <a:xfrm>
              <a:off x="3276600" y="3200679"/>
              <a:ext cx="45450" cy="21333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Freeform 44">
              <a:extLst>
                <a:ext uri="{FF2B5EF4-FFF2-40B4-BE49-F238E27FC236}">
                  <a16:creationId xmlns:a16="http://schemas.microsoft.com/office/drawing/2014/main" xmlns="" id="{8203D297-B2EA-4F74-B27F-BBBB0B10938F}"/>
                </a:ext>
              </a:extLst>
            </p:cNvPr>
            <p:cNvSpPr/>
            <p:nvPr/>
          </p:nvSpPr>
          <p:spPr>
            <a:xfrm>
              <a:off x="3291750" y="3008240"/>
              <a:ext cx="121199" cy="241923"/>
            </a:xfrm>
            <a:custGeom>
              <a:avLst/>
              <a:gdLst>
                <a:gd name="connsiteX0" fmla="*/ 13617 w 155131"/>
                <a:gd name="connsiteY0" fmla="*/ 359228 h 359228"/>
                <a:gd name="connsiteX1" fmla="*/ 13617 w 155131"/>
                <a:gd name="connsiteY1" fmla="*/ 108857 h 359228"/>
                <a:gd name="connsiteX2" fmla="*/ 155131 w 155131"/>
                <a:gd name="connsiteY2" fmla="*/ 0 h 359228"/>
              </a:gdLst>
              <a:ahLst/>
              <a:cxnLst>
                <a:cxn ang="0">
                  <a:pos x="connsiteX0" y="connsiteY0"/>
                </a:cxn>
                <a:cxn ang="0">
                  <a:pos x="connsiteX1" y="connsiteY1"/>
                </a:cxn>
                <a:cxn ang="0">
                  <a:pos x="connsiteX2" y="connsiteY2"/>
                </a:cxn>
              </a:cxnLst>
              <a:rect l="l" t="t" r="r" b="b"/>
              <a:pathLst>
                <a:path w="155131" h="359228">
                  <a:moveTo>
                    <a:pt x="13617" y="359228"/>
                  </a:moveTo>
                  <a:cubicBezTo>
                    <a:pt x="1824" y="263978"/>
                    <a:pt x="-9969" y="168728"/>
                    <a:pt x="13617" y="108857"/>
                  </a:cubicBezTo>
                  <a:cubicBezTo>
                    <a:pt x="37203" y="48986"/>
                    <a:pt x="96167" y="24493"/>
                    <a:pt x="155131" y="0"/>
                  </a:cubicBezTo>
                </a:path>
              </a:pathLst>
            </a:custGeom>
            <a:noFill/>
            <a:ln>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8864" name="Group 45">
            <a:extLst>
              <a:ext uri="{FF2B5EF4-FFF2-40B4-BE49-F238E27FC236}">
                <a16:creationId xmlns:a16="http://schemas.microsoft.com/office/drawing/2014/main" xmlns="" id="{EDF179B4-310C-4DBC-B957-3334FF38A7C4}"/>
              </a:ext>
            </a:extLst>
          </p:cNvPr>
          <p:cNvGrpSpPr>
            <a:grpSpLocks/>
          </p:cNvGrpSpPr>
          <p:nvPr/>
        </p:nvGrpSpPr>
        <p:grpSpPr bwMode="auto">
          <a:xfrm>
            <a:off x="5638800" y="3989388"/>
            <a:ext cx="228600" cy="2243137"/>
            <a:chOff x="3276600" y="3008240"/>
            <a:chExt cx="136349" cy="2325760"/>
          </a:xfrm>
        </p:grpSpPr>
        <p:sp>
          <p:nvSpPr>
            <p:cNvPr id="47" name="Rectangle 46">
              <a:extLst>
                <a:ext uri="{FF2B5EF4-FFF2-40B4-BE49-F238E27FC236}">
                  <a16:creationId xmlns:a16="http://schemas.microsoft.com/office/drawing/2014/main" xmlns="" id="{24E29A4C-7010-4F87-A1C1-96E5DF574F8E}"/>
                </a:ext>
              </a:extLst>
            </p:cNvPr>
            <p:cNvSpPr/>
            <p:nvPr/>
          </p:nvSpPr>
          <p:spPr>
            <a:xfrm>
              <a:off x="3276600" y="3200818"/>
              <a:ext cx="45450" cy="21331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52" name="Freeform 51">
              <a:extLst>
                <a:ext uri="{FF2B5EF4-FFF2-40B4-BE49-F238E27FC236}">
                  <a16:creationId xmlns:a16="http://schemas.microsoft.com/office/drawing/2014/main" xmlns="" id="{146213EB-4743-445A-B563-31EEE5037E2F}"/>
                </a:ext>
              </a:extLst>
            </p:cNvPr>
            <p:cNvSpPr/>
            <p:nvPr/>
          </p:nvSpPr>
          <p:spPr>
            <a:xfrm>
              <a:off x="3291750" y="3008240"/>
              <a:ext cx="121199" cy="241958"/>
            </a:xfrm>
            <a:custGeom>
              <a:avLst/>
              <a:gdLst>
                <a:gd name="connsiteX0" fmla="*/ 13617 w 155131"/>
                <a:gd name="connsiteY0" fmla="*/ 359228 h 359228"/>
                <a:gd name="connsiteX1" fmla="*/ 13617 w 155131"/>
                <a:gd name="connsiteY1" fmla="*/ 108857 h 359228"/>
                <a:gd name="connsiteX2" fmla="*/ 155131 w 155131"/>
                <a:gd name="connsiteY2" fmla="*/ 0 h 359228"/>
              </a:gdLst>
              <a:ahLst/>
              <a:cxnLst>
                <a:cxn ang="0">
                  <a:pos x="connsiteX0" y="connsiteY0"/>
                </a:cxn>
                <a:cxn ang="0">
                  <a:pos x="connsiteX1" y="connsiteY1"/>
                </a:cxn>
                <a:cxn ang="0">
                  <a:pos x="connsiteX2" y="connsiteY2"/>
                </a:cxn>
              </a:cxnLst>
              <a:rect l="l" t="t" r="r" b="b"/>
              <a:pathLst>
                <a:path w="155131" h="359228">
                  <a:moveTo>
                    <a:pt x="13617" y="359228"/>
                  </a:moveTo>
                  <a:cubicBezTo>
                    <a:pt x="1824" y="263978"/>
                    <a:pt x="-9969" y="168728"/>
                    <a:pt x="13617" y="108857"/>
                  </a:cubicBezTo>
                  <a:cubicBezTo>
                    <a:pt x="37203" y="48986"/>
                    <a:pt x="96167" y="24493"/>
                    <a:pt x="155131" y="0"/>
                  </a:cubicBezTo>
                </a:path>
              </a:pathLst>
            </a:custGeom>
            <a:noFill/>
            <a:ln>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grpSp>
      <p:grpSp>
        <p:nvGrpSpPr>
          <p:cNvPr id="78865" name="Group 52">
            <a:extLst>
              <a:ext uri="{FF2B5EF4-FFF2-40B4-BE49-F238E27FC236}">
                <a16:creationId xmlns:a16="http://schemas.microsoft.com/office/drawing/2014/main" xmlns="" id="{1744E2F5-5591-45AA-B174-C5BA03F0D716}"/>
              </a:ext>
            </a:extLst>
          </p:cNvPr>
          <p:cNvGrpSpPr>
            <a:grpSpLocks/>
          </p:cNvGrpSpPr>
          <p:nvPr/>
        </p:nvGrpSpPr>
        <p:grpSpPr bwMode="auto">
          <a:xfrm>
            <a:off x="8170863" y="4114800"/>
            <a:ext cx="88900" cy="1258888"/>
            <a:chOff x="3276600" y="3008240"/>
            <a:chExt cx="136349" cy="2325760"/>
          </a:xfrm>
        </p:grpSpPr>
        <p:sp>
          <p:nvSpPr>
            <p:cNvPr id="54" name="Rectangle 53">
              <a:extLst>
                <a:ext uri="{FF2B5EF4-FFF2-40B4-BE49-F238E27FC236}">
                  <a16:creationId xmlns:a16="http://schemas.microsoft.com/office/drawing/2014/main" xmlns="" id="{1DFDEC7E-67AB-4389-A27A-4FBDDF458D92}"/>
                </a:ext>
              </a:extLst>
            </p:cNvPr>
            <p:cNvSpPr/>
            <p:nvPr/>
          </p:nvSpPr>
          <p:spPr>
            <a:xfrm>
              <a:off x="3276600" y="3201809"/>
              <a:ext cx="46261" cy="2132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56" name="Freeform 55">
              <a:extLst>
                <a:ext uri="{FF2B5EF4-FFF2-40B4-BE49-F238E27FC236}">
                  <a16:creationId xmlns:a16="http://schemas.microsoft.com/office/drawing/2014/main" xmlns="" id="{A8912EBD-272B-4D82-A46D-FC358BF92731}"/>
                </a:ext>
              </a:extLst>
            </p:cNvPr>
            <p:cNvSpPr/>
            <p:nvPr/>
          </p:nvSpPr>
          <p:spPr>
            <a:xfrm>
              <a:off x="3291209" y="3008240"/>
              <a:ext cx="121740" cy="240495"/>
            </a:xfrm>
            <a:custGeom>
              <a:avLst/>
              <a:gdLst>
                <a:gd name="connsiteX0" fmla="*/ 13617 w 155131"/>
                <a:gd name="connsiteY0" fmla="*/ 359228 h 359228"/>
                <a:gd name="connsiteX1" fmla="*/ 13617 w 155131"/>
                <a:gd name="connsiteY1" fmla="*/ 108857 h 359228"/>
                <a:gd name="connsiteX2" fmla="*/ 155131 w 155131"/>
                <a:gd name="connsiteY2" fmla="*/ 0 h 359228"/>
              </a:gdLst>
              <a:ahLst/>
              <a:cxnLst>
                <a:cxn ang="0">
                  <a:pos x="connsiteX0" y="connsiteY0"/>
                </a:cxn>
                <a:cxn ang="0">
                  <a:pos x="connsiteX1" y="connsiteY1"/>
                </a:cxn>
                <a:cxn ang="0">
                  <a:pos x="connsiteX2" y="connsiteY2"/>
                </a:cxn>
              </a:cxnLst>
              <a:rect l="l" t="t" r="r" b="b"/>
              <a:pathLst>
                <a:path w="155131" h="359228">
                  <a:moveTo>
                    <a:pt x="13617" y="359228"/>
                  </a:moveTo>
                  <a:cubicBezTo>
                    <a:pt x="1824" y="263978"/>
                    <a:pt x="-9969" y="168728"/>
                    <a:pt x="13617" y="108857"/>
                  </a:cubicBezTo>
                  <a:cubicBezTo>
                    <a:pt x="37203" y="48986"/>
                    <a:pt x="96167" y="24493"/>
                    <a:pt x="155131" y="0"/>
                  </a:cubicBezTo>
                </a:path>
              </a:pathLst>
            </a:custGeom>
            <a:noFill/>
            <a:ln>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grpSp>
      <p:grpSp>
        <p:nvGrpSpPr>
          <p:cNvPr id="78866" name="Group 57">
            <a:extLst>
              <a:ext uri="{FF2B5EF4-FFF2-40B4-BE49-F238E27FC236}">
                <a16:creationId xmlns:a16="http://schemas.microsoft.com/office/drawing/2014/main" xmlns="" id="{1172E255-DFD1-4B1F-A179-BCF124B90CDE}"/>
              </a:ext>
            </a:extLst>
          </p:cNvPr>
          <p:cNvGrpSpPr>
            <a:grpSpLocks/>
          </p:cNvGrpSpPr>
          <p:nvPr/>
        </p:nvGrpSpPr>
        <p:grpSpPr bwMode="auto">
          <a:xfrm>
            <a:off x="6705600" y="4114800"/>
            <a:ext cx="88900" cy="1258888"/>
            <a:chOff x="3276600" y="3008240"/>
            <a:chExt cx="136349" cy="2325760"/>
          </a:xfrm>
        </p:grpSpPr>
        <p:sp>
          <p:nvSpPr>
            <p:cNvPr id="59" name="Rectangle 58">
              <a:extLst>
                <a:ext uri="{FF2B5EF4-FFF2-40B4-BE49-F238E27FC236}">
                  <a16:creationId xmlns:a16="http://schemas.microsoft.com/office/drawing/2014/main" xmlns="" id="{6BAED919-7C73-465B-896C-5573132DEF1D}"/>
                </a:ext>
              </a:extLst>
            </p:cNvPr>
            <p:cNvSpPr/>
            <p:nvPr/>
          </p:nvSpPr>
          <p:spPr>
            <a:xfrm>
              <a:off x="3276600" y="3201809"/>
              <a:ext cx="46262" cy="2132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61" name="Freeform 60">
              <a:extLst>
                <a:ext uri="{FF2B5EF4-FFF2-40B4-BE49-F238E27FC236}">
                  <a16:creationId xmlns:a16="http://schemas.microsoft.com/office/drawing/2014/main" xmlns="" id="{52927000-DE64-4C88-BBB9-67361E8DFA17}"/>
                </a:ext>
              </a:extLst>
            </p:cNvPr>
            <p:cNvSpPr/>
            <p:nvPr/>
          </p:nvSpPr>
          <p:spPr>
            <a:xfrm>
              <a:off x="3291209" y="3008240"/>
              <a:ext cx="121740" cy="240495"/>
            </a:xfrm>
            <a:custGeom>
              <a:avLst/>
              <a:gdLst>
                <a:gd name="connsiteX0" fmla="*/ 13617 w 155131"/>
                <a:gd name="connsiteY0" fmla="*/ 359228 h 359228"/>
                <a:gd name="connsiteX1" fmla="*/ 13617 w 155131"/>
                <a:gd name="connsiteY1" fmla="*/ 108857 h 359228"/>
                <a:gd name="connsiteX2" fmla="*/ 155131 w 155131"/>
                <a:gd name="connsiteY2" fmla="*/ 0 h 359228"/>
              </a:gdLst>
              <a:ahLst/>
              <a:cxnLst>
                <a:cxn ang="0">
                  <a:pos x="connsiteX0" y="connsiteY0"/>
                </a:cxn>
                <a:cxn ang="0">
                  <a:pos x="connsiteX1" y="connsiteY1"/>
                </a:cxn>
                <a:cxn ang="0">
                  <a:pos x="connsiteX2" y="connsiteY2"/>
                </a:cxn>
              </a:cxnLst>
              <a:rect l="l" t="t" r="r" b="b"/>
              <a:pathLst>
                <a:path w="155131" h="359228">
                  <a:moveTo>
                    <a:pt x="13617" y="359228"/>
                  </a:moveTo>
                  <a:cubicBezTo>
                    <a:pt x="1824" y="263978"/>
                    <a:pt x="-9969" y="168728"/>
                    <a:pt x="13617" y="108857"/>
                  </a:cubicBezTo>
                  <a:cubicBezTo>
                    <a:pt x="37203" y="48986"/>
                    <a:pt x="96167" y="24493"/>
                    <a:pt x="155131" y="0"/>
                  </a:cubicBezTo>
                </a:path>
              </a:pathLst>
            </a:custGeom>
            <a:noFill/>
            <a:ln>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grpSp>
      <p:grpSp>
        <p:nvGrpSpPr>
          <p:cNvPr id="78867" name="Group 66">
            <a:extLst>
              <a:ext uri="{FF2B5EF4-FFF2-40B4-BE49-F238E27FC236}">
                <a16:creationId xmlns:a16="http://schemas.microsoft.com/office/drawing/2014/main" xmlns="" id="{E4BAF53B-848E-42E4-928B-882D5974A44C}"/>
              </a:ext>
            </a:extLst>
          </p:cNvPr>
          <p:cNvGrpSpPr>
            <a:grpSpLocks/>
          </p:cNvGrpSpPr>
          <p:nvPr/>
        </p:nvGrpSpPr>
        <p:grpSpPr bwMode="auto">
          <a:xfrm>
            <a:off x="2514600" y="3989388"/>
            <a:ext cx="228600" cy="2220912"/>
            <a:chOff x="3276600" y="3008240"/>
            <a:chExt cx="136349" cy="2325760"/>
          </a:xfrm>
        </p:grpSpPr>
        <p:sp>
          <p:nvSpPr>
            <p:cNvPr id="68" name="Rectangle 67">
              <a:extLst>
                <a:ext uri="{FF2B5EF4-FFF2-40B4-BE49-F238E27FC236}">
                  <a16:creationId xmlns:a16="http://schemas.microsoft.com/office/drawing/2014/main" xmlns="" id="{C19E861A-B8AD-4684-9968-ACF64EFC0BEA}"/>
                </a:ext>
              </a:extLst>
            </p:cNvPr>
            <p:cNvSpPr/>
            <p:nvPr/>
          </p:nvSpPr>
          <p:spPr>
            <a:xfrm>
              <a:off x="3276600" y="3201084"/>
              <a:ext cx="45450" cy="2132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69" name="Freeform 68">
              <a:extLst>
                <a:ext uri="{FF2B5EF4-FFF2-40B4-BE49-F238E27FC236}">
                  <a16:creationId xmlns:a16="http://schemas.microsoft.com/office/drawing/2014/main" xmlns="" id="{F18A11B2-8317-43ED-AEA5-92EFF29ED490}"/>
                </a:ext>
              </a:extLst>
            </p:cNvPr>
            <p:cNvSpPr/>
            <p:nvPr/>
          </p:nvSpPr>
          <p:spPr>
            <a:xfrm>
              <a:off x="3291750" y="3008240"/>
              <a:ext cx="121199" cy="241054"/>
            </a:xfrm>
            <a:custGeom>
              <a:avLst/>
              <a:gdLst>
                <a:gd name="connsiteX0" fmla="*/ 13617 w 155131"/>
                <a:gd name="connsiteY0" fmla="*/ 359228 h 359228"/>
                <a:gd name="connsiteX1" fmla="*/ 13617 w 155131"/>
                <a:gd name="connsiteY1" fmla="*/ 108857 h 359228"/>
                <a:gd name="connsiteX2" fmla="*/ 155131 w 155131"/>
                <a:gd name="connsiteY2" fmla="*/ 0 h 359228"/>
              </a:gdLst>
              <a:ahLst/>
              <a:cxnLst>
                <a:cxn ang="0">
                  <a:pos x="connsiteX0" y="connsiteY0"/>
                </a:cxn>
                <a:cxn ang="0">
                  <a:pos x="connsiteX1" y="connsiteY1"/>
                </a:cxn>
                <a:cxn ang="0">
                  <a:pos x="connsiteX2" y="connsiteY2"/>
                </a:cxn>
              </a:cxnLst>
              <a:rect l="l" t="t" r="r" b="b"/>
              <a:pathLst>
                <a:path w="155131" h="359228">
                  <a:moveTo>
                    <a:pt x="13617" y="359228"/>
                  </a:moveTo>
                  <a:cubicBezTo>
                    <a:pt x="1824" y="263978"/>
                    <a:pt x="-9969" y="168728"/>
                    <a:pt x="13617" y="108857"/>
                  </a:cubicBezTo>
                  <a:cubicBezTo>
                    <a:pt x="37203" y="48986"/>
                    <a:pt x="96167" y="24493"/>
                    <a:pt x="155131" y="0"/>
                  </a:cubicBezTo>
                </a:path>
              </a:pathLst>
            </a:custGeom>
            <a:noFill/>
            <a:ln>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grpSp>
      <p:sp>
        <p:nvSpPr>
          <p:cNvPr id="78868" name="TextBox 69">
            <a:extLst>
              <a:ext uri="{FF2B5EF4-FFF2-40B4-BE49-F238E27FC236}">
                <a16:creationId xmlns:a16="http://schemas.microsoft.com/office/drawing/2014/main" xmlns="" id="{4C07BC80-F01C-4C07-87BC-8AFE90F2DFE1}"/>
              </a:ext>
            </a:extLst>
          </p:cNvPr>
          <p:cNvSpPr txBox="1">
            <a:spLocks noChangeArrowheads="1"/>
          </p:cNvSpPr>
          <p:nvPr/>
        </p:nvSpPr>
        <p:spPr bwMode="auto">
          <a:xfrm>
            <a:off x="6243638" y="3190875"/>
            <a:ext cx="2330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Palatino Linotype" panose="02040502050505030304" pitchFamily="18"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Palatino Linotype" panose="02040502050505030304" pitchFamily="18" charset="0"/>
              </a:defRPr>
            </a:lvl2pPr>
            <a:lvl3pPr marL="1143000" indent="-228600">
              <a:spcBef>
                <a:spcPct val="20000"/>
              </a:spcBef>
              <a:buClr>
                <a:schemeClr val="accent2"/>
              </a:buClr>
              <a:buChar char="•"/>
              <a:defRPr sz="2400">
                <a:solidFill>
                  <a:schemeClr val="tx1"/>
                </a:solidFill>
                <a:latin typeface="Palatino Linotype" panose="02040502050505030304" pitchFamily="18"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Palatino Linotype" panose="02040502050505030304" pitchFamily="18" charset="0"/>
              </a:defRPr>
            </a:lvl4pPr>
            <a:lvl5pPr marL="2057400" indent="-228600">
              <a:spcBef>
                <a:spcPct val="20000"/>
              </a:spcBef>
              <a:buClr>
                <a:schemeClr val="hlink"/>
              </a:buClr>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9pPr>
          </a:lstStyle>
          <a:p>
            <a:pPr>
              <a:spcBef>
                <a:spcPct val="0"/>
              </a:spcBef>
              <a:buClrTx/>
              <a:buSzTx/>
              <a:buFontTx/>
              <a:buNone/>
            </a:pPr>
            <a:r>
              <a:rPr lang="en-US" altLang="en-US" sz="1400" b="1">
                <a:solidFill>
                  <a:srgbClr val="000000"/>
                </a:solidFill>
                <a:latin typeface="Arial" panose="020B0604020202020204" pitchFamily="34" charset="0"/>
              </a:rPr>
              <a:t>Stranded Domestic Wells</a:t>
            </a:r>
          </a:p>
        </p:txBody>
      </p:sp>
      <p:cxnSp>
        <p:nvCxnSpPr>
          <p:cNvPr id="77" name="Straight Connector 76">
            <a:extLst>
              <a:ext uri="{FF2B5EF4-FFF2-40B4-BE49-F238E27FC236}">
                <a16:creationId xmlns:a16="http://schemas.microsoft.com/office/drawing/2014/main" xmlns="" id="{6BD273B0-6E2C-4F08-BBB2-35E792CDD121}"/>
              </a:ext>
            </a:extLst>
          </p:cNvPr>
          <p:cNvCxnSpPr>
            <a:stCxn id="23" idx="1"/>
          </p:cNvCxnSpPr>
          <p:nvPr/>
        </p:nvCxnSpPr>
        <p:spPr>
          <a:xfrm flipV="1">
            <a:off x="3319463" y="3190875"/>
            <a:ext cx="1077912" cy="88265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78870" name="TextBox 37">
            <a:extLst>
              <a:ext uri="{FF2B5EF4-FFF2-40B4-BE49-F238E27FC236}">
                <a16:creationId xmlns:a16="http://schemas.microsoft.com/office/drawing/2014/main" xmlns="" id="{B74F6512-472D-4F57-955B-D4B55E25F75F}"/>
              </a:ext>
            </a:extLst>
          </p:cNvPr>
          <p:cNvSpPr txBox="1">
            <a:spLocks noChangeArrowheads="1"/>
          </p:cNvSpPr>
          <p:nvPr/>
        </p:nvSpPr>
        <p:spPr bwMode="auto">
          <a:xfrm>
            <a:off x="4648200" y="5276850"/>
            <a:ext cx="1804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Palatino Linotype" panose="02040502050505030304" pitchFamily="18"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Palatino Linotype" panose="02040502050505030304" pitchFamily="18" charset="0"/>
              </a:defRPr>
            </a:lvl2pPr>
            <a:lvl3pPr marL="1143000" indent="-228600">
              <a:spcBef>
                <a:spcPct val="20000"/>
              </a:spcBef>
              <a:buClr>
                <a:schemeClr val="accent2"/>
              </a:buClr>
              <a:buChar char="•"/>
              <a:defRPr sz="2400">
                <a:solidFill>
                  <a:schemeClr val="tx1"/>
                </a:solidFill>
                <a:latin typeface="Palatino Linotype" panose="02040502050505030304" pitchFamily="18"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Palatino Linotype" panose="02040502050505030304" pitchFamily="18" charset="0"/>
              </a:defRPr>
            </a:lvl4pPr>
            <a:lvl5pPr marL="2057400" indent="-228600">
              <a:spcBef>
                <a:spcPct val="20000"/>
              </a:spcBef>
              <a:buClr>
                <a:schemeClr val="hlink"/>
              </a:buClr>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9pPr>
          </a:lstStyle>
          <a:p>
            <a:pPr>
              <a:spcBef>
                <a:spcPct val="0"/>
              </a:spcBef>
              <a:buClrTx/>
              <a:buSzTx/>
              <a:buFontTx/>
              <a:buNone/>
            </a:pPr>
            <a:r>
              <a:rPr lang="en-US" altLang="en-US" sz="1400" b="1">
                <a:solidFill>
                  <a:srgbClr val="000000"/>
                </a:solidFill>
                <a:latin typeface="Arial" panose="020B0604020202020204" pitchFamily="34" charset="0"/>
              </a:rPr>
              <a:t>Groundwater Level</a:t>
            </a:r>
          </a:p>
        </p:txBody>
      </p:sp>
      <p:cxnSp>
        <p:nvCxnSpPr>
          <p:cNvPr id="60" name="Straight Connector 59">
            <a:extLst>
              <a:ext uri="{FF2B5EF4-FFF2-40B4-BE49-F238E27FC236}">
                <a16:creationId xmlns:a16="http://schemas.microsoft.com/office/drawing/2014/main" xmlns="" id="{D7EEF4AB-7E4B-43EA-B658-C6E6D5EF65D9}"/>
              </a:ext>
            </a:extLst>
          </p:cNvPr>
          <p:cNvCxnSpPr>
            <a:endCxn id="78868" idx="1"/>
          </p:cNvCxnSpPr>
          <p:nvPr/>
        </p:nvCxnSpPr>
        <p:spPr>
          <a:xfrm flipV="1">
            <a:off x="3806825" y="3344863"/>
            <a:ext cx="2436813" cy="8350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78872" name="Group 78">
            <a:extLst>
              <a:ext uri="{FF2B5EF4-FFF2-40B4-BE49-F238E27FC236}">
                <a16:creationId xmlns:a16="http://schemas.microsoft.com/office/drawing/2014/main" xmlns="" id="{485AB8FC-AA5F-4FDF-983F-353076D89E07}"/>
              </a:ext>
            </a:extLst>
          </p:cNvPr>
          <p:cNvGrpSpPr>
            <a:grpSpLocks/>
          </p:cNvGrpSpPr>
          <p:nvPr/>
        </p:nvGrpSpPr>
        <p:grpSpPr bwMode="auto">
          <a:xfrm>
            <a:off x="6477000" y="3997325"/>
            <a:ext cx="228600" cy="2686050"/>
            <a:chOff x="3276600" y="3008240"/>
            <a:chExt cx="136349" cy="2325760"/>
          </a:xfrm>
        </p:grpSpPr>
        <p:sp>
          <p:nvSpPr>
            <p:cNvPr id="80" name="Rectangle 79">
              <a:extLst>
                <a:ext uri="{FF2B5EF4-FFF2-40B4-BE49-F238E27FC236}">
                  <a16:creationId xmlns:a16="http://schemas.microsoft.com/office/drawing/2014/main" xmlns="" id="{7EF943E9-59D9-4B71-A1C1-86CE4867582A}"/>
                </a:ext>
              </a:extLst>
            </p:cNvPr>
            <p:cNvSpPr/>
            <p:nvPr/>
          </p:nvSpPr>
          <p:spPr>
            <a:xfrm>
              <a:off x="3276600" y="3200679"/>
              <a:ext cx="45450" cy="21333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 name="Freeform 80">
              <a:extLst>
                <a:ext uri="{FF2B5EF4-FFF2-40B4-BE49-F238E27FC236}">
                  <a16:creationId xmlns:a16="http://schemas.microsoft.com/office/drawing/2014/main" xmlns="" id="{294BD643-7EC5-4D47-B0F3-A02A25497ACA}"/>
                </a:ext>
              </a:extLst>
            </p:cNvPr>
            <p:cNvSpPr/>
            <p:nvPr/>
          </p:nvSpPr>
          <p:spPr>
            <a:xfrm>
              <a:off x="3291750" y="3008240"/>
              <a:ext cx="121199" cy="241923"/>
            </a:xfrm>
            <a:custGeom>
              <a:avLst/>
              <a:gdLst>
                <a:gd name="connsiteX0" fmla="*/ 13617 w 155131"/>
                <a:gd name="connsiteY0" fmla="*/ 359228 h 359228"/>
                <a:gd name="connsiteX1" fmla="*/ 13617 w 155131"/>
                <a:gd name="connsiteY1" fmla="*/ 108857 h 359228"/>
                <a:gd name="connsiteX2" fmla="*/ 155131 w 155131"/>
                <a:gd name="connsiteY2" fmla="*/ 0 h 359228"/>
              </a:gdLst>
              <a:ahLst/>
              <a:cxnLst>
                <a:cxn ang="0">
                  <a:pos x="connsiteX0" y="connsiteY0"/>
                </a:cxn>
                <a:cxn ang="0">
                  <a:pos x="connsiteX1" y="connsiteY1"/>
                </a:cxn>
                <a:cxn ang="0">
                  <a:pos x="connsiteX2" y="connsiteY2"/>
                </a:cxn>
              </a:cxnLst>
              <a:rect l="l" t="t" r="r" b="b"/>
              <a:pathLst>
                <a:path w="155131" h="359228">
                  <a:moveTo>
                    <a:pt x="13617" y="359228"/>
                  </a:moveTo>
                  <a:cubicBezTo>
                    <a:pt x="1824" y="263978"/>
                    <a:pt x="-9969" y="168728"/>
                    <a:pt x="13617" y="108857"/>
                  </a:cubicBezTo>
                  <a:cubicBezTo>
                    <a:pt x="37203" y="48986"/>
                    <a:pt x="96167" y="24493"/>
                    <a:pt x="155131" y="0"/>
                  </a:cubicBezTo>
                </a:path>
              </a:pathLst>
            </a:custGeom>
            <a:noFill/>
            <a:ln>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82" name="Straight Connector 81">
            <a:extLst>
              <a:ext uri="{FF2B5EF4-FFF2-40B4-BE49-F238E27FC236}">
                <a16:creationId xmlns:a16="http://schemas.microsoft.com/office/drawing/2014/main" xmlns="" id="{04301CDF-E2AB-4508-BB6A-19D26C4AD027}"/>
              </a:ext>
            </a:extLst>
          </p:cNvPr>
          <p:cNvCxnSpPr/>
          <p:nvPr/>
        </p:nvCxnSpPr>
        <p:spPr>
          <a:xfrm flipH="1" flipV="1">
            <a:off x="4397375" y="3184525"/>
            <a:ext cx="2079625" cy="9794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F4FC20CD-9D22-41C7-9FC0-582E0CB55B30}"/>
              </a:ext>
            </a:extLst>
          </p:cNvPr>
          <p:cNvCxnSpPr>
            <a:stCxn id="61" idx="0"/>
            <a:endCxn id="78868" idx="1"/>
          </p:cNvCxnSpPr>
          <p:nvPr/>
        </p:nvCxnSpPr>
        <p:spPr>
          <a:xfrm flipH="1" flipV="1">
            <a:off x="6243638" y="3344863"/>
            <a:ext cx="479425" cy="90011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78875" name="TextBox 70">
            <a:extLst>
              <a:ext uri="{FF2B5EF4-FFF2-40B4-BE49-F238E27FC236}">
                <a16:creationId xmlns:a16="http://schemas.microsoft.com/office/drawing/2014/main" xmlns="" id="{216B0955-3467-4F1F-942A-B3119D5BB6A5}"/>
              </a:ext>
            </a:extLst>
          </p:cNvPr>
          <p:cNvSpPr txBox="1">
            <a:spLocks noChangeArrowheads="1"/>
          </p:cNvSpPr>
          <p:nvPr/>
        </p:nvSpPr>
        <p:spPr bwMode="auto">
          <a:xfrm>
            <a:off x="2247900" y="2805113"/>
            <a:ext cx="2309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Palatino Linotype" panose="02040502050505030304" pitchFamily="18"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Palatino Linotype" panose="02040502050505030304" pitchFamily="18" charset="0"/>
              </a:defRPr>
            </a:lvl2pPr>
            <a:lvl3pPr marL="1143000" indent="-228600">
              <a:spcBef>
                <a:spcPct val="20000"/>
              </a:spcBef>
              <a:buClr>
                <a:schemeClr val="accent2"/>
              </a:buClr>
              <a:buChar char="•"/>
              <a:defRPr sz="2400">
                <a:solidFill>
                  <a:schemeClr val="tx1"/>
                </a:solidFill>
                <a:latin typeface="Palatino Linotype" panose="02040502050505030304" pitchFamily="18"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Palatino Linotype" panose="02040502050505030304" pitchFamily="18" charset="0"/>
              </a:defRPr>
            </a:lvl4pPr>
            <a:lvl5pPr marL="2057400" indent="-228600">
              <a:spcBef>
                <a:spcPct val="20000"/>
              </a:spcBef>
              <a:buClr>
                <a:schemeClr val="hlink"/>
              </a:buClr>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9pPr>
          </a:lstStyle>
          <a:p>
            <a:pPr algn="r">
              <a:spcBef>
                <a:spcPct val="0"/>
              </a:spcBef>
              <a:buClrTx/>
              <a:buSzTx/>
              <a:buFontTx/>
              <a:buNone/>
            </a:pPr>
            <a:r>
              <a:rPr lang="en-US" altLang="en-US" sz="1400" b="1">
                <a:solidFill>
                  <a:srgbClr val="000000"/>
                </a:solidFill>
                <a:latin typeface="Arial" panose="020B0604020202020204" pitchFamily="34" charset="0"/>
              </a:rPr>
              <a:t>New High Capacity Wells</a:t>
            </a:r>
          </a:p>
        </p:txBody>
      </p:sp>
      <p:pic>
        <p:nvPicPr>
          <p:cNvPr id="78876" name="Picture 2" descr="C:\Users\mhall\Documents\TNC_Admin\tnc_logo_primary\Primary_JPG\TNCLogoPrimary_RGB.jpg">
            <a:extLst>
              <a:ext uri="{FF2B5EF4-FFF2-40B4-BE49-F238E27FC236}">
                <a16:creationId xmlns:a16="http://schemas.microsoft.com/office/drawing/2014/main" xmlns="" id="{F1E251C8-0EE6-4145-A7B3-3DA1E0159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0375" y="6281738"/>
            <a:ext cx="1058863"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C50EF97-67D8-4958-86AF-12ECED47AE8B}" type="slidenum">
              <a:rPr lang="en-US" smtClean="0"/>
              <a:pPr>
                <a:defRPr/>
              </a:pPr>
              <a:t>39</a:t>
            </a:fld>
            <a:endParaRPr lang="en-US"/>
          </a:p>
        </p:txBody>
      </p:sp>
      <p:sp>
        <p:nvSpPr>
          <p:cNvPr id="3" name="TextBox 2"/>
          <p:cNvSpPr txBox="1"/>
          <p:nvPr/>
        </p:nvSpPr>
        <p:spPr>
          <a:xfrm>
            <a:off x="0" y="0"/>
            <a:ext cx="9144000" cy="769441"/>
          </a:xfrm>
          <a:prstGeom prst="rect">
            <a:avLst/>
          </a:prstGeom>
          <a:noFill/>
        </p:spPr>
        <p:txBody>
          <a:bodyPr wrap="square" rtlCol="0">
            <a:spAutoFit/>
          </a:bodyPr>
          <a:lstStyle/>
          <a:p>
            <a:pPr algn="ctr"/>
            <a:r>
              <a:rPr lang="en-US" sz="4400" dirty="0"/>
              <a:t>Independent Authority Unaffected</a:t>
            </a:r>
          </a:p>
        </p:txBody>
      </p:sp>
      <p:sp>
        <p:nvSpPr>
          <p:cNvPr id="4" name="TextBox 3"/>
          <p:cNvSpPr txBox="1"/>
          <p:nvPr/>
        </p:nvSpPr>
        <p:spPr>
          <a:xfrm>
            <a:off x="0" y="1225689"/>
            <a:ext cx="9144000" cy="5632311"/>
          </a:xfrm>
          <a:prstGeom prst="rect">
            <a:avLst/>
          </a:prstGeom>
          <a:noFill/>
        </p:spPr>
        <p:txBody>
          <a:bodyPr wrap="square" rtlCol="0">
            <a:spAutoFit/>
          </a:bodyPr>
          <a:lstStyle/>
          <a:p>
            <a:r>
              <a:rPr lang="en-US" sz="4000" dirty="0"/>
              <a:t>§ 10720.5 </a:t>
            </a:r>
          </a:p>
          <a:p>
            <a:r>
              <a:rPr lang="en-US" sz="4000" dirty="0"/>
              <a:t>   (b) Nothing in this part . . . determines or alters surface water rights or groundwater rights under common law . </a:t>
            </a:r>
          </a:p>
          <a:p>
            <a:endParaRPr lang="en-US" sz="4000" dirty="0"/>
          </a:p>
          <a:p>
            <a:r>
              <a:rPr lang="en-US" sz="4000" dirty="0"/>
              <a:t>§ 10726.8 </a:t>
            </a:r>
          </a:p>
          <a:p>
            <a:r>
              <a:rPr lang="en-US" sz="4000" dirty="0"/>
              <a:t>   (c) Nothing in this part is a limitation on the authority of the [State Water] board . . . .</a:t>
            </a:r>
          </a:p>
        </p:txBody>
      </p:sp>
    </p:spTree>
    <p:extLst>
      <p:ext uri="{BB962C8B-B14F-4D97-AF65-F5344CB8AC3E}">
        <p14:creationId xmlns:p14="http://schemas.microsoft.com/office/powerpoint/2010/main" val="1191178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C:\Users\mhall\Documents\_GW-SW_Assesment\_Communication&amp;Outreach\Graphic Illustration Contracting\Leipold Work Products\Consumnes_GWrechar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56" y="1635760"/>
            <a:ext cx="9049287" cy="420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Box 10"/>
          <p:cNvSpPr txBox="1">
            <a:spLocks noChangeArrowheads="1"/>
          </p:cNvSpPr>
          <p:nvPr/>
        </p:nvSpPr>
        <p:spPr bwMode="auto">
          <a:xfrm>
            <a:off x="4164013" y="6172200"/>
            <a:ext cx="39290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80000"/>
              <a:buFont typeface="Wingdings" pitchFamily="2" charset="2"/>
              <a:buChar char="Ø"/>
              <a:defRPr sz="3200">
                <a:solidFill>
                  <a:schemeClr val="tx1"/>
                </a:solidFill>
                <a:latin typeface="Palatino Linotype" pitchFamily="18" charset="0"/>
              </a:defRPr>
            </a:lvl1pPr>
            <a:lvl2pPr marL="742950" indent="-285750" eaLnBrk="0" hangingPunct="0">
              <a:spcBef>
                <a:spcPct val="20000"/>
              </a:spcBef>
              <a:buClr>
                <a:schemeClr val="tx2"/>
              </a:buClr>
              <a:buSzPct val="50000"/>
              <a:buFont typeface="Wingdings" pitchFamily="2" charset="2"/>
              <a:buChar char="l"/>
              <a:defRPr sz="2800">
                <a:solidFill>
                  <a:schemeClr val="tx1"/>
                </a:solidFill>
                <a:latin typeface="Palatino Linotype" pitchFamily="18" charset="0"/>
              </a:defRPr>
            </a:lvl2pPr>
            <a:lvl3pPr marL="1143000" indent="-228600" eaLnBrk="0" hangingPunct="0">
              <a:spcBef>
                <a:spcPct val="20000"/>
              </a:spcBef>
              <a:buClr>
                <a:schemeClr val="accent2"/>
              </a:buClr>
              <a:buChar char="•"/>
              <a:defRPr sz="2400">
                <a:solidFill>
                  <a:schemeClr val="tx1"/>
                </a:solidFill>
                <a:latin typeface="Palatino Linotype" pitchFamily="18" charset="0"/>
              </a:defRPr>
            </a:lvl3pPr>
            <a:lvl4pPr marL="1600200" indent="-228600" eaLnBrk="0" hangingPunct="0">
              <a:spcBef>
                <a:spcPct val="20000"/>
              </a:spcBef>
              <a:buClr>
                <a:schemeClr val="folHlink"/>
              </a:buClr>
              <a:buSzPct val="50000"/>
              <a:buFont typeface="Wingdings" pitchFamily="2" charset="2"/>
              <a:buChar char="l"/>
              <a:defRPr sz="2000">
                <a:solidFill>
                  <a:schemeClr val="tx1"/>
                </a:solidFill>
                <a:latin typeface="Palatino Linotype" pitchFamily="18" charset="0"/>
              </a:defRPr>
            </a:lvl4pPr>
            <a:lvl5pPr marL="2057400" indent="-228600" eaLnBrk="0" hangingPunct="0">
              <a:spcBef>
                <a:spcPct val="20000"/>
              </a:spcBef>
              <a:buClr>
                <a:schemeClr val="hlink"/>
              </a:buClr>
              <a:buChar char="•"/>
              <a:defRPr sz="2000">
                <a:solidFill>
                  <a:schemeClr val="tx1"/>
                </a:solidFill>
                <a:latin typeface="Palatino Linotype"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itchFamily="18" charset="0"/>
              </a:defRPr>
            </a:lvl9pPr>
          </a:lstStyle>
          <a:p>
            <a:pPr algn="r" eaLnBrk="1" hangingPunct="1">
              <a:spcBef>
                <a:spcPct val="0"/>
              </a:spcBef>
              <a:buClrTx/>
              <a:buSzTx/>
              <a:buFontTx/>
              <a:buNone/>
            </a:pPr>
            <a:r>
              <a:rPr lang="en-US" altLang="en-US" sz="1800">
                <a:latin typeface="Arial" charset="0"/>
              </a:rPr>
              <a:t>High Groundwater Levels</a:t>
            </a:r>
          </a:p>
          <a:p>
            <a:pPr algn="r" eaLnBrk="1" hangingPunct="1">
              <a:spcBef>
                <a:spcPct val="0"/>
              </a:spcBef>
              <a:buClrTx/>
              <a:buSzTx/>
              <a:buFontTx/>
              <a:buNone/>
            </a:pPr>
            <a:r>
              <a:rPr lang="en-US" altLang="en-US" sz="1800">
                <a:latin typeface="Arial" charset="0"/>
              </a:rPr>
              <a:t>Groundwater Maintains Stream Flow</a:t>
            </a:r>
          </a:p>
        </p:txBody>
      </p:sp>
      <p:sp>
        <p:nvSpPr>
          <p:cNvPr id="75780" name="TextBox 11"/>
          <p:cNvSpPr txBox="1">
            <a:spLocks noChangeArrowheads="1"/>
          </p:cNvSpPr>
          <p:nvPr/>
        </p:nvSpPr>
        <p:spPr bwMode="auto">
          <a:xfrm>
            <a:off x="4876800" y="1600200"/>
            <a:ext cx="2135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80000"/>
              <a:buFont typeface="Wingdings" pitchFamily="2" charset="2"/>
              <a:buChar char="Ø"/>
              <a:defRPr sz="3200">
                <a:solidFill>
                  <a:schemeClr val="tx1"/>
                </a:solidFill>
                <a:latin typeface="Palatino Linotype" pitchFamily="18" charset="0"/>
              </a:defRPr>
            </a:lvl1pPr>
            <a:lvl2pPr marL="742950" indent="-285750" eaLnBrk="0" hangingPunct="0">
              <a:spcBef>
                <a:spcPct val="20000"/>
              </a:spcBef>
              <a:buClr>
                <a:schemeClr val="tx2"/>
              </a:buClr>
              <a:buSzPct val="50000"/>
              <a:buFont typeface="Wingdings" pitchFamily="2" charset="2"/>
              <a:buChar char="l"/>
              <a:defRPr sz="2800">
                <a:solidFill>
                  <a:schemeClr val="tx1"/>
                </a:solidFill>
                <a:latin typeface="Palatino Linotype" pitchFamily="18" charset="0"/>
              </a:defRPr>
            </a:lvl2pPr>
            <a:lvl3pPr marL="1143000" indent="-228600" eaLnBrk="0" hangingPunct="0">
              <a:spcBef>
                <a:spcPct val="20000"/>
              </a:spcBef>
              <a:buClr>
                <a:schemeClr val="accent2"/>
              </a:buClr>
              <a:buChar char="•"/>
              <a:defRPr sz="2400">
                <a:solidFill>
                  <a:schemeClr val="tx1"/>
                </a:solidFill>
                <a:latin typeface="Palatino Linotype" pitchFamily="18" charset="0"/>
              </a:defRPr>
            </a:lvl3pPr>
            <a:lvl4pPr marL="1600200" indent="-228600" eaLnBrk="0" hangingPunct="0">
              <a:spcBef>
                <a:spcPct val="20000"/>
              </a:spcBef>
              <a:buClr>
                <a:schemeClr val="folHlink"/>
              </a:buClr>
              <a:buSzPct val="50000"/>
              <a:buFont typeface="Wingdings" pitchFamily="2" charset="2"/>
              <a:buChar char="l"/>
              <a:defRPr sz="2000">
                <a:solidFill>
                  <a:schemeClr val="tx1"/>
                </a:solidFill>
                <a:latin typeface="Palatino Linotype" pitchFamily="18" charset="0"/>
              </a:defRPr>
            </a:lvl4pPr>
            <a:lvl5pPr marL="2057400" indent="-228600" eaLnBrk="0" hangingPunct="0">
              <a:spcBef>
                <a:spcPct val="20000"/>
              </a:spcBef>
              <a:buClr>
                <a:schemeClr val="hlink"/>
              </a:buClr>
              <a:buChar char="•"/>
              <a:defRPr sz="2000">
                <a:solidFill>
                  <a:schemeClr val="tx1"/>
                </a:solidFill>
                <a:latin typeface="Palatino Linotype"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itchFamily="18" charset="0"/>
              </a:defRPr>
            </a:lvl9pPr>
          </a:lstStyle>
          <a:p>
            <a:pPr eaLnBrk="1" hangingPunct="1">
              <a:spcBef>
                <a:spcPct val="0"/>
              </a:spcBef>
              <a:buClrTx/>
              <a:buSzTx/>
              <a:buFontTx/>
              <a:buNone/>
            </a:pPr>
            <a:r>
              <a:rPr lang="en-US" altLang="en-US" sz="2000">
                <a:solidFill>
                  <a:schemeClr val="bg1"/>
                </a:solidFill>
                <a:latin typeface="Arial" charset="0"/>
              </a:rPr>
              <a:t>“Gaining Stream”</a:t>
            </a:r>
          </a:p>
        </p:txBody>
      </p:sp>
      <p:pic>
        <p:nvPicPr>
          <p:cNvPr id="75781" name="Picture 2" descr="C:\Users\mhall\Documents\_GW-SW_Assesment\_Communication&amp;Outreach\Graphic Illustration Contracting\Leipold Work Products\Consumnes_GWrecharge5.jpg"/>
          <p:cNvPicPr>
            <a:picLocks noChangeAspect="1" noChangeArrowheads="1"/>
          </p:cNvPicPr>
          <p:nvPr/>
        </p:nvPicPr>
        <p:blipFill>
          <a:blip r:embed="rId3">
            <a:extLst>
              <a:ext uri="{28A0092B-C50C-407E-A947-70E740481C1C}">
                <a14:useLocalDpi xmlns:a14="http://schemas.microsoft.com/office/drawing/2010/main" val="0"/>
              </a:ext>
            </a:extLst>
          </a:blip>
          <a:srcRect l="82222" t="71713" b="21117"/>
          <a:stretch>
            <a:fillRect/>
          </a:stretch>
        </p:blipFill>
        <p:spPr bwMode="auto">
          <a:xfrm>
            <a:off x="-2438400" y="0"/>
            <a:ext cx="1219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2" descr="C:\Users\mhall\Documents\_GW-SW_Assesment\_Communication&amp;Outreach\Graphic Illustration Contracting\Leipold Work Products\Consumnes_GWrecharge5.jpg"/>
          <p:cNvPicPr>
            <a:picLocks noChangeAspect="1" noChangeArrowheads="1"/>
          </p:cNvPicPr>
          <p:nvPr/>
        </p:nvPicPr>
        <p:blipFill>
          <a:blip r:embed="rId3">
            <a:extLst>
              <a:ext uri="{28A0092B-C50C-407E-A947-70E740481C1C}">
                <a14:useLocalDpi xmlns:a14="http://schemas.microsoft.com/office/drawing/2010/main" val="0"/>
              </a:ext>
            </a:extLst>
          </a:blip>
          <a:srcRect l="82222" t="71713" b="21117"/>
          <a:stretch>
            <a:fillRect/>
          </a:stretch>
        </p:blipFill>
        <p:spPr bwMode="auto">
          <a:xfrm>
            <a:off x="-2286000" y="152400"/>
            <a:ext cx="1219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2" descr="C:\Users\mhall\Documents\_GW-SW_Assesment\_Communication&amp;Outreach\Graphic Illustration Contracting\Leipold Work Products\Consumnes_GWrecharge3.jpg"/>
          <p:cNvPicPr>
            <a:picLocks noChangeAspect="1" noChangeArrowheads="1"/>
          </p:cNvPicPr>
          <p:nvPr/>
        </p:nvPicPr>
        <p:blipFill>
          <a:blip r:embed="rId4">
            <a:extLst>
              <a:ext uri="{28A0092B-C50C-407E-A947-70E740481C1C}">
                <a14:useLocalDpi xmlns:a14="http://schemas.microsoft.com/office/drawing/2010/main" val="0"/>
              </a:ext>
            </a:extLst>
          </a:blip>
          <a:srcRect l="1111" t="42828" r="93333" b="50000"/>
          <a:stretch>
            <a:fillRect/>
          </a:stretch>
        </p:blipFill>
        <p:spPr bwMode="auto">
          <a:xfrm>
            <a:off x="-3352800" y="66294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txBox="1">
            <a:spLocks/>
          </p:cNvSpPr>
          <p:nvPr/>
        </p:nvSpPr>
        <p:spPr>
          <a:xfrm>
            <a:off x="228600" y="0"/>
            <a:ext cx="8610600" cy="1066800"/>
          </a:xfrm>
          <a:prstGeom prst="rect">
            <a:avLst/>
          </a:prstGeom>
        </p:spPr>
        <p:txBody>
          <a:bodyPr/>
          <a:lstStyle>
            <a:lvl1pPr algn="ctr" rtl="0" eaLnBrk="0" fontAlgn="base" hangingPunct="0">
              <a:spcBef>
                <a:spcPct val="0"/>
              </a:spcBef>
              <a:spcAft>
                <a:spcPct val="0"/>
              </a:spcAft>
              <a:defRPr sz="4400">
                <a:solidFill>
                  <a:srgbClr val="FF33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2pPr>
            <a:lvl3pPr algn="ctr" rtl="0" eaLnBrk="0" fontAlgn="base" hangingPunct="0">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3pPr>
            <a:lvl4pPr algn="ctr" rtl="0" eaLnBrk="0" fontAlgn="base" hangingPunct="0">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4pPr>
            <a:lvl5pPr algn="ctr" rtl="0" eaLnBrk="0" fontAlgn="base" hangingPunct="0">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5pPr>
            <a:lvl6pPr marL="457200" algn="ctr" rtl="0" fontAlgn="base">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6pPr>
            <a:lvl7pPr marL="914400" algn="ctr" rtl="0" fontAlgn="base">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7pPr>
            <a:lvl8pPr marL="1371600" algn="ctr" rtl="0" fontAlgn="base">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8pPr>
            <a:lvl9pPr marL="1828800" algn="ctr" rtl="0" fontAlgn="base">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9pPr>
          </a:lstStyle>
          <a:p>
            <a:pPr>
              <a:defRPr/>
            </a:pPr>
            <a:r>
              <a:rPr lang="en-US" sz="3200" kern="0" dirty="0">
                <a:solidFill>
                  <a:schemeClr val="tx1"/>
                </a:solidFill>
                <a:latin typeface="Arial" panose="020B0604020202020204" pitchFamily="34" charset="0"/>
                <a:cs typeface="Arial" panose="020B0604020202020204" pitchFamily="34" charset="0"/>
              </a:rPr>
              <a:t>Groundwater – Surface Water  Connection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20000"/>
                <a:lumOff val="80000"/>
              </a:schemeClr>
            </a:gs>
            <a:gs pos="74000">
              <a:schemeClr val="accent2">
                <a:lumMod val="45000"/>
                <a:lumOff val="55000"/>
              </a:schemeClr>
            </a:gs>
            <a:gs pos="87000">
              <a:schemeClr val="accent2">
                <a:alpha val="18000"/>
                <a:lumMod val="85000"/>
              </a:schemeClr>
            </a:gs>
            <a:gs pos="100000">
              <a:schemeClr val="accent2">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39125E-7EEE-E346-B42B-1676DDABE363}"/>
              </a:ext>
            </a:extLst>
          </p:cNvPr>
          <p:cNvSpPr>
            <a:spLocks noGrp="1"/>
          </p:cNvSpPr>
          <p:nvPr>
            <p:ph type="title"/>
          </p:nvPr>
        </p:nvSpPr>
        <p:spPr>
          <a:xfrm>
            <a:off x="1202962" y="1580769"/>
            <a:ext cx="6464507" cy="4099566"/>
          </a:xfrm>
        </p:spPr>
        <p:txBody>
          <a:bodyPr/>
          <a:lstStyle/>
          <a:p>
            <a:r>
              <a:rPr lang="en-US" dirty="0"/>
              <a:t/>
            </a:r>
            <a:br>
              <a:rPr lang="en-US" dirty="0"/>
            </a:br>
            <a:r>
              <a:rPr lang="en-US" dirty="0"/>
              <a:t/>
            </a:r>
            <a:br>
              <a:rPr lang="en-US" dirty="0"/>
            </a:br>
            <a:r>
              <a:rPr lang="en-US" b="1" dirty="0"/>
              <a:t>How To IDENTIFY AND Avoid SGMA “Undesirable Result” No. 6:</a:t>
            </a:r>
            <a:br>
              <a:rPr lang="en-US" b="1" dirty="0"/>
            </a:br>
            <a:r>
              <a:rPr lang="en-US" b="1" dirty="0"/>
              <a:t/>
            </a:r>
            <a:br>
              <a:rPr lang="en-US" b="1" dirty="0"/>
            </a:br>
            <a:r>
              <a:rPr lang="en-US" b="1" dirty="0"/>
              <a:t> “Significant And Unreasonable Adverse Impacts On Beneficial Uses Of Surface Waters”</a:t>
            </a:r>
            <a:r>
              <a:rPr lang="en-US" sz="1800" dirty="0"/>
              <a:t/>
            </a:r>
            <a:br>
              <a:rPr lang="en-US" sz="1800" dirty="0"/>
            </a:br>
            <a:r>
              <a:rPr lang="en-US" sz="1800" dirty="0"/>
              <a:t/>
            </a:r>
            <a:br>
              <a:rPr lang="en-US" sz="1800" dirty="0"/>
            </a:br>
            <a:r>
              <a:rPr lang="en-US" sz="1800" cap="none" dirty="0"/>
              <a:t>Letty Belin</a:t>
            </a:r>
            <a:br>
              <a:rPr lang="en-US" sz="1800" cap="none" dirty="0"/>
            </a:br>
            <a:r>
              <a:rPr lang="en-US" sz="1500" cap="none" dirty="0" err="1"/>
              <a:t>letty.belin@gmail.com</a:t>
            </a:r>
            <a:r>
              <a:rPr lang="en-US" dirty="0"/>
              <a:t/>
            </a:r>
            <a:br>
              <a:rPr lang="en-US" dirty="0"/>
            </a:br>
            <a:endParaRPr lang="en-US" dirty="0"/>
          </a:p>
        </p:txBody>
      </p:sp>
    </p:spTree>
    <p:extLst>
      <p:ext uri="{BB962C8B-B14F-4D97-AF65-F5344CB8AC3E}">
        <p14:creationId xmlns:p14="http://schemas.microsoft.com/office/powerpoint/2010/main" val="25347849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20000"/>
                <a:lumOff val="80000"/>
              </a:schemeClr>
            </a:gs>
            <a:gs pos="74000">
              <a:schemeClr val="accent2">
                <a:lumMod val="45000"/>
                <a:lumOff val="55000"/>
              </a:schemeClr>
            </a:gs>
            <a:gs pos="87000">
              <a:schemeClr val="accent2">
                <a:alpha val="18000"/>
                <a:lumMod val="85000"/>
              </a:schemeClr>
            </a:gs>
            <a:gs pos="100000">
              <a:schemeClr val="accent2">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3" name="Picture 2" descr="Screen Clipping">
            <a:extLst>
              <a:ext uri="{FF2B5EF4-FFF2-40B4-BE49-F238E27FC236}">
                <a16:creationId xmlns:a16="http://schemas.microsoft.com/office/drawing/2014/main" xmlns="" id="{0749B1C6-8833-9F4C-85CD-C9D3DAA19F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3089"/>
            <a:ext cx="4295274" cy="5390150"/>
          </a:xfrm>
          <a:prstGeom prst="rect">
            <a:avLst/>
          </a:prstGeom>
        </p:spPr>
      </p:pic>
      <p:sp>
        <p:nvSpPr>
          <p:cNvPr id="5" name="TextBox 4">
            <a:extLst>
              <a:ext uri="{FF2B5EF4-FFF2-40B4-BE49-F238E27FC236}">
                <a16:creationId xmlns:a16="http://schemas.microsoft.com/office/drawing/2014/main" xmlns="" id="{AD1DCD81-E9C7-BF43-8EDC-6CA4B063FE84}"/>
              </a:ext>
            </a:extLst>
          </p:cNvPr>
          <p:cNvSpPr txBox="1"/>
          <p:nvPr/>
        </p:nvSpPr>
        <p:spPr>
          <a:xfrm>
            <a:off x="4384623" y="857250"/>
            <a:ext cx="4620718" cy="1615827"/>
          </a:xfrm>
          <a:prstGeom prst="rect">
            <a:avLst/>
          </a:prstGeom>
          <a:noFill/>
        </p:spPr>
        <p:txBody>
          <a:bodyPr wrap="square" rtlCol="0">
            <a:spAutoFit/>
          </a:bodyPr>
          <a:lstStyle/>
          <a:p>
            <a:pPr algn="ctr" defTabSz="685800" fontAlgn="auto">
              <a:spcBef>
                <a:spcPts val="0"/>
              </a:spcBef>
              <a:spcAft>
                <a:spcPts val="0"/>
              </a:spcAft>
            </a:pPr>
            <a:r>
              <a:rPr lang="en-US" sz="2100" b="1" dirty="0">
                <a:solidFill>
                  <a:srgbClr val="000000"/>
                </a:solidFill>
                <a:latin typeface="Gill Sans MT" panose="020B0502020104020203"/>
                <a:cs typeface="+mn-cs"/>
              </a:rPr>
              <a:t>State and federal laws and requirements provide most important guidance</a:t>
            </a:r>
          </a:p>
          <a:p>
            <a:pPr algn="ctr" defTabSz="685800" fontAlgn="auto">
              <a:spcBef>
                <a:spcPts val="0"/>
              </a:spcBef>
              <a:spcAft>
                <a:spcPts val="0"/>
              </a:spcAft>
            </a:pPr>
            <a:endParaRPr lang="en-US" b="1" dirty="0">
              <a:solidFill>
                <a:srgbClr val="000000"/>
              </a:solidFill>
              <a:latin typeface="Gill Sans MT" panose="020B0502020104020203"/>
              <a:cs typeface="+mn-cs"/>
            </a:endParaRPr>
          </a:p>
          <a:p>
            <a:pPr defTabSz="685800" fontAlgn="auto">
              <a:spcBef>
                <a:spcPts val="0"/>
              </a:spcBef>
              <a:spcAft>
                <a:spcPts val="0"/>
              </a:spcAft>
            </a:pPr>
            <a:endParaRPr lang="en-US" dirty="0">
              <a:solidFill>
                <a:srgbClr val="000000"/>
              </a:solidFill>
              <a:latin typeface="Gill Sans MT" panose="020B0502020104020203"/>
              <a:cs typeface="+mn-cs"/>
            </a:endParaRPr>
          </a:p>
        </p:txBody>
      </p:sp>
      <p:pic>
        <p:nvPicPr>
          <p:cNvPr id="6" name="Picture 5">
            <a:extLst>
              <a:ext uri="{FF2B5EF4-FFF2-40B4-BE49-F238E27FC236}">
                <a16:creationId xmlns:a16="http://schemas.microsoft.com/office/drawing/2014/main" xmlns="" id="{4B537F8F-8D39-B042-8218-C292D92D662B}"/>
              </a:ext>
            </a:extLst>
          </p:cNvPr>
          <p:cNvPicPr>
            <a:picLocks noChangeAspect="1"/>
          </p:cNvPicPr>
          <p:nvPr/>
        </p:nvPicPr>
        <p:blipFill>
          <a:blip r:embed="rId4"/>
          <a:stretch>
            <a:fillRect/>
          </a:stretch>
        </p:blipFill>
        <p:spPr>
          <a:xfrm>
            <a:off x="4295273" y="1945973"/>
            <a:ext cx="1533138" cy="3257558"/>
          </a:xfrm>
          <a:prstGeom prst="rect">
            <a:avLst/>
          </a:prstGeom>
        </p:spPr>
      </p:pic>
      <p:sp>
        <p:nvSpPr>
          <p:cNvPr id="7" name="TextBox 6">
            <a:extLst>
              <a:ext uri="{FF2B5EF4-FFF2-40B4-BE49-F238E27FC236}">
                <a16:creationId xmlns:a16="http://schemas.microsoft.com/office/drawing/2014/main" xmlns="" id="{30A913E7-23DC-6147-890C-6BB11485E203}"/>
              </a:ext>
            </a:extLst>
          </p:cNvPr>
          <p:cNvSpPr txBox="1"/>
          <p:nvPr/>
        </p:nvSpPr>
        <p:spPr>
          <a:xfrm>
            <a:off x="5828412" y="2096742"/>
            <a:ext cx="3176929" cy="3208571"/>
          </a:xfrm>
          <a:prstGeom prst="rect">
            <a:avLst/>
          </a:prstGeom>
          <a:noFill/>
        </p:spPr>
        <p:txBody>
          <a:bodyPr wrap="square" rtlCol="0">
            <a:spAutoFit/>
          </a:bodyPr>
          <a:lstStyle/>
          <a:p>
            <a:pPr defTabSz="685800" fontAlgn="auto">
              <a:spcBef>
                <a:spcPts val="0"/>
              </a:spcBef>
              <a:spcAft>
                <a:spcPts val="0"/>
              </a:spcAft>
            </a:pPr>
            <a:r>
              <a:rPr lang="en-US" sz="2100" b="1" dirty="0">
                <a:solidFill>
                  <a:srgbClr val="000000"/>
                </a:solidFill>
                <a:latin typeface="Gill Sans MT" panose="020B0502020104020203"/>
                <a:cs typeface="+mn-cs"/>
              </a:rPr>
              <a:t>Red Light</a:t>
            </a:r>
            <a:r>
              <a:rPr lang="en-US" sz="2100" dirty="0">
                <a:solidFill>
                  <a:srgbClr val="000000"/>
                </a:solidFill>
                <a:latin typeface="Gill Sans MT" panose="020B0502020104020203"/>
                <a:cs typeface="+mn-cs"/>
              </a:rPr>
              <a:t>: Remedial action probably required</a:t>
            </a:r>
          </a:p>
          <a:p>
            <a:pPr defTabSz="685800" fontAlgn="auto">
              <a:spcBef>
                <a:spcPts val="0"/>
              </a:spcBef>
              <a:spcAft>
                <a:spcPts val="0"/>
              </a:spcAft>
            </a:pPr>
            <a:endParaRPr lang="en-US" sz="2100" dirty="0">
              <a:solidFill>
                <a:srgbClr val="000000"/>
              </a:solidFill>
              <a:latin typeface="Gill Sans MT" panose="020B0502020104020203"/>
              <a:cs typeface="+mn-cs"/>
            </a:endParaRPr>
          </a:p>
          <a:p>
            <a:pPr defTabSz="685800" fontAlgn="auto">
              <a:spcBef>
                <a:spcPts val="0"/>
              </a:spcBef>
              <a:spcAft>
                <a:spcPts val="0"/>
              </a:spcAft>
            </a:pPr>
            <a:r>
              <a:rPr lang="en-US" sz="2100" b="1" dirty="0">
                <a:solidFill>
                  <a:srgbClr val="000000"/>
                </a:solidFill>
                <a:latin typeface="Gill Sans MT" panose="020B0502020104020203"/>
                <a:cs typeface="+mn-cs"/>
              </a:rPr>
              <a:t>Yellow Light</a:t>
            </a:r>
            <a:r>
              <a:rPr lang="en-US" sz="2100" dirty="0">
                <a:solidFill>
                  <a:srgbClr val="000000"/>
                </a:solidFill>
                <a:latin typeface="Gill Sans MT" panose="020B0502020104020203"/>
                <a:cs typeface="+mn-cs"/>
              </a:rPr>
              <a:t>: Possible problems; additional analysis needed</a:t>
            </a:r>
          </a:p>
          <a:p>
            <a:pPr defTabSz="685800" fontAlgn="auto">
              <a:spcBef>
                <a:spcPts val="0"/>
              </a:spcBef>
              <a:spcAft>
                <a:spcPts val="0"/>
              </a:spcAft>
            </a:pPr>
            <a:endParaRPr lang="en-US" sz="2100" dirty="0">
              <a:solidFill>
                <a:srgbClr val="000000"/>
              </a:solidFill>
              <a:latin typeface="Gill Sans MT" panose="020B0502020104020203"/>
              <a:cs typeface="+mn-cs"/>
            </a:endParaRPr>
          </a:p>
          <a:p>
            <a:pPr defTabSz="685800" fontAlgn="auto">
              <a:spcBef>
                <a:spcPts val="0"/>
              </a:spcBef>
              <a:spcAft>
                <a:spcPts val="0"/>
              </a:spcAft>
            </a:pPr>
            <a:r>
              <a:rPr lang="en-US" sz="2100" b="1" dirty="0">
                <a:solidFill>
                  <a:srgbClr val="000000"/>
                </a:solidFill>
                <a:latin typeface="Gill Sans MT" panose="020B0502020104020203"/>
                <a:cs typeface="+mn-cs"/>
              </a:rPr>
              <a:t>Green Light:  </a:t>
            </a:r>
            <a:r>
              <a:rPr lang="en-US" sz="2100" dirty="0">
                <a:solidFill>
                  <a:srgbClr val="000000"/>
                </a:solidFill>
                <a:latin typeface="Gill Sans MT" panose="020B0502020104020203"/>
                <a:cs typeface="+mn-cs"/>
              </a:rPr>
              <a:t>No apparent risks</a:t>
            </a:r>
          </a:p>
          <a:p>
            <a:pPr defTabSz="685800" fontAlgn="auto">
              <a:spcBef>
                <a:spcPts val="0"/>
              </a:spcBef>
              <a:spcAft>
                <a:spcPts val="0"/>
              </a:spcAft>
            </a:pPr>
            <a:endParaRPr lang="en-US" sz="1350" dirty="0">
              <a:solidFill>
                <a:srgbClr val="000000"/>
              </a:solidFill>
              <a:latin typeface="Gill Sans MT" panose="020B0502020104020203"/>
              <a:cs typeface="+mn-cs"/>
            </a:endParaRPr>
          </a:p>
        </p:txBody>
      </p:sp>
    </p:spTree>
    <p:extLst>
      <p:ext uri="{BB962C8B-B14F-4D97-AF65-F5344CB8AC3E}">
        <p14:creationId xmlns:p14="http://schemas.microsoft.com/office/powerpoint/2010/main" val="42884734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20000"/>
                <a:lumOff val="80000"/>
              </a:schemeClr>
            </a:gs>
            <a:gs pos="74000">
              <a:schemeClr val="accent2">
                <a:lumMod val="45000"/>
                <a:lumOff val="55000"/>
              </a:schemeClr>
            </a:gs>
            <a:gs pos="87000">
              <a:schemeClr val="accent2">
                <a:alpha val="18000"/>
                <a:lumMod val="85000"/>
              </a:schemeClr>
            </a:gs>
            <a:gs pos="100000">
              <a:schemeClr val="accent2">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452F107-FC7E-F340-AFEE-CFA87DE97659}"/>
              </a:ext>
            </a:extLst>
          </p:cNvPr>
          <p:cNvSpPr>
            <a:spLocks noGrp="1"/>
          </p:cNvSpPr>
          <p:nvPr>
            <p:ph idx="1"/>
          </p:nvPr>
        </p:nvSpPr>
        <p:spPr>
          <a:xfrm>
            <a:off x="680179" y="2529789"/>
            <a:ext cx="7914806" cy="3020849"/>
          </a:xfrm>
        </p:spPr>
        <p:txBody>
          <a:bodyPr>
            <a:normAutofit fontScale="92500" lnSpcReduction="20000"/>
          </a:bodyPr>
          <a:lstStyle/>
          <a:p>
            <a:r>
              <a:rPr lang="en-US" sz="2925" dirty="0"/>
              <a:t>Existing legal frameworks – laws, regulations, court decisions – provide clearest guidance on what constitutes UR #6</a:t>
            </a:r>
          </a:p>
          <a:p>
            <a:endParaRPr lang="en-US" sz="2925" dirty="0"/>
          </a:p>
          <a:p>
            <a:r>
              <a:rPr lang="en-US" sz="2925" dirty="0"/>
              <a:t>Groundwater use that causes or contributes to a violation of a state or federal legal requirement relating to beneficial uses of surface water almost certainly constitutes UR #6</a:t>
            </a:r>
          </a:p>
          <a:p>
            <a:endParaRPr lang="en-US" sz="1500" dirty="0"/>
          </a:p>
        </p:txBody>
      </p:sp>
      <p:sp>
        <p:nvSpPr>
          <p:cNvPr id="4" name="Title 3">
            <a:extLst>
              <a:ext uri="{FF2B5EF4-FFF2-40B4-BE49-F238E27FC236}">
                <a16:creationId xmlns:a16="http://schemas.microsoft.com/office/drawing/2014/main" xmlns="" id="{5DD56CCF-ED30-3449-8873-7C2AAF8D1621}"/>
              </a:ext>
            </a:extLst>
          </p:cNvPr>
          <p:cNvSpPr>
            <a:spLocks noGrp="1"/>
          </p:cNvSpPr>
          <p:nvPr>
            <p:ph type="title"/>
          </p:nvPr>
        </p:nvSpPr>
        <p:spPr>
          <a:xfrm>
            <a:off x="1594653" y="1265976"/>
            <a:ext cx="5797296" cy="891540"/>
          </a:xfrm>
        </p:spPr>
        <p:txBody>
          <a:bodyPr/>
          <a:lstStyle/>
          <a:p>
            <a:r>
              <a:rPr lang="en-US" b="1" dirty="0"/>
              <a:t>Overarching principles</a:t>
            </a:r>
          </a:p>
        </p:txBody>
      </p:sp>
    </p:spTree>
    <p:extLst>
      <p:ext uri="{BB962C8B-B14F-4D97-AF65-F5344CB8AC3E}">
        <p14:creationId xmlns:p14="http://schemas.microsoft.com/office/powerpoint/2010/main" val="26685226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20000"/>
                <a:lumOff val="80000"/>
              </a:schemeClr>
            </a:gs>
            <a:gs pos="74000">
              <a:schemeClr val="accent2">
                <a:lumMod val="45000"/>
                <a:lumOff val="55000"/>
              </a:schemeClr>
            </a:gs>
            <a:gs pos="87000">
              <a:schemeClr val="accent2">
                <a:alpha val="18000"/>
                <a:lumMod val="85000"/>
              </a:schemeClr>
            </a:gs>
            <a:gs pos="100000">
              <a:schemeClr val="accent2">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C29F90-3694-EB47-8E65-D1F50CCF0584}"/>
              </a:ext>
            </a:extLst>
          </p:cNvPr>
          <p:cNvSpPr>
            <a:spLocks noGrp="1"/>
          </p:cNvSpPr>
          <p:nvPr>
            <p:ph type="title"/>
          </p:nvPr>
        </p:nvSpPr>
        <p:spPr>
          <a:xfrm>
            <a:off x="2124857" y="1056040"/>
            <a:ext cx="4955250" cy="891540"/>
          </a:xfrm>
        </p:spPr>
        <p:txBody>
          <a:bodyPr>
            <a:normAutofit fontScale="90000"/>
          </a:bodyPr>
          <a:lstStyle/>
          <a:p>
            <a:r>
              <a:rPr lang="en-US" b="1" dirty="0"/>
              <a:t>Situations Most likely to constitute </a:t>
            </a:r>
            <a:r>
              <a:rPr lang="en-US" b="1" dirty="0" err="1"/>
              <a:t>ur</a:t>
            </a:r>
            <a:r>
              <a:rPr lang="en-US" b="1" dirty="0"/>
              <a:t> #6:</a:t>
            </a:r>
            <a:endParaRPr lang="en-US" dirty="0"/>
          </a:p>
        </p:txBody>
      </p:sp>
      <p:sp>
        <p:nvSpPr>
          <p:cNvPr id="4" name="TextBox 3">
            <a:extLst>
              <a:ext uri="{FF2B5EF4-FFF2-40B4-BE49-F238E27FC236}">
                <a16:creationId xmlns:a16="http://schemas.microsoft.com/office/drawing/2014/main" xmlns="" id="{4931D1E5-F0B2-4443-9832-AF4F7281D02E}"/>
              </a:ext>
            </a:extLst>
          </p:cNvPr>
          <p:cNvSpPr txBox="1"/>
          <p:nvPr/>
        </p:nvSpPr>
        <p:spPr>
          <a:xfrm>
            <a:off x="595859" y="2190337"/>
            <a:ext cx="8195872" cy="3000821"/>
          </a:xfrm>
          <a:prstGeom prst="rect">
            <a:avLst/>
          </a:prstGeom>
          <a:noFill/>
        </p:spPr>
        <p:txBody>
          <a:bodyPr wrap="square" rtlCol="0">
            <a:spAutoFit/>
          </a:bodyPr>
          <a:lstStyle/>
          <a:p>
            <a:pPr defTabSz="685800" fontAlgn="auto">
              <a:spcBef>
                <a:spcPts val="0"/>
              </a:spcBef>
              <a:spcAft>
                <a:spcPts val="0"/>
              </a:spcAft>
            </a:pPr>
            <a:r>
              <a:rPr lang="en-US" sz="2400" b="1" dirty="0">
                <a:solidFill>
                  <a:srgbClr val="000000"/>
                </a:solidFill>
                <a:latin typeface="Gill Sans MT" panose="020B0502020104020203"/>
                <a:cs typeface="+mn-cs"/>
              </a:rPr>
              <a:t>Where groundwater depletions cause or contribute to violations of requirements established under federal or state statutes:</a:t>
            </a:r>
          </a:p>
          <a:p>
            <a:pPr defTabSz="685800" fontAlgn="auto">
              <a:spcBef>
                <a:spcPts val="0"/>
              </a:spcBef>
              <a:spcAft>
                <a:spcPts val="0"/>
              </a:spcAft>
            </a:pPr>
            <a:endParaRPr lang="en-US" sz="2100" dirty="0">
              <a:solidFill>
                <a:srgbClr val="000000"/>
              </a:solidFill>
              <a:latin typeface="Gill Sans MT" panose="020B0502020104020203"/>
              <a:cs typeface="+mn-cs"/>
            </a:endParaRPr>
          </a:p>
          <a:p>
            <a:pPr defTabSz="685800" fontAlgn="auto">
              <a:spcBef>
                <a:spcPts val="0"/>
              </a:spcBef>
              <a:spcAft>
                <a:spcPts val="0"/>
              </a:spcAft>
            </a:pPr>
            <a:r>
              <a:rPr lang="en-US" sz="2400" dirty="0">
                <a:solidFill>
                  <a:srgbClr val="000000"/>
                </a:solidFill>
                <a:latin typeface="Gill Sans MT" panose="020B0502020104020203"/>
                <a:cs typeface="+mn-cs"/>
              </a:rPr>
              <a:t>1.  Violation of state or federal </a:t>
            </a:r>
            <a:r>
              <a:rPr lang="en-US" sz="2400" b="1" dirty="0">
                <a:solidFill>
                  <a:srgbClr val="000000"/>
                </a:solidFill>
                <a:latin typeface="Gill Sans MT" panose="020B0502020104020203"/>
                <a:cs typeface="+mn-cs"/>
              </a:rPr>
              <a:t>endangered species </a:t>
            </a:r>
            <a:r>
              <a:rPr lang="en-US" sz="2400" dirty="0">
                <a:solidFill>
                  <a:srgbClr val="000000"/>
                </a:solidFill>
                <a:latin typeface="Gill Sans MT" panose="020B0502020104020203"/>
                <a:cs typeface="+mn-cs"/>
              </a:rPr>
              <a:t>law requirements</a:t>
            </a:r>
          </a:p>
          <a:p>
            <a:pPr defTabSz="685800" fontAlgn="auto">
              <a:spcBef>
                <a:spcPts val="0"/>
              </a:spcBef>
              <a:spcAft>
                <a:spcPts val="0"/>
              </a:spcAft>
            </a:pPr>
            <a:r>
              <a:rPr lang="en-US" sz="2400" dirty="0">
                <a:solidFill>
                  <a:srgbClr val="000000"/>
                </a:solidFill>
                <a:latin typeface="Gill Sans MT" panose="020B0502020104020203"/>
                <a:cs typeface="+mn-cs"/>
              </a:rPr>
              <a:t>	</a:t>
            </a:r>
          </a:p>
          <a:p>
            <a:pPr defTabSz="685800" fontAlgn="auto">
              <a:spcBef>
                <a:spcPts val="0"/>
              </a:spcBef>
              <a:spcAft>
                <a:spcPts val="0"/>
              </a:spcAft>
            </a:pPr>
            <a:r>
              <a:rPr lang="en-US" sz="2400" dirty="0">
                <a:solidFill>
                  <a:srgbClr val="000000"/>
                </a:solidFill>
                <a:latin typeface="Gill Sans MT" panose="020B0502020104020203"/>
                <a:cs typeface="+mn-cs"/>
              </a:rPr>
              <a:t>2.   Violation of state or federal </a:t>
            </a:r>
            <a:r>
              <a:rPr lang="en-US" sz="2400" b="1" dirty="0">
                <a:solidFill>
                  <a:srgbClr val="000000"/>
                </a:solidFill>
                <a:latin typeface="Gill Sans MT" panose="020B0502020104020203"/>
                <a:cs typeface="+mn-cs"/>
              </a:rPr>
              <a:t>instream flow </a:t>
            </a:r>
            <a:r>
              <a:rPr lang="en-US" sz="2400" dirty="0">
                <a:solidFill>
                  <a:srgbClr val="000000"/>
                </a:solidFill>
                <a:latin typeface="Gill Sans MT" panose="020B0502020104020203"/>
                <a:cs typeface="+mn-cs"/>
              </a:rPr>
              <a:t>requirements</a:t>
            </a:r>
          </a:p>
        </p:txBody>
      </p:sp>
    </p:spTree>
    <p:extLst>
      <p:ext uri="{BB962C8B-B14F-4D97-AF65-F5344CB8AC3E}">
        <p14:creationId xmlns:p14="http://schemas.microsoft.com/office/powerpoint/2010/main" val="39534388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20000"/>
                <a:lumOff val="80000"/>
              </a:schemeClr>
            </a:gs>
            <a:gs pos="74000">
              <a:schemeClr val="accent2">
                <a:lumMod val="45000"/>
                <a:lumOff val="55000"/>
              </a:schemeClr>
            </a:gs>
            <a:gs pos="87000">
              <a:schemeClr val="accent2">
                <a:alpha val="18000"/>
                <a:lumMod val="85000"/>
              </a:schemeClr>
            </a:gs>
            <a:gs pos="100000">
              <a:schemeClr val="accent2">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01FFE7C-F6D9-4442-9031-F4CB7C098F91}"/>
              </a:ext>
            </a:extLst>
          </p:cNvPr>
          <p:cNvSpPr txBox="1"/>
          <p:nvPr/>
        </p:nvSpPr>
        <p:spPr>
          <a:xfrm>
            <a:off x="562132" y="1646199"/>
            <a:ext cx="8139659" cy="3993401"/>
          </a:xfrm>
          <a:prstGeom prst="rect">
            <a:avLst/>
          </a:prstGeom>
          <a:noFill/>
        </p:spPr>
        <p:txBody>
          <a:bodyPr wrap="square" rtlCol="0">
            <a:spAutoFit/>
          </a:bodyPr>
          <a:lstStyle/>
          <a:p>
            <a:pPr defTabSz="685800" fontAlgn="auto">
              <a:spcBef>
                <a:spcPts val="0"/>
              </a:spcBef>
              <a:spcAft>
                <a:spcPts val="0"/>
              </a:spcAft>
            </a:pPr>
            <a:r>
              <a:rPr lang="en-US" sz="2400" dirty="0">
                <a:solidFill>
                  <a:srgbClr val="000000"/>
                </a:solidFill>
                <a:latin typeface="Gill Sans MT" panose="020B0502020104020203"/>
                <a:cs typeface="+mn-cs"/>
              </a:rPr>
              <a:t>3.   Violation of state or federal surface </a:t>
            </a:r>
            <a:r>
              <a:rPr lang="en-US" sz="2400" b="1" dirty="0">
                <a:solidFill>
                  <a:srgbClr val="000000"/>
                </a:solidFill>
                <a:latin typeface="Gill Sans MT" panose="020B0502020104020203"/>
                <a:cs typeface="+mn-cs"/>
              </a:rPr>
              <a:t>water quality </a:t>
            </a:r>
            <a:r>
              <a:rPr lang="en-US" sz="2400" dirty="0">
                <a:solidFill>
                  <a:srgbClr val="000000"/>
                </a:solidFill>
                <a:latin typeface="Gill Sans MT" panose="020B0502020104020203"/>
                <a:cs typeface="+mn-cs"/>
              </a:rPr>
              <a:t>requirements</a:t>
            </a:r>
          </a:p>
          <a:p>
            <a:pPr defTabSz="685800" fontAlgn="auto">
              <a:spcBef>
                <a:spcPts val="0"/>
              </a:spcBef>
              <a:spcAft>
                <a:spcPts val="0"/>
              </a:spcAft>
            </a:pPr>
            <a:endParaRPr lang="en-US" sz="2400" dirty="0">
              <a:solidFill>
                <a:srgbClr val="000000"/>
              </a:solidFill>
              <a:latin typeface="Gill Sans MT" panose="020B0502020104020203"/>
              <a:cs typeface="+mn-cs"/>
            </a:endParaRPr>
          </a:p>
          <a:p>
            <a:pPr defTabSz="685800" fontAlgn="auto">
              <a:spcBef>
                <a:spcPts val="0"/>
              </a:spcBef>
              <a:spcAft>
                <a:spcPts val="0"/>
              </a:spcAft>
            </a:pPr>
            <a:r>
              <a:rPr lang="en-US" sz="2400" dirty="0">
                <a:solidFill>
                  <a:srgbClr val="000000"/>
                </a:solidFill>
                <a:latin typeface="Gill Sans MT" panose="020B0502020104020203"/>
                <a:cs typeface="+mn-cs"/>
              </a:rPr>
              <a:t>4.  Impairment of flows of rivers designated as “</a:t>
            </a:r>
            <a:r>
              <a:rPr lang="en-US" sz="2400" b="1" dirty="0">
                <a:solidFill>
                  <a:srgbClr val="000000"/>
                </a:solidFill>
                <a:latin typeface="Gill Sans MT" panose="020B0502020104020203"/>
                <a:cs typeface="+mn-cs"/>
              </a:rPr>
              <a:t>wild and scenic</a:t>
            </a:r>
            <a:r>
              <a:rPr lang="en-US" sz="2400" dirty="0">
                <a:solidFill>
                  <a:srgbClr val="000000"/>
                </a:solidFill>
                <a:latin typeface="Gill Sans MT" panose="020B0502020104020203"/>
                <a:cs typeface="+mn-cs"/>
              </a:rPr>
              <a:t>”</a:t>
            </a:r>
          </a:p>
          <a:p>
            <a:pPr defTabSz="685800" fontAlgn="auto">
              <a:spcBef>
                <a:spcPts val="0"/>
              </a:spcBef>
              <a:spcAft>
                <a:spcPts val="0"/>
              </a:spcAft>
            </a:pPr>
            <a:endParaRPr lang="en-US" sz="2400" dirty="0">
              <a:solidFill>
                <a:srgbClr val="000000"/>
              </a:solidFill>
              <a:latin typeface="Gill Sans MT" panose="020B0502020104020203"/>
              <a:cs typeface="+mn-cs"/>
            </a:endParaRPr>
          </a:p>
          <a:p>
            <a:pPr defTabSz="685800" fontAlgn="auto">
              <a:spcBef>
                <a:spcPts val="0"/>
              </a:spcBef>
              <a:spcAft>
                <a:spcPts val="0"/>
              </a:spcAft>
            </a:pPr>
            <a:r>
              <a:rPr lang="en-US" sz="2400" dirty="0">
                <a:solidFill>
                  <a:srgbClr val="000000"/>
                </a:solidFill>
                <a:latin typeface="Gill Sans MT" panose="020B0502020104020203"/>
                <a:cs typeface="+mn-cs"/>
              </a:rPr>
              <a:t>5.  Adverse effects on surface waters within </a:t>
            </a:r>
            <a:r>
              <a:rPr lang="en-US" sz="2400" b="1" dirty="0">
                <a:solidFill>
                  <a:srgbClr val="000000"/>
                </a:solidFill>
                <a:latin typeface="Gill Sans MT" panose="020B0502020104020203"/>
                <a:cs typeface="+mn-cs"/>
              </a:rPr>
              <a:t>specially protected areas </a:t>
            </a:r>
            <a:r>
              <a:rPr lang="en-US" sz="2400" dirty="0">
                <a:solidFill>
                  <a:srgbClr val="000000"/>
                </a:solidFill>
                <a:latin typeface="Gill Sans MT" panose="020B0502020104020203"/>
                <a:cs typeface="+mn-cs"/>
              </a:rPr>
              <a:t>(e.g., national parks or monuments, national wildlife refuges, wilderness areas, wilderness study areas, national recreation areas, etc.)</a:t>
            </a:r>
          </a:p>
          <a:p>
            <a:pPr defTabSz="685800" fontAlgn="auto">
              <a:spcBef>
                <a:spcPts val="0"/>
              </a:spcBef>
              <a:spcAft>
                <a:spcPts val="0"/>
              </a:spcAft>
            </a:pPr>
            <a:endParaRPr lang="en-US" sz="1350" dirty="0">
              <a:solidFill>
                <a:srgbClr val="000000"/>
              </a:solidFill>
              <a:latin typeface="Gill Sans MT" panose="020B0502020104020203"/>
              <a:cs typeface="+mn-cs"/>
            </a:endParaRPr>
          </a:p>
        </p:txBody>
      </p:sp>
    </p:spTree>
    <p:extLst>
      <p:ext uri="{BB962C8B-B14F-4D97-AF65-F5344CB8AC3E}">
        <p14:creationId xmlns:p14="http://schemas.microsoft.com/office/powerpoint/2010/main" val="26717834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20000"/>
                <a:lumOff val="80000"/>
              </a:schemeClr>
            </a:gs>
            <a:gs pos="74000">
              <a:schemeClr val="accent2">
                <a:lumMod val="45000"/>
                <a:lumOff val="55000"/>
              </a:schemeClr>
            </a:gs>
            <a:gs pos="87000">
              <a:schemeClr val="accent2">
                <a:alpha val="18000"/>
                <a:lumMod val="85000"/>
              </a:schemeClr>
            </a:gs>
            <a:gs pos="100000">
              <a:schemeClr val="accent2">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66E3A09-F4FC-6448-BC67-3B61CB407E0B}"/>
              </a:ext>
            </a:extLst>
          </p:cNvPr>
          <p:cNvSpPr txBox="1"/>
          <p:nvPr/>
        </p:nvSpPr>
        <p:spPr>
          <a:xfrm>
            <a:off x="708285" y="1455128"/>
            <a:ext cx="7993505" cy="3693319"/>
          </a:xfrm>
          <a:prstGeom prst="rect">
            <a:avLst/>
          </a:prstGeom>
          <a:noFill/>
        </p:spPr>
        <p:txBody>
          <a:bodyPr wrap="square" rtlCol="0">
            <a:spAutoFit/>
          </a:bodyPr>
          <a:lstStyle/>
          <a:p>
            <a:pPr defTabSz="685800" fontAlgn="auto">
              <a:spcBef>
                <a:spcPts val="0"/>
              </a:spcBef>
              <a:spcAft>
                <a:spcPts val="0"/>
              </a:spcAft>
            </a:pPr>
            <a:r>
              <a:rPr lang="en-US" sz="2400" b="1" dirty="0">
                <a:solidFill>
                  <a:srgbClr val="000000"/>
                </a:solidFill>
                <a:latin typeface="Gill Sans MT" panose="020B0502020104020203"/>
                <a:cs typeface="+mn-cs"/>
              </a:rPr>
              <a:t>Where groundwater depletions cause or contribute to violations of other legally protected surface water rights or resources</a:t>
            </a:r>
            <a:r>
              <a:rPr lang="en-US" sz="2400" dirty="0">
                <a:solidFill>
                  <a:srgbClr val="000000"/>
                </a:solidFill>
                <a:latin typeface="Gill Sans MT" panose="020B0502020104020203"/>
                <a:cs typeface="+mn-cs"/>
              </a:rPr>
              <a:t>:</a:t>
            </a:r>
          </a:p>
          <a:p>
            <a:pPr marL="385763" indent="-385763" defTabSz="685800" fontAlgn="auto">
              <a:spcBef>
                <a:spcPts val="0"/>
              </a:spcBef>
              <a:spcAft>
                <a:spcPts val="0"/>
              </a:spcAft>
              <a:buFontTx/>
              <a:buAutoNum type="arabicPeriod" startAt="6"/>
            </a:pPr>
            <a:endParaRPr lang="en-US" sz="2100" dirty="0">
              <a:solidFill>
                <a:srgbClr val="000000"/>
              </a:solidFill>
              <a:latin typeface="Gill Sans MT" panose="020B0502020104020203"/>
              <a:cs typeface="+mn-cs"/>
            </a:endParaRPr>
          </a:p>
          <a:p>
            <a:pPr marL="385763" indent="-385763" defTabSz="685800" fontAlgn="auto">
              <a:spcBef>
                <a:spcPts val="0"/>
              </a:spcBef>
              <a:spcAft>
                <a:spcPts val="0"/>
              </a:spcAft>
              <a:buFontTx/>
              <a:buAutoNum type="arabicPeriod" startAt="6"/>
            </a:pPr>
            <a:r>
              <a:rPr lang="en-US" sz="2400" dirty="0">
                <a:solidFill>
                  <a:srgbClr val="000000"/>
                </a:solidFill>
                <a:latin typeface="Gill Sans MT" panose="020B0502020104020203"/>
                <a:cs typeface="+mn-cs"/>
              </a:rPr>
              <a:t>Impairment of </a:t>
            </a:r>
            <a:r>
              <a:rPr lang="en-US" sz="2400" b="1" dirty="0">
                <a:solidFill>
                  <a:srgbClr val="000000"/>
                </a:solidFill>
                <a:latin typeface="Gill Sans MT" panose="020B0502020104020203"/>
                <a:cs typeface="+mn-cs"/>
              </a:rPr>
              <a:t>senior surface water rights</a:t>
            </a:r>
          </a:p>
          <a:p>
            <a:pPr marL="385763" indent="-385763" defTabSz="685800" fontAlgn="auto">
              <a:spcBef>
                <a:spcPts val="0"/>
              </a:spcBef>
              <a:spcAft>
                <a:spcPts val="0"/>
              </a:spcAft>
              <a:buFontTx/>
              <a:buAutoNum type="arabicPeriod" startAt="6"/>
            </a:pPr>
            <a:endParaRPr lang="en-US" sz="2400" b="1" dirty="0">
              <a:solidFill>
                <a:srgbClr val="000000"/>
              </a:solidFill>
              <a:latin typeface="Gill Sans MT" panose="020B0502020104020203"/>
              <a:cs typeface="+mn-cs"/>
            </a:endParaRPr>
          </a:p>
          <a:p>
            <a:pPr marL="385763" indent="-385763" defTabSz="685800" fontAlgn="auto">
              <a:spcBef>
                <a:spcPts val="0"/>
              </a:spcBef>
              <a:spcAft>
                <a:spcPts val="0"/>
              </a:spcAft>
              <a:buFontTx/>
              <a:buAutoNum type="arabicPeriod" startAt="6"/>
            </a:pPr>
            <a:r>
              <a:rPr lang="en-US" sz="2400" dirty="0">
                <a:solidFill>
                  <a:srgbClr val="000000"/>
                </a:solidFill>
                <a:latin typeface="Gill Sans MT" panose="020B0502020104020203"/>
                <a:cs typeface="+mn-cs"/>
              </a:rPr>
              <a:t>adverse effects on </a:t>
            </a:r>
            <a:r>
              <a:rPr lang="en-US" sz="2400" b="1" dirty="0">
                <a:solidFill>
                  <a:srgbClr val="000000"/>
                </a:solidFill>
                <a:latin typeface="Gill Sans MT" panose="020B0502020104020203"/>
                <a:cs typeface="+mn-cs"/>
              </a:rPr>
              <a:t>groundwater dependent ecosystems</a:t>
            </a:r>
            <a:r>
              <a:rPr lang="en-US" sz="2400" dirty="0">
                <a:solidFill>
                  <a:srgbClr val="000000"/>
                </a:solidFill>
                <a:latin typeface="Gill Sans MT" panose="020B0502020104020203"/>
                <a:cs typeface="+mn-cs"/>
              </a:rPr>
              <a:t> (GDEs) </a:t>
            </a:r>
            <a:r>
              <a:rPr lang="en-US" sz="2400" b="1" dirty="0">
                <a:solidFill>
                  <a:srgbClr val="000000"/>
                </a:solidFill>
                <a:latin typeface="Gill Sans MT" panose="020B0502020104020203"/>
                <a:cs typeface="+mn-cs"/>
              </a:rPr>
              <a:t>protected under public trust doctrine</a:t>
            </a:r>
          </a:p>
          <a:p>
            <a:pPr marL="385763" indent="-385763" defTabSz="685800" fontAlgn="auto">
              <a:spcBef>
                <a:spcPts val="0"/>
              </a:spcBef>
              <a:spcAft>
                <a:spcPts val="0"/>
              </a:spcAft>
              <a:buFontTx/>
              <a:buAutoNum type="arabicPeriod" startAt="6"/>
            </a:pPr>
            <a:endParaRPr lang="en-US" sz="2100" b="1" dirty="0">
              <a:solidFill>
                <a:srgbClr val="000000"/>
              </a:solidFill>
              <a:latin typeface="Gill Sans MT" panose="020B0502020104020203"/>
              <a:cs typeface="+mn-cs"/>
            </a:endParaRPr>
          </a:p>
        </p:txBody>
      </p:sp>
    </p:spTree>
    <p:extLst>
      <p:ext uri="{BB962C8B-B14F-4D97-AF65-F5344CB8AC3E}">
        <p14:creationId xmlns:p14="http://schemas.microsoft.com/office/powerpoint/2010/main" val="26568270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20000"/>
                <a:lumOff val="80000"/>
              </a:schemeClr>
            </a:gs>
            <a:gs pos="74000">
              <a:schemeClr val="accent2">
                <a:lumMod val="45000"/>
                <a:lumOff val="55000"/>
              </a:schemeClr>
            </a:gs>
            <a:gs pos="87000">
              <a:schemeClr val="accent2">
                <a:alpha val="18000"/>
                <a:lumMod val="85000"/>
              </a:schemeClr>
            </a:gs>
            <a:gs pos="100000">
              <a:schemeClr val="accent2">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5B88C7-95E1-9B4E-AFDC-BE12F182B0BB}"/>
              </a:ext>
            </a:extLst>
          </p:cNvPr>
          <p:cNvSpPr>
            <a:spLocks noGrp="1"/>
          </p:cNvSpPr>
          <p:nvPr>
            <p:ph type="title"/>
          </p:nvPr>
        </p:nvSpPr>
        <p:spPr>
          <a:xfrm>
            <a:off x="1918251" y="1127967"/>
            <a:ext cx="5387009" cy="956194"/>
          </a:xfrm>
        </p:spPr>
        <p:txBody>
          <a:bodyPr/>
          <a:lstStyle/>
          <a:p>
            <a:r>
              <a:rPr lang="en-US" b="1" dirty="0"/>
              <a:t>Additional advice on how to avoid </a:t>
            </a:r>
            <a:r>
              <a:rPr lang="en-US" b="1" dirty="0" err="1"/>
              <a:t>ur</a:t>
            </a:r>
            <a:r>
              <a:rPr lang="en-US" b="1" dirty="0"/>
              <a:t> No. 6</a:t>
            </a:r>
          </a:p>
        </p:txBody>
      </p:sp>
      <p:sp>
        <p:nvSpPr>
          <p:cNvPr id="3" name="Content Placeholder 2">
            <a:extLst>
              <a:ext uri="{FF2B5EF4-FFF2-40B4-BE49-F238E27FC236}">
                <a16:creationId xmlns:a16="http://schemas.microsoft.com/office/drawing/2014/main" xmlns="" id="{D9E8BADA-6474-B94C-A527-885B15DCA580}"/>
              </a:ext>
            </a:extLst>
          </p:cNvPr>
          <p:cNvSpPr>
            <a:spLocks noGrp="1"/>
          </p:cNvSpPr>
          <p:nvPr>
            <p:ph idx="1"/>
          </p:nvPr>
        </p:nvSpPr>
        <p:spPr>
          <a:xfrm>
            <a:off x="708285" y="2411547"/>
            <a:ext cx="8072203" cy="3494945"/>
          </a:xfrm>
        </p:spPr>
        <p:txBody>
          <a:bodyPr>
            <a:normAutofit/>
          </a:bodyPr>
          <a:lstStyle/>
          <a:p>
            <a:r>
              <a:rPr lang="en-US" sz="2100" b="1" dirty="0"/>
              <a:t>Developing the GW data and models to accurately determine impacts of pumping on surface water beneficial uses may take years</a:t>
            </a:r>
          </a:p>
          <a:p>
            <a:pPr lvl="1"/>
            <a:r>
              <a:rPr lang="en-US" sz="1950" dirty="0"/>
              <a:t>Strategies to avoid UR No. 6 likely to evolve over time as data improves</a:t>
            </a:r>
          </a:p>
          <a:p>
            <a:r>
              <a:rPr lang="en-US" sz="2100" b="1" dirty="0"/>
              <a:t>Coordinate and collaborate with other agencies and stakeholders in acquiring data/facts and identifying solutions</a:t>
            </a:r>
          </a:p>
          <a:p>
            <a:pPr lvl="1"/>
            <a:r>
              <a:rPr lang="en-US" sz="1950" dirty="0"/>
              <a:t>UR No. 6 may be linked to multiple causes; solutions will require coordination among multiple parties</a:t>
            </a:r>
          </a:p>
          <a:p>
            <a:endParaRPr lang="en-US" dirty="0"/>
          </a:p>
        </p:txBody>
      </p:sp>
    </p:spTree>
    <p:extLst>
      <p:ext uri="{BB962C8B-B14F-4D97-AF65-F5344CB8AC3E}">
        <p14:creationId xmlns:p14="http://schemas.microsoft.com/office/powerpoint/2010/main" val="22955127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20000"/>
                <a:lumOff val="80000"/>
              </a:schemeClr>
            </a:gs>
            <a:gs pos="74000">
              <a:schemeClr val="accent2">
                <a:lumMod val="45000"/>
                <a:lumOff val="55000"/>
              </a:schemeClr>
            </a:gs>
            <a:gs pos="87000">
              <a:schemeClr val="accent2">
                <a:alpha val="18000"/>
                <a:lumMod val="85000"/>
              </a:schemeClr>
            </a:gs>
            <a:gs pos="100000">
              <a:schemeClr val="accent2">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5B88C7-95E1-9B4E-AFDC-BE12F182B0BB}"/>
              </a:ext>
            </a:extLst>
          </p:cNvPr>
          <p:cNvSpPr>
            <a:spLocks noGrp="1"/>
          </p:cNvSpPr>
          <p:nvPr>
            <p:ph type="title"/>
          </p:nvPr>
        </p:nvSpPr>
        <p:spPr>
          <a:xfrm>
            <a:off x="2048933" y="1150453"/>
            <a:ext cx="5256326" cy="784286"/>
          </a:xfrm>
        </p:spPr>
        <p:txBody>
          <a:bodyPr>
            <a:normAutofit fontScale="90000"/>
          </a:bodyPr>
          <a:lstStyle/>
          <a:p>
            <a:r>
              <a:rPr lang="en-US" b="1" dirty="0"/>
              <a:t>Additional advice on how to avoid </a:t>
            </a:r>
            <a:r>
              <a:rPr lang="en-US" b="1" dirty="0" err="1"/>
              <a:t>ur</a:t>
            </a:r>
            <a:r>
              <a:rPr lang="en-US" b="1" dirty="0"/>
              <a:t> No. 6 (</a:t>
            </a:r>
            <a:r>
              <a:rPr lang="en-US" b="1" cap="none" dirty="0"/>
              <a:t>cont’d</a:t>
            </a:r>
            <a:r>
              <a:rPr lang="en-US" b="1" dirty="0"/>
              <a:t>)</a:t>
            </a:r>
          </a:p>
        </p:txBody>
      </p:sp>
      <p:sp>
        <p:nvSpPr>
          <p:cNvPr id="3" name="Content Placeholder 2">
            <a:extLst>
              <a:ext uri="{FF2B5EF4-FFF2-40B4-BE49-F238E27FC236}">
                <a16:creationId xmlns:a16="http://schemas.microsoft.com/office/drawing/2014/main" xmlns="" id="{D9E8BADA-6474-B94C-A527-885B15DCA580}"/>
              </a:ext>
            </a:extLst>
          </p:cNvPr>
          <p:cNvSpPr>
            <a:spLocks noGrp="1"/>
          </p:cNvSpPr>
          <p:nvPr>
            <p:ph idx="1"/>
          </p:nvPr>
        </p:nvSpPr>
        <p:spPr>
          <a:xfrm>
            <a:off x="629752" y="2355334"/>
            <a:ext cx="8094689" cy="3494945"/>
          </a:xfrm>
        </p:spPr>
        <p:txBody>
          <a:bodyPr>
            <a:normAutofit/>
          </a:bodyPr>
          <a:lstStyle/>
          <a:p>
            <a:r>
              <a:rPr lang="en-US" sz="2100" b="1" dirty="0"/>
              <a:t>When both groundwater depletions and other factors cause UR #6</a:t>
            </a:r>
          </a:p>
          <a:p>
            <a:pPr lvl="1"/>
            <a:r>
              <a:rPr lang="en-US" sz="2100" dirty="0"/>
              <a:t>Take reasonable steps to estimate degree of contribution to the problem</a:t>
            </a:r>
          </a:p>
          <a:p>
            <a:pPr lvl="1"/>
            <a:r>
              <a:rPr lang="en-US" sz="2100" dirty="0"/>
              <a:t>Contact other potentially responsible parties to seek collaborative strategy addressing problem</a:t>
            </a:r>
          </a:p>
          <a:p>
            <a:pPr lvl="1"/>
            <a:r>
              <a:rPr lang="en-US" sz="2100" dirty="0"/>
              <a:t>Incorporate remedial steps into Groundwater Sustainability Plan</a:t>
            </a:r>
          </a:p>
          <a:p>
            <a:endParaRPr lang="en-US" dirty="0"/>
          </a:p>
        </p:txBody>
      </p:sp>
    </p:spTree>
    <p:extLst>
      <p:ext uri="{BB962C8B-B14F-4D97-AF65-F5344CB8AC3E}">
        <p14:creationId xmlns:p14="http://schemas.microsoft.com/office/powerpoint/2010/main" val="26464172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20000"/>
                <a:lumOff val="80000"/>
              </a:schemeClr>
            </a:gs>
            <a:gs pos="74000">
              <a:schemeClr val="accent2">
                <a:lumMod val="45000"/>
                <a:lumOff val="55000"/>
              </a:schemeClr>
            </a:gs>
            <a:gs pos="87000">
              <a:schemeClr val="accent2">
                <a:alpha val="18000"/>
                <a:lumMod val="85000"/>
              </a:schemeClr>
            </a:gs>
            <a:gs pos="100000">
              <a:schemeClr val="accent2">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5B88C7-95E1-9B4E-AFDC-BE12F182B0BB}"/>
              </a:ext>
            </a:extLst>
          </p:cNvPr>
          <p:cNvSpPr>
            <a:spLocks noGrp="1"/>
          </p:cNvSpPr>
          <p:nvPr>
            <p:ph type="title"/>
          </p:nvPr>
        </p:nvSpPr>
        <p:spPr>
          <a:xfrm>
            <a:off x="2050542" y="1177347"/>
            <a:ext cx="5099941" cy="740458"/>
          </a:xfrm>
        </p:spPr>
        <p:txBody>
          <a:bodyPr>
            <a:normAutofit fontScale="90000"/>
          </a:bodyPr>
          <a:lstStyle/>
          <a:p>
            <a:r>
              <a:rPr lang="en-US" b="1" dirty="0"/>
              <a:t>Additional advice on how to avoid </a:t>
            </a:r>
            <a:r>
              <a:rPr lang="en-US" b="1" dirty="0" err="1"/>
              <a:t>ur</a:t>
            </a:r>
            <a:r>
              <a:rPr lang="en-US" b="1" dirty="0"/>
              <a:t> No. 6 (</a:t>
            </a:r>
            <a:r>
              <a:rPr lang="en-US" b="1" cap="none" dirty="0"/>
              <a:t>cont’d</a:t>
            </a:r>
            <a:r>
              <a:rPr lang="en-US" b="1" dirty="0"/>
              <a:t>)</a:t>
            </a:r>
          </a:p>
        </p:txBody>
      </p:sp>
      <p:sp>
        <p:nvSpPr>
          <p:cNvPr id="3" name="Content Placeholder 2">
            <a:extLst>
              <a:ext uri="{FF2B5EF4-FFF2-40B4-BE49-F238E27FC236}">
                <a16:creationId xmlns:a16="http://schemas.microsoft.com/office/drawing/2014/main" xmlns="" id="{D9E8BADA-6474-B94C-A527-885B15DCA580}"/>
              </a:ext>
            </a:extLst>
          </p:cNvPr>
          <p:cNvSpPr>
            <a:spLocks noGrp="1"/>
          </p:cNvSpPr>
          <p:nvPr>
            <p:ph idx="1"/>
          </p:nvPr>
        </p:nvSpPr>
        <p:spPr>
          <a:xfrm>
            <a:off x="415978" y="2367238"/>
            <a:ext cx="8578121" cy="3494945"/>
          </a:xfrm>
        </p:spPr>
        <p:txBody>
          <a:bodyPr>
            <a:normAutofit/>
          </a:bodyPr>
          <a:lstStyle/>
          <a:p>
            <a:r>
              <a:rPr lang="en-US" sz="2100" b="1" dirty="0"/>
              <a:t>Follow EDF’s recommendation to maintain 2014 groundwater levels</a:t>
            </a:r>
          </a:p>
          <a:p>
            <a:pPr lvl="1"/>
            <a:r>
              <a:rPr lang="en-US" sz="2100" b="1" dirty="0"/>
              <a:t>Caveat:</a:t>
            </a:r>
            <a:r>
              <a:rPr lang="en-US" sz="2100" dirty="0"/>
              <a:t>  This course of action does not guarantee avoidance of UR #6 in all circumstances</a:t>
            </a:r>
          </a:p>
          <a:p>
            <a:pPr lvl="2"/>
            <a:r>
              <a:rPr lang="en-US" sz="2100" dirty="0"/>
              <a:t>Legal requirements may change over time (e.g., new fish species are listed as endangered; new water quality requirements are established)</a:t>
            </a:r>
          </a:p>
          <a:p>
            <a:pPr lvl="2"/>
            <a:r>
              <a:rPr lang="en-US" sz="2100" dirty="0"/>
              <a:t>Impacts of pumping on surface waters may be delayed</a:t>
            </a:r>
          </a:p>
          <a:p>
            <a:endParaRPr lang="en-US" dirty="0"/>
          </a:p>
        </p:txBody>
      </p:sp>
    </p:spTree>
    <p:extLst>
      <p:ext uri="{BB962C8B-B14F-4D97-AF65-F5344CB8AC3E}">
        <p14:creationId xmlns:p14="http://schemas.microsoft.com/office/powerpoint/2010/main" val="25518463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FAE6A3F-D546-3F4A-BA0A-03B5112C92A4}"/>
              </a:ext>
            </a:extLst>
          </p:cNvPr>
          <p:cNvPicPr>
            <a:picLocks noChangeAspect="1"/>
          </p:cNvPicPr>
          <p:nvPr/>
        </p:nvPicPr>
        <p:blipFill>
          <a:blip r:embed="rId3"/>
          <a:stretch>
            <a:fillRect/>
          </a:stretch>
        </p:blipFill>
        <p:spPr>
          <a:xfrm>
            <a:off x="233732" y="857250"/>
            <a:ext cx="8910268" cy="5143500"/>
          </a:xfrm>
          <a:prstGeom prst="rect">
            <a:avLst/>
          </a:prstGeom>
        </p:spPr>
      </p:pic>
      <p:sp>
        <p:nvSpPr>
          <p:cNvPr id="4" name="TextBox 3">
            <a:extLst>
              <a:ext uri="{FF2B5EF4-FFF2-40B4-BE49-F238E27FC236}">
                <a16:creationId xmlns:a16="http://schemas.microsoft.com/office/drawing/2014/main" xmlns="" id="{3BE059A0-19DE-DE47-87DE-6DA787343DF6}"/>
              </a:ext>
            </a:extLst>
          </p:cNvPr>
          <p:cNvSpPr txBox="1"/>
          <p:nvPr/>
        </p:nvSpPr>
        <p:spPr>
          <a:xfrm>
            <a:off x="3533931" y="1801631"/>
            <a:ext cx="6329597" cy="507831"/>
          </a:xfrm>
          <a:prstGeom prst="rect">
            <a:avLst/>
          </a:prstGeom>
          <a:noFill/>
        </p:spPr>
        <p:txBody>
          <a:bodyPr wrap="square" rtlCol="0">
            <a:spAutoFit/>
          </a:bodyPr>
          <a:lstStyle/>
          <a:p>
            <a:pPr defTabSz="685800" fontAlgn="auto">
              <a:spcBef>
                <a:spcPts val="0"/>
              </a:spcBef>
              <a:spcAft>
                <a:spcPts val="0"/>
              </a:spcAft>
            </a:pPr>
            <a:r>
              <a:rPr lang="en-US" sz="2700" u="sng" dirty="0">
                <a:solidFill>
                  <a:srgbClr val="C00000"/>
                </a:solidFill>
                <a:latin typeface="Gill Sans MT" panose="020B0502020104020203"/>
                <a:cs typeface="+mn-cs"/>
                <a:hlinkClick r:id="rId4">
                  <a:extLst>
                    <a:ext uri="{A12FA001-AC4F-418D-AE19-62706E023703}">
                      <ahyp:hlinkClr xmlns:ahyp="http://schemas.microsoft.com/office/drawing/2018/hyperlinkcolor" xmlns="" val="tx"/>
                    </a:ext>
                  </a:extLst>
                </a:hlinkClick>
              </a:rPr>
              <a:t>https://purl.stanford.edu/kx058kk6484</a:t>
            </a:r>
            <a:endParaRPr lang="en-US" sz="2700" u="sng" dirty="0">
              <a:solidFill>
                <a:srgbClr val="C00000"/>
              </a:solidFill>
              <a:latin typeface="Gill Sans MT" panose="020B0502020104020203"/>
              <a:cs typeface="+mn-cs"/>
            </a:endParaRPr>
          </a:p>
        </p:txBody>
      </p:sp>
      <p:sp>
        <p:nvSpPr>
          <p:cNvPr id="5" name="TextBox 4">
            <a:extLst>
              <a:ext uri="{FF2B5EF4-FFF2-40B4-BE49-F238E27FC236}">
                <a16:creationId xmlns:a16="http://schemas.microsoft.com/office/drawing/2014/main" xmlns="" id="{5E62FF08-27CD-8F48-8921-4EE76FB3BB51}"/>
              </a:ext>
            </a:extLst>
          </p:cNvPr>
          <p:cNvSpPr txBox="1"/>
          <p:nvPr/>
        </p:nvSpPr>
        <p:spPr>
          <a:xfrm>
            <a:off x="1315387" y="1252597"/>
            <a:ext cx="4766873" cy="553998"/>
          </a:xfrm>
          <a:prstGeom prst="rect">
            <a:avLst/>
          </a:prstGeom>
          <a:noFill/>
        </p:spPr>
        <p:txBody>
          <a:bodyPr wrap="square" rtlCol="0">
            <a:spAutoFit/>
          </a:bodyPr>
          <a:lstStyle/>
          <a:p>
            <a:pPr defTabSz="685800" fontAlgn="auto">
              <a:spcBef>
                <a:spcPts val="0"/>
              </a:spcBef>
              <a:spcAft>
                <a:spcPts val="0"/>
              </a:spcAft>
            </a:pPr>
            <a:r>
              <a:rPr lang="en-US" sz="3000" dirty="0">
                <a:solidFill>
                  <a:srgbClr val="C00000"/>
                </a:solidFill>
                <a:latin typeface="Gill Sans MT" panose="020B0502020104020203"/>
                <a:cs typeface="+mn-cs"/>
              </a:rPr>
              <a:t>Stanford Water in the West</a:t>
            </a:r>
          </a:p>
        </p:txBody>
      </p:sp>
    </p:spTree>
    <p:extLst>
      <p:ext uri="{BB962C8B-B14F-4D97-AF65-F5344CB8AC3E}">
        <p14:creationId xmlns:p14="http://schemas.microsoft.com/office/powerpoint/2010/main" val="3897661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37">
            <a:extLst>
              <a:ext uri="{FF2B5EF4-FFF2-40B4-BE49-F238E27FC236}">
                <a16:creationId xmlns:a16="http://schemas.microsoft.com/office/drawing/2014/main" xmlns="" id="{19AA5E2D-E67F-479D-BD37-195DB02F6750}"/>
              </a:ext>
            </a:extLst>
          </p:cNvPr>
          <p:cNvGrpSpPr>
            <a:grpSpLocks/>
          </p:cNvGrpSpPr>
          <p:nvPr/>
        </p:nvGrpSpPr>
        <p:grpSpPr bwMode="auto">
          <a:xfrm>
            <a:off x="0" y="2971800"/>
            <a:ext cx="9144000" cy="3187700"/>
            <a:chOff x="0" y="2971800"/>
            <a:chExt cx="9144000" cy="3187700"/>
          </a:xfrm>
        </p:grpSpPr>
        <p:pic>
          <p:nvPicPr>
            <p:cNvPr id="74763" name="Picture 2" descr="C:\Users\mhall\Documents\_GW-SW_Assesment\_Communication&amp;Outreach\Graphic Illustration Contracting\Leipold Work Products\Consumnes_GWrecharge3.jpg">
              <a:extLst>
                <a:ext uri="{FF2B5EF4-FFF2-40B4-BE49-F238E27FC236}">
                  <a16:creationId xmlns:a16="http://schemas.microsoft.com/office/drawing/2014/main" xmlns="" id="{63D54F4E-6279-46A6-A706-AEE847E603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82222"/>
            <a:stretch>
              <a:fillRect/>
            </a:stretch>
          </p:blipFill>
          <p:spPr bwMode="auto">
            <a:xfrm flipH="1">
              <a:off x="0" y="2971800"/>
              <a:ext cx="12192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4" name="Picture 2" descr="C:\Users\mhall\Documents\_GW-SW_Assesment\_Communication&amp;Outreach\Graphic Illustration Contracting\Leipold Work Products\Consumnes_GWrecharge3.jpg">
              <a:extLst>
                <a:ext uri="{FF2B5EF4-FFF2-40B4-BE49-F238E27FC236}">
                  <a16:creationId xmlns:a16="http://schemas.microsoft.com/office/drawing/2014/main" xmlns="" id="{A17C01AA-0B14-4E54-94AB-F62B4835B6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4444"/>
            <a:stretch>
              <a:fillRect/>
            </a:stretch>
          </p:blipFill>
          <p:spPr bwMode="auto">
            <a:xfrm flipH="1">
              <a:off x="8077200" y="2971800"/>
              <a:ext cx="10668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5" name="Picture 2" descr="C:\Users\mhall\Documents\_GW-SW_Assesment\_Communication&amp;Outreach\Graphic Illustration Contracting\Leipold Work Products\Consumnes_GWrecharge3.jpg">
              <a:extLst>
                <a:ext uri="{FF2B5EF4-FFF2-40B4-BE49-F238E27FC236}">
                  <a16:creationId xmlns:a16="http://schemas.microsoft.com/office/drawing/2014/main" xmlns="" id="{62AAB9DA-1030-4BE1-879D-CD44A1BC1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11" t="42828" r="93333" b="50000"/>
            <a:stretch>
              <a:fillRect/>
            </a:stretch>
          </p:blipFill>
          <p:spPr bwMode="auto">
            <a:xfrm>
              <a:off x="0" y="4343400"/>
              <a:ext cx="685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6" name="Picture 2" descr="C:\Users\mhall\Documents\_GW-SW_Assesment\_Communication&amp;Outreach\Graphic Illustration Contracting\Leipold Work Products\Consumnes_GWrecharge3.jpg">
              <a:extLst>
                <a:ext uri="{FF2B5EF4-FFF2-40B4-BE49-F238E27FC236}">
                  <a16:creationId xmlns:a16="http://schemas.microsoft.com/office/drawing/2014/main" xmlns="" id="{A3C03E4B-3BB5-4966-8B07-E60CD9E391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11" t="42828" r="93333" b="50000"/>
            <a:stretch>
              <a:fillRect/>
            </a:stretch>
          </p:blipFill>
          <p:spPr bwMode="auto">
            <a:xfrm>
              <a:off x="8153400" y="4267200"/>
              <a:ext cx="990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7" name="Picture 2" descr="C:\Users\mhall\Documents\_GW-SW_Assesment\_Communication&amp;Outreach\Graphic Illustration Contracting\Leipold Work Products\Consumnes_GWrecharge3.jpg">
              <a:extLst>
                <a:ext uri="{FF2B5EF4-FFF2-40B4-BE49-F238E27FC236}">
                  <a16:creationId xmlns:a16="http://schemas.microsoft.com/office/drawing/2014/main" xmlns="" id="{413CD11E-7EB2-42AC-988C-F71FD12A3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971800"/>
              <a:ext cx="68580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4755" name="Picture 2" descr="C:\Users\mhall\Documents\_GW-SW_Assesment\Presentations\General presentation items\PumpingWell.jpg">
            <a:extLst>
              <a:ext uri="{FF2B5EF4-FFF2-40B4-BE49-F238E27FC236}">
                <a16:creationId xmlns:a16="http://schemas.microsoft.com/office/drawing/2014/main" xmlns="" id="{2C01D75D-EEE5-4003-BED9-5CA9EEEB88C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1957"/>
          <a:stretch>
            <a:fillRect/>
          </a:stretch>
        </p:blipFill>
        <p:spPr bwMode="auto">
          <a:xfrm>
            <a:off x="8027988" y="3775075"/>
            <a:ext cx="430212"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Box 9">
            <a:extLst>
              <a:ext uri="{FF2B5EF4-FFF2-40B4-BE49-F238E27FC236}">
                <a16:creationId xmlns:a16="http://schemas.microsoft.com/office/drawing/2014/main" xmlns="" id="{331765B3-BA6A-4346-AC96-3E5A9EFE5B8E}"/>
              </a:ext>
            </a:extLst>
          </p:cNvPr>
          <p:cNvSpPr txBox="1">
            <a:spLocks noChangeArrowheads="1"/>
          </p:cNvSpPr>
          <p:nvPr/>
        </p:nvSpPr>
        <p:spPr bwMode="auto">
          <a:xfrm>
            <a:off x="1219200" y="6172200"/>
            <a:ext cx="4032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Palatino Linotype" panose="02040502050505030304" pitchFamily="18"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Palatino Linotype" panose="02040502050505030304" pitchFamily="18" charset="0"/>
              </a:defRPr>
            </a:lvl2pPr>
            <a:lvl3pPr marL="1143000" indent="-228600">
              <a:spcBef>
                <a:spcPct val="20000"/>
              </a:spcBef>
              <a:buClr>
                <a:schemeClr val="accent2"/>
              </a:buClr>
              <a:buChar char="•"/>
              <a:defRPr sz="2400">
                <a:solidFill>
                  <a:schemeClr val="tx1"/>
                </a:solidFill>
                <a:latin typeface="Palatino Linotype" panose="02040502050505030304" pitchFamily="18"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Palatino Linotype" panose="02040502050505030304" pitchFamily="18" charset="0"/>
              </a:defRPr>
            </a:lvl4pPr>
            <a:lvl5pPr marL="2057400" indent="-228600">
              <a:spcBef>
                <a:spcPct val="20000"/>
              </a:spcBef>
              <a:buClr>
                <a:schemeClr val="hlink"/>
              </a:buClr>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9pPr>
          </a:lstStyle>
          <a:p>
            <a:pPr>
              <a:spcBef>
                <a:spcPct val="0"/>
              </a:spcBef>
              <a:buClrTx/>
              <a:buSzTx/>
              <a:buFontTx/>
              <a:buNone/>
            </a:pPr>
            <a:r>
              <a:rPr lang="en-US" altLang="en-US" sz="1800">
                <a:latin typeface="Arial" panose="020B0604020202020204" pitchFamily="34" charset="0"/>
              </a:rPr>
              <a:t>Pumping Lowers Groundwater Levels</a:t>
            </a:r>
          </a:p>
          <a:p>
            <a:pPr>
              <a:spcBef>
                <a:spcPct val="0"/>
              </a:spcBef>
              <a:buClrTx/>
              <a:buSzTx/>
              <a:buFontTx/>
              <a:buNone/>
            </a:pPr>
            <a:r>
              <a:rPr lang="en-US" altLang="en-US" sz="1800">
                <a:latin typeface="Arial" panose="020B0604020202020204" pitchFamily="34" charset="0"/>
              </a:rPr>
              <a:t>Stream Loses Flow to Groundwater</a:t>
            </a:r>
          </a:p>
        </p:txBody>
      </p:sp>
      <p:sp>
        <p:nvSpPr>
          <p:cNvPr id="74757" name="TextBox 13">
            <a:extLst>
              <a:ext uri="{FF2B5EF4-FFF2-40B4-BE49-F238E27FC236}">
                <a16:creationId xmlns:a16="http://schemas.microsoft.com/office/drawing/2014/main" xmlns="" id="{CC7D5A54-1881-4B6A-A965-8477D0C73C8F}"/>
              </a:ext>
            </a:extLst>
          </p:cNvPr>
          <p:cNvSpPr txBox="1">
            <a:spLocks noChangeArrowheads="1"/>
          </p:cNvSpPr>
          <p:nvPr/>
        </p:nvSpPr>
        <p:spPr bwMode="auto">
          <a:xfrm>
            <a:off x="4876800" y="1600200"/>
            <a:ext cx="200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Palatino Linotype" panose="02040502050505030304" pitchFamily="18"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Palatino Linotype" panose="02040502050505030304" pitchFamily="18" charset="0"/>
              </a:defRPr>
            </a:lvl2pPr>
            <a:lvl3pPr marL="1143000" indent="-228600">
              <a:spcBef>
                <a:spcPct val="20000"/>
              </a:spcBef>
              <a:buClr>
                <a:schemeClr val="accent2"/>
              </a:buClr>
              <a:buChar char="•"/>
              <a:defRPr sz="2400">
                <a:solidFill>
                  <a:schemeClr val="tx1"/>
                </a:solidFill>
                <a:latin typeface="Palatino Linotype" panose="02040502050505030304" pitchFamily="18"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Palatino Linotype" panose="02040502050505030304" pitchFamily="18" charset="0"/>
              </a:defRPr>
            </a:lvl4pPr>
            <a:lvl5pPr marL="2057400" indent="-228600">
              <a:spcBef>
                <a:spcPct val="20000"/>
              </a:spcBef>
              <a:buClr>
                <a:schemeClr val="hlink"/>
              </a:buClr>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9pPr>
          </a:lstStyle>
          <a:p>
            <a:pPr>
              <a:spcBef>
                <a:spcPct val="0"/>
              </a:spcBef>
              <a:buClrTx/>
              <a:buSzTx/>
              <a:buFontTx/>
              <a:buNone/>
            </a:pPr>
            <a:r>
              <a:rPr lang="en-US" altLang="en-US" sz="2000">
                <a:solidFill>
                  <a:schemeClr val="bg1"/>
                </a:solidFill>
                <a:latin typeface="Arial" panose="020B0604020202020204" pitchFamily="34" charset="0"/>
              </a:rPr>
              <a:t>“Losing Stream”</a:t>
            </a:r>
          </a:p>
        </p:txBody>
      </p:sp>
      <p:pic>
        <p:nvPicPr>
          <p:cNvPr id="74758" name="Picture 2" descr="C:\Users\mhall\Documents\_GW-SW_Assesment\_Communication&amp;Outreach\Graphic Illustration Contracting\Leipold Work Products\Consumnes_GWrecharge5.jpg">
            <a:extLst>
              <a:ext uri="{FF2B5EF4-FFF2-40B4-BE49-F238E27FC236}">
                <a16:creationId xmlns:a16="http://schemas.microsoft.com/office/drawing/2014/main" xmlns="" id="{E06C462A-D0F6-4265-BBD1-43DA99803B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2222" t="71713" b="21117"/>
          <a:stretch>
            <a:fillRect/>
          </a:stretch>
        </p:blipFill>
        <p:spPr bwMode="auto">
          <a:xfrm>
            <a:off x="-2438400" y="0"/>
            <a:ext cx="1219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2" descr="C:\Users\mhall\Documents\_GW-SW_Assesment\_Communication&amp;Outreach\Graphic Illustration Contracting\Leipold Work Products\Consumnes_GWrecharge5.jpg">
            <a:extLst>
              <a:ext uri="{FF2B5EF4-FFF2-40B4-BE49-F238E27FC236}">
                <a16:creationId xmlns:a16="http://schemas.microsoft.com/office/drawing/2014/main" xmlns="" id="{22096C65-CF44-43A9-B5FC-4C9960447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2222" t="71713" b="21117"/>
          <a:stretch>
            <a:fillRect/>
          </a:stretch>
        </p:blipFill>
        <p:spPr bwMode="auto">
          <a:xfrm>
            <a:off x="-2286000" y="152400"/>
            <a:ext cx="1219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Picture 2" descr="C:\Users\mhall\Documents\_GW-SW_Assesment\_Communication&amp;Outreach\Graphic Illustration Contracting\Leipold Work Products\Consumnes_GWrecharge3.jpg">
            <a:extLst>
              <a:ext uri="{FF2B5EF4-FFF2-40B4-BE49-F238E27FC236}">
                <a16:creationId xmlns:a16="http://schemas.microsoft.com/office/drawing/2014/main" xmlns="" id="{DC96B179-BB4D-4A97-9B06-0A4EE3D608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11" t="42828" r="93333" b="50000"/>
          <a:stretch>
            <a:fillRect/>
          </a:stretch>
        </p:blipFill>
        <p:spPr bwMode="auto">
          <a:xfrm>
            <a:off x="-3352800" y="66294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Picture 2" descr="C:\Users\mhall\Documents\_GW-SW_Assesment\Presentations\General presentation items\PumpingWell.jpg">
            <a:extLst>
              <a:ext uri="{FF2B5EF4-FFF2-40B4-BE49-F238E27FC236}">
                <a16:creationId xmlns:a16="http://schemas.microsoft.com/office/drawing/2014/main" xmlns="" id="{B19011C3-D678-42DC-97C7-04EA917041D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7288" y="3622675"/>
            <a:ext cx="430212"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le 1">
            <a:extLst>
              <a:ext uri="{FF2B5EF4-FFF2-40B4-BE49-F238E27FC236}">
                <a16:creationId xmlns:a16="http://schemas.microsoft.com/office/drawing/2014/main" xmlns="" id="{2F82D86E-8092-489B-8741-A469CC54069B}"/>
              </a:ext>
            </a:extLst>
          </p:cNvPr>
          <p:cNvSpPr txBox="1">
            <a:spLocks/>
          </p:cNvSpPr>
          <p:nvPr/>
        </p:nvSpPr>
        <p:spPr>
          <a:xfrm>
            <a:off x="228600" y="0"/>
            <a:ext cx="8610600" cy="1066800"/>
          </a:xfrm>
          <a:prstGeom prst="rect">
            <a:avLst/>
          </a:prstGeom>
        </p:spPr>
        <p:txBody>
          <a:bodyPr anchor="ctr"/>
          <a:lstStyle>
            <a:lvl1pPr algn="ctr" rtl="0" eaLnBrk="0" fontAlgn="base" hangingPunct="0">
              <a:spcBef>
                <a:spcPct val="0"/>
              </a:spcBef>
              <a:spcAft>
                <a:spcPct val="0"/>
              </a:spcAft>
              <a:defRPr sz="4400">
                <a:solidFill>
                  <a:srgbClr val="FF33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2pPr>
            <a:lvl3pPr algn="ctr" rtl="0" eaLnBrk="0" fontAlgn="base" hangingPunct="0">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3pPr>
            <a:lvl4pPr algn="ctr" rtl="0" eaLnBrk="0" fontAlgn="base" hangingPunct="0">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4pPr>
            <a:lvl5pPr algn="ctr" rtl="0" eaLnBrk="0" fontAlgn="base" hangingPunct="0">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5pPr>
            <a:lvl6pPr marL="457200" algn="ctr" rtl="0" fontAlgn="base">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6pPr>
            <a:lvl7pPr marL="914400" algn="ctr" rtl="0" fontAlgn="base">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7pPr>
            <a:lvl8pPr marL="1371600" algn="ctr" rtl="0" fontAlgn="base">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8pPr>
            <a:lvl9pPr marL="1828800" algn="ctr" rtl="0" fontAlgn="base">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9pPr>
          </a:lstStyle>
          <a:p>
            <a:pPr>
              <a:defRPr/>
            </a:pPr>
            <a:r>
              <a:rPr lang="en-US" sz="2800" kern="0" dirty="0">
                <a:solidFill>
                  <a:schemeClr val="tx1"/>
                </a:solidFill>
                <a:latin typeface="Arial" panose="020B0604020202020204" pitchFamily="34" charset="0"/>
                <a:cs typeface="Arial" panose="020B0604020202020204" pitchFamily="34" charset="0"/>
              </a:rPr>
              <a:t>Groundwater – Surface Water  Connection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2819400"/>
            <a:ext cx="8686800" cy="3429000"/>
          </a:xfrm>
        </p:spPr>
        <p:txBody>
          <a:bodyPr>
            <a:normAutofit fontScale="25000" lnSpcReduction="20000"/>
          </a:bodyPr>
          <a:lstStyle/>
          <a:p>
            <a:endParaRPr lang="en-US" sz="8000" dirty="0">
              <a:solidFill>
                <a:schemeClr val="accent2">
                  <a:lumMod val="75000"/>
                </a:schemeClr>
              </a:solidFill>
            </a:endParaRPr>
          </a:p>
          <a:p>
            <a:endParaRPr lang="en-US" sz="6400" dirty="0">
              <a:solidFill>
                <a:schemeClr val="accent3">
                  <a:lumMod val="75000"/>
                </a:schemeClr>
              </a:solidFill>
            </a:endParaRPr>
          </a:p>
          <a:p>
            <a:endParaRPr lang="en-US" sz="6400" dirty="0">
              <a:solidFill>
                <a:schemeClr val="accent3">
                  <a:lumMod val="75000"/>
                </a:schemeClr>
              </a:solidFill>
            </a:endParaRPr>
          </a:p>
          <a:p>
            <a:r>
              <a:rPr lang="en-US" sz="6400" dirty="0">
                <a:solidFill>
                  <a:schemeClr val="accent3">
                    <a:lumMod val="75000"/>
                  </a:schemeClr>
                </a:solidFill>
              </a:rPr>
              <a:t>P</a:t>
            </a:r>
            <a:r>
              <a:rPr lang="en-US" sz="6400" cap="none" dirty="0">
                <a:solidFill>
                  <a:schemeClr val="accent3">
                    <a:lumMod val="75000"/>
                  </a:schemeClr>
                </a:solidFill>
              </a:rPr>
              <a:t>AUL STANTON KIBEL</a:t>
            </a:r>
          </a:p>
          <a:p>
            <a:endParaRPr lang="en-US" sz="6400" cap="none" dirty="0">
              <a:solidFill>
                <a:schemeClr val="accent1">
                  <a:lumMod val="75000"/>
                </a:schemeClr>
              </a:solidFill>
            </a:endParaRPr>
          </a:p>
          <a:p>
            <a:r>
              <a:rPr lang="en-US" sz="6400" b="0" dirty="0">
                <a:solidFill>
                  <a:schemeClr val="accent1">
                    <a:lumMod val="75000"/>
                  </a:schemeClr>
                </a:solidFill>
              </a:rPr>
              <a:t>PROFESSOR, GOLDEN GATE UNIVERSITY (ggu) SCHOOL OF LAW </a:t>
            </a:r>
          </a:p>
          <a:p>
            <a:endParaRPr lang="en-US" sz="6400" b="0" dirty="0">
              <a:solidFill>
                <a:schemeClr val="accent1">
                  <a:lumMod val="75000"/>
                </a:schemeClr>
              </a:solidFill>
            </a:endParaRPr>
          </a:p>
          <a:p>
            <a:r>
              <a:rPr lang="en-US" sz="6400" b="0" dirty="0">
                <a:solidFill>
                  <a:schemeClr val="accent1">
                    <a:lumMod val="75000"/>
                  </a:schemeClr>
                </a:solidFill>
              </a:rPr>
              <a:t>DIRECTOR, ggu ceNTER ON Urban Environmental Law (CUEL)</a:t>
            </a:r>
          </a:p>
          <a:p>
            <a:endParaRPr lang="en-US" sz="6400" b="0" dirty="0">
              <a:solidFill>
                <a:schemeClr val="accent1">
                  <a:lumMod val="75000"/>
                </a:schemeClr>
              </a:solidFill>
            </a:endParaRPr>
          </a:p>
          <a:p>
            <a:r>
              <a:rPr lang="en-US" sz="6400" b="0" dirty="0">
                <a:solidFill>
                  <a:schemeClr val="accent1">
                    <a:lumMod val="75000"/>
                  </a:schemeClr>
                </a:solidFill>
              </a:rPr>
              <a:t>Natural resource counsel, water and power law group</a:t>
            </a:r>
          </a:p>
          <a:p>
            <a:endParaRPr lang="en-US" sz="6400" b="0" dirty="0">
              <a:solidFill>
                <a:schemeClr val="accent1">
                  <a:lumMod val="75000"/>
                </a:schemeClr>
              </a:solidFill>
            </a:endParaRPr>
          </a:p>
          <a:p>
            <a:endParaRPr lang="en-US" sz="4800" b="0" dirty="0"/>
          </a:p>
          <a:p>
            <a:endParaRPr lang="en-US" sz="4800" b="0" dirty="0"/>
          </a:p>
          <a:p>
            <a:r>
              <a:rPr lang="en-US" sz="3700" cap="none" dirty="0"/>
              <a:t> </a:t>
            </a:r>
          </a:p>
          <a:p>
            <a:endParaRPr lang="en-US" sz="3000" cap="none" dirty="0"/>
          </a:p>
          <a:p>
            <a:endParaRPr lang="en-US" sz="2000" cap="none" dirty="0"/>
          </a:p>
          <a:p>
            <a:endParaRPr lang="en-US" sz="2000" cap="none" dirty="0"/>
          </a:p>
          <a:p>
            <a:endParaRPr lang="en-US" sz="2000" cap="none" dirty="0"/>
          </a:p>
          <a:p>
            <a:endParaRPr lang="en-US" sz="2000" cap="none" dirty="0"/>
          </a:p>
          <a:p>
            <a:endParaRPr lang="en-US" sz="4800" cap="none" dirty="0"/>
          </a:p>
          <a:p>
            <a:endParaRPr lang="en-US" sz="2000" dirty="0"/>
          </a:p>
          <a:p>
            <a:endParaRPr lang="en-US" sz="2000" dirty="0"/>
          </a:p>
        </p:txBody>
      </p:sp>
      <p:sp>
        <p:nvSpPr>
          <p:cNvPr id="2" name="Title 1"/>
          <p:cNvSpPr>
            <a:spLocks noGrp="1"/>
          </p:cNvSpPr>
          <p:nvPr>
            <p:ph type="ctrTitle"/>
          </p:nvPr>
        </p:nvSpPr>
        <p:spPr>
          <a:xfrm>
            <a:off x="304800" y="381000"/>
            <a:ext cx="8534400" cy="1447800"/>
          </a:xfrm>
        </p:spPr>
        <p:txBody>
          <a:bodyPr>
            <a:normAutofit fontScale="90000"/>
          </a:bodyPr>
          <a:lstStyle/>
          <a:p>
            <a:r>
              <a:rPr lang="en-US" sz="2800" dirty="0"/>
              <a:t/>
            </a:r>
            <a:br>
              <a:rPr lang="en-US" sz="2800" dirty="0"/>
            </a:br>
            <a:r>
              <a:rPr lang="en-US" sz="2200" b="1" dirty="0">
                <a:latin typeface="+mn-lt"/>
              </a:rPr>
              <a:t>DRAFTING SGMA GROUNDWATER PLANS </a:t>
            </a:r>
            <a:br>
              <a:rPr lang="en-US" sz="2200" b="1" dirty="0">
                <a:latin typeface="+mn-lt"/>
              </a:rPr>
            </a:br>
            <a:r>
              <a:rPr lang="en-US" sz="2200" b="1" dirty="0">
                <a:latin typeface="+mn-lt"/>
              </a:rPr>
              <a:t>WITH FISHERIES IN MIND</a:t>
            </a:r>
            <a:br>
              <a:rPr lang="en-US" sz="2200" b="1" dirty="0">
                <a:latin typeface="+mn-lt"/>
              </a:rPr>
            </a:br>
            <a:r>
              <a:rPr lang="en-US" sz="2200" b="1" dirty="0">
                <a:latin typeface="+mn-lt"/>
              </a:rPr>
              <a:t/>
            </a:r>
            <a:br>
              <a:rPr lang="en-US" sz="2200" b="1" dirty="0">
                <a:latin typeface="+mn-lt"/>
              </a:rPr>
            </a:br>
            <a:r>
              <a:rPr lang="en-US" sz="2200" dirty="0">
                <a:latin typeface="+mn-lt"/>
              </a:rPr>
              <a:t>2019 WLS Panel on Interconnected Groundwater &amp; Surface Water</a:t>
            </a:r>
            <a:endParaRPr lang="en-US" sz="2200" dirty="0">
              <a:solidFill>
                <a:schemeClr val="accent1">
                  <a:lumMod val="75000"/>
                </a:schemeClr>
              </a:solidFill>
              <a:latin typeface="+mn-l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474DB0-63BF-4C7E-BB12-D1DC53AB5416}"/>
              </a:ext>
            </a:extLst>
          </p:cNvPr>
          <p:cNvSpPr>
            <a:spLocks noGrp="1"/>
          </p:cNvSpPr>
          <p:nvPr>
            <p:ph type="title"/>
          </p:nvPr>
        </p:nvSpPr>
        <p:spPr>
          <a:xfrm>
            <a:off x="259549" y="379476"/>
            <a:ext cx="8534400" cy="992124"/>
          </a:xfrm>
        </p:spPr>
        <p:txBody>
          <a:bodyPr>
            <a:normAutofit fontScale="90000"/>
          </a:bodyPr>
          <a:lstStyle/>
          <a:p>
            <a:r>
              <a:rPr lang="en-US" sz="2000" dirty="0">
                <a:solidFill>
                  <a:schemeClr val="accent2">
                    <a:lumMod val="75000"/>
                  </a:schemeClr>
                </a:solidFill>
              </a:rPr>
              <a:t>AUGUST 2018 RELEASE OF CUEL GUIDEBOOK ON SGMA &amp; FISHERIES</a:t>
            </a:r>
            <a:r>
              <a:rPr lang="en-US" dirty="0"/>
              <a:t/>
            </a:r>
            <a:br>
              <a:rPr lang="en-US" dirty="0"/>
            </a:br>
            <a:endParaRPr lang="en-US" dirty="0"/>
          </a:p>
        </p:txBody>
      </p:sp>
      <p:sp>
        <p:nvSpPr>
          <p:cNvPr id="3" name="Content Placeholder 2">
            <a:extLst>
              <a:ext uri="{FF2B5EF4-FFF2-40B4-BE49-F238E27FC236}">
                <a16:creationId xmlns:a16="http://schemas.microsoft.com/office/drawing/2014/main" xmlns="" id="{5C0B959B-E9B4-49A9-920F-97351FEF4A51}"/>
              </a:ext>
            </a:extLst>
          </p:cNvPr>
          <p:cNvSpPr>
            <a:spLocks noGrp="1"/>
          </p:cNvSpPr>
          <p:nvPr>
            <p:ph sz="quarter" idx="1"/>
          </p:nvPr>
        </p:nvSpPr>
        <p:spPr>
          <a:xfrm>
            <a:off x="-3581400" y="609600"/>
            <a:ext cx="8503920" cy="4346448"/>
          </a:xfrm>
        </p:spPr>
        <p:txBody>
          <a:bodyPr/>
          <a:lstStyle/>
          <a:p>
            <a:endParaRPr lang="en-US" dirty="0"/>
          </a:p>
          <a:p>
            <a:endParaRPr lang="en-US" dirty="0"/>
          </a:p>
        </p:txBody>
      </p:sp>
      <p:pic>
        <p:nvPicPr>
          <p:cNvPr id="5" name="Picture 4">
            <a:extLst>
              <a:ext uri="{FF2B5EF4-FFF2-40B4-BE49-F238E27FC236}">
                <a16:creationId xmlns:a16="http://schemas.microsoft.com/office/drawing/2014/main" xmlns="" id="{7966ECA1-1B37-4E23-8B86-2C37AEF100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1676400"/>
            <a:ext cx="3505200" cy="4572000"/>
          </a:xfrm>
          <a:prstGeom prst="rect">
            <a:avLst/>
          </a:prstGeom>
        </p:spPr>
      </p:pic>
    </p:spTree>
    <p:extLst>
      <p:ext uri="{BB962C8B-B14F-4D97-AF65-F5344CB8AC3E}">
        <p14:creationId xmlns:p14="http://schemas.microsoft.com/office/powerpoint/2010/main" val="9732763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EAD9FC-943B-425C-948A-376EAB2BF7BD}"/>
              </a:ext>
            </a:extLst>
          </p:cNvPr>
          <p:cNvSpPr>
            <a:spLocks noGrp="1"/>
          </p:cNvSpPr>
          <p:nvPr>
            <p:ph type="title"/>
          </p:nvPr>
        </p:nvSpPr>
        <p:spPr>
          <a:xfrm>
            <a:off x="301752" y="228600"/>
            <a:ext cx="8534400" cy="762000"/>
          </a:xfrm>
        </p:spPr>
        <p:txBody>
          <a:bodyPr>
            <a:normAutofit fontScale="90000"/>
          </a:bodyPr>
          <a:lstStyle/>
          <a:p>
            <a:r>
              <a:rPr lang="en-US" sz="2400" dirty="0"/>
              <a:t>A HIDDEN CONNECTION –</a:t>
            </a:r>
            <a:br>
              <a:rPr lang="en-US" sz="2400" dirty="0"/>
            </a:br>
            <a:r>
              <a:rPr lang="en-US" sz="2400" dirty="0"/>
              <a:t>GROUNDWATER PUMPING, SURFACE FLOWS &amp; FISHERIES</a:t>
            </a:r>
          </a:p>
        </p:txBody>
      </p:sp>
      <p:sp>
        <p:nvSpPr>
          <p:cNvPr id="3" name="Content Placeholder 2">
            <a:extLst>
              <a:ext uri="{FF2B5EF4-FFF2-40B4-BE49-F238E27FC236}">
                <a16:creationId xmlns:a16="http://schemas.microsoft.com/office/drawing/2014/main" xmlns="" id="{2CC29A38-44EA-492D-8227-067487F45159}"/>
              </a:ext>
            </a:extLst>
          </p:cNvPr>
          <p:cNvSpPr>
            <a:spLocks noGrp="1"/>
          </p:cNvSpPr>
          <p:nvPr>
            <p:ph sz="quarter" idx="1"/>
          </p:nvPr>
        </p:nvSpPr>
        <p:spPr>
          <a:xfrm>
            <a:off x="257204" y="1600200"/>
            <a:ext cx="8503920" cy="5257800"/>
          </a:xfrm>
        </p:spPr>
        <p:txBody>
          <a:bodyPr>
            <a:normAutofit/>
          </a:bodyPr>
          <a:lstStyle/>
          <a:p>
            <a:pPr marL="0" indent="0">
              <a:buNone/>
            </a:pPr>
            <a:endParaRPr lang="en-US" dirty="0">
              <a:solidFill>
                <a:schemeClr val="accent1">
                  <a:lumMod val="75000"/>
                </a:schemeClr>
              </a:solidFill>
            </a:endParaRPr>
          </a:p>
          <a:p>
            <a:pPr marL="0" indent="0" algn="ctr">
              <a:lnSpc>
                <a:spcPct val="110000"/>
              </a:lnSpc>
              <a:buNone/>
            </a:pPr>
            <a:r>
              <a:rPr lang="en-US" sz="1800" i="1" u="sng" dirty="0">
                <a:solidFill>
                  <a:schemeClr val="accent1">
                    <a:lumMod val="75000"/>
                  </a:schemeClr>
                </a:solidFill>
              </a:rPr>
              <a:t>The Groundwater-Fisheries Connection</a:t>
            </a:r>
          </a:p>
          <a:p>
            <a:pPr marL="0" indent="0" algn="ctr">
              <a:lnSpc>
                <a:spcPct val="110000"/>
              </a:lnSpc>
              <a:buNone/>
            </a:pPr>
            <a:endParaRPr lang="en-US" dirty="0">
              <a:solidFill>
                <a:schemeClr val="accent1">
                  <a:lumMod val="75000"/>
                </a:schemeClr>
              </a:solidFill>
            </a:endParaRPr>
          </a:p>
          <a:p>
            <a:pPr marL="0" indent="0">
              <a:lnSpc>
                <a:spcPct val="110000"/>
              </a:lnSpc>
              <a:buNone/>
            </a:pPr>
            <a:r>
              <a:rPr lang="en-US" sz="1800" dirty="0">
                <a:solidFill>
                  <a:schemeClr val="accent1">
                    <a:lumMod val="75000"/>
                  </a:schemeClr>
                </a:solidFill>
              </a:rPr>
              <a:t>› Under California Water Law, Surface Waters Have Historically Been </a:t>
            </a:r>
          </a:p>
          <a:p>
            <a:pPr marL="0" indent="0">
              <a:lnSpc>
                <a:spcPct val="110000"/>
              </a:lnSpc>
              <a:buNone/>
            </a:pPr>
            <a:r>
              <a:rPr lang="en-US" sz="1800" dirty="0">
                <a:solidFill>
                  <a:schemeClr val="accent1">
                    <a:lumMod val="75000"/>
                  </a:schemeClr>
                </a:solidFill>
              </a:rPr>
              <a:t>Regulated As If They Were </a:t>
            </a:r>
            <a:r>
              <a:rPr lang="en-US" sz="1800" b="1" dirty="0">
                <a:solidFill>
                  <a:schemeClr val="accent1">
                    <a:lumMod val="75000"/>
                  </a:schemeClr>
                </a:solidFill>
              </a:rPr>
              <a:t>Hydrologically Unconnected </a:t>
            </a:r>
            <a:r>
              <a:rPr lang="en-US" sz="1800" dirty="0">
                <a:solidFill>
                  <a:schemeClr val="accent1">
                    <a:lumMod val="75000"/>
                  </a:schemeClr>
                </a:solidFill>
              </a:rPr>
              <a:t>to Groundwater</a:t>
            </a:r>
          </a:p>
          <a:p>
            <a:pPr marL="0" indent="0">
              <a:lnSpc>
                <a:spcPct val="110000"/>
              </a:lnSpc>
              <a:buNone/>
            </a:pPr>
            <a:endParaRPr lang="en-US" sz="1800" dirty="0">
              <a:solidFill>
                <a:schemeClr val="accent1">
                  <a:lumMod val="75000"/>
                </a:schemeClr>
              </a:solidFill>
            </a:endParaRPr>
          </a:p>
          <a:p>
            <a:pPr marL="0" indent="0">
              <a:lnSpc>
                <a:spcPct val="110000"/>
              </a:lnSpc>
              <a:buNone/>
            </a:pPr>
            <a:r>
              <a:rPr lang="en-US" sz="1800" dirty="0">
                <a:solidFill>
                  <a:schemeClr val="accent1">
                    <a:lumMod val="75000"/>
                  </a:schemeClr>
                </a:solidFill>
              </a:rPr>
              <a:t>› Yet Many Rivers in California that Support Fisheries Such as Salmon and Trout are </a:t>
            </a:r>
            <a:r>
              <a:rPr lang="en-US" sz="1800" b="1" dirty="0">
                <a:solidFill>
                  <a:schemeClr val="accent1">
                    <a:lumMod val="75000"/>
                  </a:schemeClr>
                </a:solidFill>
              </a:rPr>
              <a:t>Hydrologically Dependent on Tributary Groundwater to Maintain Instream Flow</a:t>
            </a:r>
          </a:p>
          <a:p>
            <a:pPr marL="0" indent="0">
              <a:lnSpc>
                <a:spcPct val="110000"/>
              </a:lnSpc>
              <a:buNone/>
            </a:pPr>
            <a:endParaRPr lang="en-US" sz="1800" dirty="0">
              <a:solidFill>
                <a:schemeClr val="accent1">
                  <a:lumMod val="75000"/>
                </a:schemeClr>
              </a:solidFill>
            </a:endParaRPr>
          </a:p>
          <a:p>
            <a:pPr marL="0" indent="0">
              <a:lnSpc>
                <a:spcPct val="110000"/>
              </a:lnSpc>
              <a:buNone/>
            </a:pPr>
            <a:r>
              <a:rPr lang="en-US" sz="1800" dirty="0">
                <a:solidFill>
                  <a:schemeClr val="accent1">
                    <a:lumMod val="75000"/>
                  </a:schemeClr>
                </a:solidFill>
              </a:rPr>
              <a:t>› When There is Intensive Pumping of Tributary Groundwater the Result Can Be Reductions in Instream Flow and </a:t>
            </a:r>
            <a:r>
              <a:rPr lang="en-US" sz="1800" b="1" dirty="0">
                <a:solidFill>
                  <a:schemeClr val="accent1">
                    <a:lumMod val="75000"/>
                  </a:schemeClr>
                </a:solidFill>
              </a:rPr>
              <a:t>Damage to Fisheries</a:t>
            </a:r>
          </a:p>
          <a:p>
            <a:pPr marL="0" indent="0" algn="ctr">
              <a:lnSpc>
                <a:spcPct val="110000"/>
              </a:lnSpc>
              <a:buNone/>
            </a:pPr>
            <a:endParaRPr lang="en-US" sz="2000" i="1" dirty="0">
              <a:solidFill>
                <a:schemeClr val="accent1">
                  <a:lumMod val="75000"/>
                </a:schemeClr>
              </a:solidFill>
            </a:endParaRPr>
          </a:p>
          <a:p>
            <a:pPr marL="0" indent="0" algn="ctr">
              <a:buNone/>
            </a:pPr>
            <a:endParaRPr lang="en-US" sz="1200" dirty="0">
              <a:solidFill>
                <a:schemeClr val="accent1">
                  <a:lumMod val="75000"/>
                </a:schemeClr>
              </a:solidFill>
            </a:endParaRPr>
          </a:p>
          <a:p>
            <a:pPr marL="0" indent="0" algn="ctr">
              <a:buNone/>
            </a:pPr>
            <a:endParaRPr lang="en-US" sz="1200" dirty="0">
              <a:solidFill>
                <a:schemeClr val="accent1">
                  <a:lumMod val="75000"/>
                </a:schemeClr>
              </a:solidFill>
            </a:endParaRPr>
          </a:p>
          <a:p>
            <a:pPr marL="0" indent="0" algn="ctr">
              <a:buNone/>
            </a:pPr>
            <a:endParaRPr lang="en-US" sz="1200" dirty="0">
              <a:solidFill>
                <a:schemeClr val="accent1">
                  <a:lumMod val="75000"/>
                </a:schemeClr>
              </a:solidFill>
            </a:endParaRPr>
          </a:p>
          <a:p>
            <a:pPr marL="0" indent="0" algn="ctr">
              <a:buNone/>
            </a:pPr>
            <a:endParaRPr lang="en-US" sz="1200" dirty="0">
              <a:solidFill>
                <a:schemeClr val="accent1">
                  <a:lumMod val="75000"/>
                </a:schemeClr>
              </a:solidFill>
            </a:endParaRPr>
          </a:p>
        </p:txBody>
      </p:sp>
    </p:spTree>
    <p:extLst>
      <p:ext uri="{BB962C8B-B14F-4D97-AF65-F5344CB8AC3E}">
        <p14:creationId xmlns:p14="http://schemas.microsoft.com/office/powerpoint/2010/main" val="5870169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273053-5F41-4CC8-9AB3-0BFF0D53C7D4}"/>
              </a:ext>
            </a:extLst>
          </p:cNvPr>
          <p:cNvSpPr>
            <a:spLocks noGrp="1"/>
          </p:cNvSpPr>
          <p:nvPr>
            <p:ph type="title"/>
          </p:nvPr>
        </p:nvSpPr>
        <p:spPr>
          <a:xfrm>
            <a:off x="245481" y="-32825"/>
            <a:ext cx="8534400" cy="990600"/>
          </a:xfrm>
        </p:spPr>
        <p:txBody>
          <a:bodyPr>
            <a:normAutofit/>
          </a:bodyPr>
          <a:lstStyle/>
          <a:p>
            <a:r>
              <a:rPr lang="en-US" sz="2400" dirty="0"/>
              <a:t>‘BENEFICIAL USES’ OF WATER IN CALIFORNIA</a:t>
            </a:r>
          </a:p>
        </p:txBody>
      </p:sp>
      <p:sp>
        <p:nvSpPr>
          <p:cNvPr id="3" name="Content Placeholder 2">
            <a:extLst>
              <a:ext uri="{FF2B5EF4-FFF2-40B4-BE49-F238E27FC236}">
                <a16:creationId xmlns:a16="http://schemas.microsoft.com/office/drawing/2014/main" xmlns="" id="{1B0B8B53-48CF-4EF4-B842-06C8C97AF4A6}"/>
              </a:ext>
            </a:extLst>
          </p:cNvPr>
          <p:cNvSpPr>
            <a:spLocks noGrp="1"/>
          </p:cNvSpPr>
          <p:nvPr>
            <p:ph sz="quarter" idx="1"/>
          </p:nvPr>
        </p:nvSpPr>
        <p:spPr>
          <a:xfrm>
            <a:off x="245481" y="1600200"/>
            <a:ext cx="8746119" cy="5257800"/>
          </a:xfrm>
        </p:spPr>
        <p:txBody>
          <a:bodyPr>
            <a:normAutofit/>
          </a:bodyPr>
          <a:lstStyle/>
          <a:p>
            <a:pPr marL="0" indent="0" algn="ctr">
              <a:buNone/>
            </a:pPr>
            <a:r>
              <a:rPr lang="en-US" sz="1800" dirty="0">
                <a:solidFill>
                  <a:schemeClr val="accent1">
                    <a:lumMod val="75000"/>
                  </a:schemeClr>
                </a:solidFill>
              </a:rPr>
              <a:t>SGMA Statute: The objective of SGMA is to avoid six specified “undesirable results” including (</a:t>
            </a:r>
            <a:r>
              <a:rPr lang="en-US" sz="1800" b="1" dirty="0">
                <a:solidFill>
                  <a:schemeClr val="accent1">
                    <a:lumMod val="75000"/>
                  </a:schemeClr>
                </a:solidFill>
              </a:rPr>
              <a:t>No. 6</a:t>
            </a:r>
            <a:r>
              <a:rPr lang="en-US" sz="1800" dirty="0">
                <a:solidFill>
                  <a:schemeClr val="accent1">
                    <a:lumMod val="75000"/>
                  </a:schemeClr>
                </a:solidFill>
              </a:rPr>
              <a:t>) the “</a:t>
            </a:r>
            <a:r>
              <a:rPr lang="en-US" sz="1800" b="1" dirty="0">
                <a:solidFill>
                  <a:schemeClr val="accent1">
                    <a:lumMod val="75000"/>
                  </a:schemeClr>
                </a:solidFill>
              </a:rPr>
              <a:t>depletion of interconnected surface waters </a:t>
            </a:r>
            <a:r>
              <a:rPr lang="en-US" sz="1800" dirty="0">
                <a:solidFill>
                  <a:schemeClr val="accent1">
                    <a:lumMod val="75000"/>
                  </a:schemeClr>
                </a:solidFill>
              </a:rPr>
              <a:t>that have significant and unreasonable impacts on </a:t>
            </a:r>
            <a:r>
              <a:rPr lang="en-US" sz="1800" b="1" dirty="0">
                <a:solidFill>
                  <a:schemeClr val="accent1">
                    <a:lumMod val="75000"/>
                  </a:schemeClr>
                </a:solidFill>
              </a:rPr>
              <a:t>beneficial uses </a:t>
            </a:r>
            <a:r>
              <a:rPr lang="en-US" sz="1800" dirty="0">
                <a:solidFill>
                  <a:schemeClr val="accent1">
                    <a:lumMod val="75000"/>
                  </a:schemeClr>
                </a:solidFill>
              </a:rPr>
              <a:t>of surface waters”</a:t>
            </a:r>
          </a:p>
          <a:p>
            <a:pPr marL="0" indent="0" algn="ctr">
              <a:buNone/>
            </a:pPr>
            <a:endParaRPr lang="en-US" sz="1800" u="sng" dirty="0">
              <a:solidFill>
                <a:schemeClr val="accent1">
                  <a:lumMod val="75000"/>
                </a:schemeClr>
              </a:solidFill>
            </a:endParaRPr>
          </a:p>
          <a:p>
            <a:pPr marL="0" indent="0" algn="ctr">
              <a:buNone/>
            </a:pPr>
            <a:r>
              <a:rPr lang="en-US" sz="1800" i="1" u="sng" dirty="0">
                <a:solidFill>
                  <a:schemeClr val="accent1">
                    <a:lumMod val="75000"/>
                  </a:schemeClr>
                </a:solidFill>
              </a:rPr>
              <a:t>State Water Board Bulletin No. 116</a:t>
            </a:r>
          </a:p>
          <a:p>
            <a:pPr marL="0" indent="0">
              <a:buNone/>
            </a:pPr>
            <a:r>
              <a:rPr lang="en-US" sz="1800" dirty="0">
                <a:solidFill>
                  <a:schemeClr val="accent1">
                    <a:lumMod val="75000"/>
                  </a:schemeClr>
                </a:solidFill>
              </a:rPr>
              <a:t>Designated “</a:t>
            </a:r>
            <a:r>
              <a:rPr lang="en-US" sz="1800" b="1" dirty="0">
                <a:solidFill>
                  <a:schemeClr val="accent1">
                    <a:lumMod val="75000"/>
                  </a:schemeClr>
                </a:solidFill>
              </a:rPr>
              <a:t>Beneficial Uses</a:t>
            </a:r>
            <a:r>
              <a:rPr lang="en-US" sz="1800" dirty="0">
                <a:solidFill>
                  <a:schemeClr val="accent1">
                    <a:lumMod val="75000"/>
                  </a:schemeClr>
                </a:solidFill>
              </a:rPr>
              <a:t>” of Water Include:</a:t>
            </a:r>
          </a:p>
          <a:p>
            <a:pPr marL="0" indent="0">
              <a:buNone/>
            </a:pPr>
            <a:endParaRPr lang="en-US" sz="1800" dirty="0"/>
          </a:p>
          <a:p>
            <a:pPr marL="0" indent="0">
              <a:buNone/>
            </a:pPr>
            <a:r>
              <a:rPr lang="en-US" sz="1800" dirty="0">
                <a:solidFill>
                  <a:schemeClr val="accent1">
                    <a:lumMod val="75000"/>
                  </a:schemeClr>
                </a:solidFill>
              </a:rPr>
              <a:t>› Supporting “cold water </a:t>
            </a:r>
            <a:r>
              <a:rPr lang="en-US" sz="1800" b="1" dirty="0">
                <a:solidFill>
                  <a:schemeClr val="accent1">
                    <a:lumMod val="75000"/>
                  </a:schemeClr>
                </a:solidFill>
              </a:rPr>
              <a:t>ecosystems</a:t>
            </a:r>
            <a:r>
              <a:rPr lang="en-US" sz="1800" dirty="0">
                <a:solidFill>
                  <a:schemeClr val="accent1">
                    <a:lumMod val="75000"/>
                  </a:schemeClr>
                </a:solidFill>
              </a:rPr>
              <a:t> including but not  limited to preservation or enhancement of…</a:t>
            </a:r>
            <a:r>
              <a:rPr lang="en-US" sz="1800" b="1" dirty="0">
                <a:solidFill>
                  <a:schemeClr val="accent1">
                    <a:lumMod val="75000"/>
                  </a:schemeClr>
                </a:solidFill>
              </a:rPr>
              <a:t>fish</a:t>
            </a:r>
            <a:r>
              <a:rPr lang="en-US" sz="1800" dirty="0">
                <a:solidFill>
                  <a:schemeClr val="accent1">
                    <a:lumMod val="75000"/>
                  </a:schemeClr>
                </a:solidFill>
              </a:rPr>
              <a:t>”</a:t>
            </a:r>
          </a:p>
          <a:p>
            <a:pPr marL="0" indent="0">
              <a:buNone/>
            </a:pPr>
            <a:endParaRPr lang="en-US" sz="1800" dirty="0">
              <a:solidFill>
                <a:schemeClr val="accent1">
                  <a:lumMod val="75000"/>
                </a:schemeClr>
              </a:solidFill>
            </a:endParaRPr>
          </a:p>
          <a:p>
            <a:pPr marL="0" indent="0">
              <a:buNone/>
            </a:pPr>
            <a:r>
              <a:rPr lang="en-US" sz="1800" dirty="0">
                <a:solidFill>
                  <a:schemeClr val="accent1">
                    <a:lumMod val="75000"/>
                  </a:schemeClr>
                </a:solidFill>
              </a:rPr>
              <a:t>› Supporting “high quality </a:t>
            </a:r>
            <a:r>
              <a:rPr lang="en-US" sz="1800" b="1" dirty="0">
                <a:solidFill>
                  <a:schemeClr val="accent1">
                    <a:lumMod val="75000"/>
                  </a:schemeClr>
                </a:solidFill>
              </a:rPr>
              <a:t>aquatic habitats</a:t>
            </a:r>
            <a:r>
              <a:rPr lang="en-US" sz="1800" dirty="0">
                <a:solidFill>
                  <a:schemeClr val="accent1">
                    <a:lumMod val="75000"/>
                  </a:schemeClr>
                </a:solidFill>
              </a:rPr>
              <a:t> suitable for reproduction and early development of </a:t>
            </a:r>
            <a:r>
              <a:rPr lang="en-US" sz="1800" b="1" dirty="0">
                <a:solidFill>
                  <a:schemeClr val="accent1">
                    <a:lumMod val="75000"/>
                  </a:schemeClr>
                </a:solidFill>
              </a:rPr>
              <a:t>fish</a:t>
            </a:r>
            <a:r>
              <a:rPr lang="en-US" sz="1800" dirty="0">
                <a:solidFill>
                  <a:schemeClr val="accent1">
                    <a:lumMod val="75000"/>
                  </a:schemeClr>
                </a:solidFill>
              </a:rPr>
              <a:t>”</a:t>
            </a:r>
          </a:p>
          <a:p>
            <a:pPr marL="0" indent="0">
              <a:buNone/>
            </a:pPr>
            <a:endParaRPr lang="en-US" sz="1800" dirty="0">
              <a:solidFill>
                <a:schemeClr val="accent1">
                  <a:lumMod val="75000"/>
                </a:schemeClr>
              </a:solidFill>
            </a:endParaRPr>
          </a:p>
          <a:p>
            <a:pPr marL="0" indent="0">
              <a:buNone/>
            </a:pPr>
            <a:r>
              <a:rPr lang="en-US" sz="1800" dirty="0">
                <a:solidFill>
                  <a:schemeClr val="accent1">
                    <a:lumMod val="75000"/>
                  </a:schemeClr>
                </a:solidFill>
              </a:rPr>
              <a:t>› Supporting “</a:t>
            </a:r>
            <a:r>
              <a:rPr lang="en-US" sz="1800" b="1" dirty="0">
                <a:solidFill>
                  <a:schemeClr val="accent1">
                    <a:lumMod val="75000"/>
                  </a:schemeClr>
                </a:solidFill>
              </a:rPr>
              <a:t>habitats necessary </a:t>
            </a:r>
            <a:r>
              <a:rPr lang="en-US" sz="1800" dirty="0">
                <a:solidFill>
                  <a:schemeClr val="accent1">
                    <a:lumMod val="75000"/>
                  </a:schemeClr>
                </a:solidFill>
              </a:rPr>
              <a:t>for migration or other temporary activities by aquatic organisms, such as </a:t>
            </a:r>
            <a:r>
              <a:rPr lang="en-US" sz="1800" b="1" dirty="0">
                <a:solidFill>
                  <a:schemeClr val="accent1">
                    <a:lumMod val="75000"/>
                  </a:schemeClr>
                </a:solidFill>
              </a:rPr>
              <a:t>anadromous fish</a:t>
            </a:r>
            <a:r>
              <a:rPr lang="en-US" sz="1800" dirty="0">
                <a:solidFill>
                  <a:schemeClr val="accent1">
                    <a:lumMod val="75000"/>
                  </a:schemeClr>
                </a:solidFill>
              </a:rPr>
              <a:t>”</a:t>
            </a:r>
          </a:p>
          <a:p>
            <a:pPr marL="0" indent="0">
              <a:buNone/>
            </a:pPr>
            <a:endParaRPr lang="en-US" sz="2000" dirty="0">
              <a:solidFill>
                <a:schemeClr val="accent1">
                  <a:lumMod val="75000"/>
                </a:schemeClr>
              </a:solidFill>
            </a:endParaRPr>
          </a:p>
          <a:p>
            <a:pPr marL="0" indent="0">
              <a:buNone/>
            </a:pPr>
            <a:endParaRPr lang="en-US" sz="1200" dirty="0">
              <a:solidFill>
                <a:schemeClr val="accent1">
                  <a:lumMod val="75000"/>
                </a:schemeClr>
              </a:solidFill>
            </a:endParaRPr>
          </a:p>
          <a:p>
            <a:pPr marL="0" indent="0" algn="ctr">
              <a:buNone/>
            </a:pPr>
            <a:endParaRPr lang="en-US" sz="1200" dirty="0">
              <a:solidFill>
                <a:schemeClr val="accent1">
                  <a:lumMod val="75000"/>
                </a:schemeClr>
              </a:solidFill>
            </a:endParaRPr>
          </a:p>
        </p:txBody>
      </p:sp>
    </p:spTree>
    <p:extLst>
      <p:ext uri="{BB962C8B-B14F-4D97-AF65-F5344CB8AC3E}">
        <p14:creationId xmlns:p14="http://schemas.microsoft.com/office/powerpoint/2010/main" val="32442311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PICTURING THE CONNECTION</a:t>
            </a:r>
          </a:p>
        </p:txBody>
      </p:sp>
      <p:sp>
        <p:nvSpPr>
          <p:cNvPr id="3" name="Content Placeholder 2"/>
          <p:cNvSpPr>
            <a:spLocks noGrp="1"/>
          </p:cNvSpPr>
          <p:nvPr>
            <p:ph sz="quarter" idx="1"/>
          </p:nvPr>
        </p:nvSpPr>
        <p:spPr>
          <a:xfrm>
            <a:off x="152400" y="1527047"/>
            <a:ext cx="8839200" cy="5330953"/>
          </a:xfrm>
        </p:spPr>
        <p:txBody>
          <a:bodyPr/>
          <a:lstStyle/>
          <a:p>
            <a:pPr marL="0" indent="0" algn="ctr">
              <a:buNone/>
            </a:pPr>
            <a:endParaRPr lang="en-US" sz="2000" dirty="0"/>
          </a:p>
          <a:p>
            <a:pPr marL="0" indent="0" algn="ctr">
              <a:buNone/>
            </a:pPr>
            <a:r>
              <a:rPr lang="en-US" sz="1800" i="1" u="sng" dirty="0">
                <a:solidFill>
                  <a:schemeClr val="accent1">
                    <a:lumMod val="75000"/>
                  </a:schemeClr>
                </a:solidFill>
              </a:rPr>
              <a:t>Aquifers, Gaining Streams/Losing Streams and Surface Water Flows for Fisheries</a:t>
            </a:r>
          </a:p>
          <a:p>
            <a:pPr marL="0" indent="0" algn="ctr">
              <a:buNone/>
            </a:pPr>
            <a:endParaRPr lang="en-US" sz="2000" i="1" dirty="0">
              <a:solidFill>
                <a:schemeClr val="accent1">
                  <a:lumMod val="75000"/>
                </a:schemeClr>
              </a:solidFill>
            </a:endParaRPr>
          </a:p>
          <a:p>
            <a:pPr marL="0" indent="0" algn="ctr">
              <a:buNone/>
            </a:pPr>
            <a:endParaRPr lang="en-US" sz="2000" i="1" dirty="0">
              <a:solidFill>
                <a:schemeClr val="accent1">
                  <a:lumMod val="75000"/>
                </a:schemeClr>
              </a:solidFill>
            </a:endParaRPr>
          </a:p>
          <a:p>
            <a:pPr marL="0" indent="0" algn="ctr">
              <a:buNone/>
            </a:pPr>
            <a:endParaRPr lang="en-US" sz="2000" i="1" dirty="0">
              <a:solidFill>
                <a:schemeClr val="accent1">
                  <a:lumMod val="75000"/>
                </a:schemeClr>
              </a:solidFill>
            </a:endParaRPr>
          </a:p>
          <a:p>
            <a:pPr marL="0" indent="0" algn="ctr">
              <a:buNone/>
            </a:pPr>
            <a:endParaRPr lang="en-US" sz="2000" i="1" dirty="0">
              <a:solidFill>
                <a:schemeClr val="accent1">
                  <a:lumMod val="75000"/>
                </a:schemeClr>
              </a:solidFill>
            </a:endParaRPr>
          </a:p>
          <a:p>
            <a:pPr marL="0" indent="0" algn="ctr">
              <a:buNone/>
            </a:pPr>
            <a:endParaRPr lang="en-US" sz="2000" i="1" dirty="0">
              <a:solidFill>
                <a:schemeClr val="accent1">
                  <a:lumMod val="75000"/>
                </a:schemeClr>
              </a:solidFill>
            </a:endParaRPr>
          </a:p>
          <a:p>
            <a:pPr marL="0" indent="0" algn="ctr">
              <a:buNone/>
            </a:pPr>
            <a:endParaRPr lang="en-US" sz="2000" i="1" dirty="0">
              <a:solidFill>
                <a:schemeClr val="accent1">
                  <a:lumMod val="75000"/>
                </a:schemeClr>
              </a:solidFill>
            </a:endParaRPr>
          </a:p>
          <a:p>
            <a:pPr marL="0" indent="0" algn="ctr">
              <a:buNone/>
            </a:pPr>
            <a:endParaRPr lang="en-US" sz="2000" i="1" dirty="0">
              <a:solidFill>
                <a:schemeClr val="accent1">
                  <a:lumMod val="75000"/>
                </a:schemeClr>
              </a:solidFill>
            </a:endParaRPr>
          </a:p>
          <a:p>
            <a:pPr marL="0" indent="0" algn="ctr">
              <a:buNone/>
            </a:pPr>
            <a:endParaRPr lang="en-US" sz="2000" i="1" dirty="0">
              <a:solidFill>
                <a:schemeClr val="accent1">
                  <a:lumMod val="75000"/>
                </a:schemeClr>
              </a:solidFill>
            </a:endParaRPr>
          </a:p>
          <a:p>
            <a:pPr marL="0" indent="0" algn="ctr">
              <a:buNone/>
            </a:pPr>
            <a:endParaRPr lang="en-US" sz="2000" i="1" dirty="0">
              <a:solidFill>
                <a:schemeClr val="accent1">
                  <a:lumMod val="75000"/>
                </a:schemeClr>
              </a:solidFill>
            </a:endParaRPr>
          </a:p>
          <a:p>
            <a:pPr marL="0" indent="0" algn="ctr">
              <a:buNone/>
            </a:pPr>
            <a:endParaRPr lang="en-US" sz="2000" i="1" dirty="0">
              <a:solidFill>
                <a:schemeClr val="accent1">
                  <a:lumMod val="75000"/>
                </a:schemeClr>
              </a:solidFill>
            </a:endParaRPr>
          </a:p>
          <a:p>
            <a:pPr marL="0" indent="0" algn="ctr">
              <a:buNone/>
            </a:pPr>
            <a:endParaRPr lang="en-US" sz="2000" i="1" dirty="0">
              <a:solidFill>
                <a:schemeClr val="accent1">
                  <a:lumMod val="75000"/>
                </a:schemeClr>
              </a:solidFill>
            </a:endParaRPr>
          </a:p>
          <a:p>
            <a:pPr marL="0" indent="0" algn="ctr">
              <a:buNone/>
            </a:pPr>
            <a:endParaRPr lang="en-US" sz="1200" i="1" dirty="0">
              <a:solidFill>
                <a:schemeClr val="accent1">
                  <a:lumMod val="75000"/>
                </a:schemeClr>
              </a:solidFill>
            </a:endParaRPr>
          </a:p>
          <a:p>
            <a:pPr marL="0" indent="0" algn="ctr">
              <a:buNone/>
            </a:pPr>
            <a:endParaRPr lang="en-US" sz="1200" dirty="0">
              <a:solidFill>
                <a:schemeClr val="accent1">
                  <a:lumMod val="75000"/>
                </a:schemeClr>
              </a:solidFill>
            </a:endParaRPr>
          </a:p>
        </p:txBody>
      </p:sp>
      <p:grpSp>
        <p:nvGrpSpPr>
          <p:cNvPr id="4" name="Group 3">
            <a:extLst>
              <a:ext uri="{FF2B5EF4-FFF2-40B4-BE49-F238E27FC236}">
                <a16:creationId xmlns:a16="http://schemas.microsoft.com/office/drawing/2014/main" xmlns="" id="{82B085AC-F289-4B0F-824C-47FFFF610FE0}"/>
              </a:ext>
            </a:extLst>
          </p:cNvPr>
          <p:cNvGrpSpPr/>
          <p:nvPr/>
        </p:nvGrpSpPr>
        <p:grpSpPr>
          <a:xfrm>
            <a:off x="3214687" y="2438400"/>
            <a:ext cx="2714625" cy="3781423"/>
            <a:chOff x="0" y="0"/>
            <a:chExt cx="2714625" cy="3562350"/>
          </a:xfrm>
        </p:grpSpPr>
        <p:pic>
          <p:nvPicPr>
            <p:cNvPr id="5" name="Picture 4">
              <a:extLst>
                <a:ext uri="{FF2B5EF4-FFF2-40B4-BE49-F238E27FC236}">
                  <a16:creationId xmlns:a16="http://schemas.microsoft.com/office/drawing/2014/main" xmlns="" id="{BBA885CC-0D6B-42F6-A2E5-60A9A6ABDF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714625" cy="1581150"/>
            </a:xfrm>
            <a:prstGeom prst="rect">
              <a:avLst/>
            </a:prstGeom>
            <a:noFill/>
            <a:ln>
              <a:noFill/>
            </a:ln>
          </p:spPr>
        </p:pic>
        <p:pic>
          <p:nvPicPr>
            <p:cNvPr id="6" name="Picture 5">
              <a:extLst>
                <a:ext uri="{FF2B5EF4-FFF2-40B4-BE49-F238E27FC236}">
                  <a16:creationId xmlns:a16="http://schemas.microsoft.com/office/drawing/2014/main" xmlns="" id="{D18B74BC-CE23-40AB-A24A-016B2CD213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62150"/>
              <a:ext cx="2714625" cy="1600200"/>
            </a:xfrm>
            <a:prstGeom prst="rect">
              <a:avLst/>
            </a:prstGeom>
            <a:noFill/>
            <a:ln>
              <a:noFill/>
            </a:ln>
          </p:spPr>
        </p:pic>
      </p:grpSp>
    </p:spTree>
    <p:extLst>
      <p:ext uri="{BB962C8B-B14F-4D97-AF65-F5344CB8AC3E}">
        <p14:creationId xmlns:p14="http://schemas.microsoft.com/office/powerpoint/2010/main" val="19408036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PICTURING THE CONNECTION</a:t>
            </a:r>
          </a:p>
        </p:txBody>
      </p:sp>
      <p:sp>
        <p:nvSpPr>
          <p:cNvPr id="3" name="Content Placeholder 2"/>
          <p:cNvSpPr>
            <a:spLocks noGrp="1"/>
          </p:cNvSpPr>
          <p:nvPr>
            <p:ph sz="quarter" idx="1"/>
          </p:nvPr>
        </p:nvSpPr>
        <p:spPr>
          <a:xfrm>
            <a:off x="152400" y="1527047"/>
            <a:ext cx="8839200" cy="5330953"/>
          </a:xfrm>
        </p:spPr>
        <p:txBody>
          <a:bodyPr>
            <a:normAutofit/>
          </a:bodyPr>
          <a:lstStyle/>
          <a:p>
            <a:pPr marL="0" indent="0" algn="ctr">
              <a:buNone/>
            </a:pPr>
            <a:r>
              <a:rPr lang="en-US" sz="2000" i="1" u="sng" dirty="0">
                <a:solidFill>
                  <a:schemeClr val="accent1">
                    <a:lumMod val="75000"/>
                  </a:schemeClr>
                </a:solidFill>
              </a:rPr>
              <a:t>‘</a:t>
            </a:r>
            <a:r>
              <a:rPr lang="en-US" sz="1800" i="1" u="sng" dirty="0">
                <a:solidFill>
                  <a:schemeClr val="accent1">
                    <a:lumMod val="75000"/>
                  </a:schemeClr>
                </a:solidFill>
              </a:rPr>
              <a:t>Cones of Depression’ and the Lateral Location of Groundwater Wells</a:t>
            </a:r>
          </a:p>
          <a:p>
            <a:pPr marL="0" indent="0" algn="ctr">
              <a:buNone/>
            </a:pPr>
            <a:endParaRPr lang="en-US" sz="2000" i="1" u="sng" dirty="0">
              <a:solidFill>
                <a:schemeClr val="accent1">
                  <a:lumMod val="75000"/>
                </a:schemeClr>
              </a:solidFill>
            </a:endParaRPr>
          </a:p>
          <a:p>
            <a:pPr marL="0" indent="0" algn="ctr">
              <a:buNone/>
            </a:pPr>
            <a:endParaRPr lang="en-US" sz="2000" i="1" u="sng" dirty="0">
              <a:solidFill>
                <a:schemeClr val="accent1">
                  <a:lumMod val="75000"/>
                </a:schemeClr>
              </a:solidFill>
            </a:endParaRPr>
          </a:p>
          <a:p>
            <a:pPr marL="0" indent="0" algn="ctr">
              <a:buNone/>
            </a:pPr>
            <a:endParaRPr lang="en-US" sz="2000" i="1" u="sng" dirty="0">
              <a:solidFill>
                <a:schemeClr val="accent1">
                  <a:lumMod val="75000"/>
                </a:schemeClr>
              </a:solidFill>
            </a:endParaRPr>
          </a:p>
          <a:p>
            <a:pPr marL="0" indent="0" algn="ctr">
              <a:buNone/>
            </a:pPr>
            <a:endParaRPr lang="en-US" sz="2000" i="1" u="sng" dirty="0">
              <a:solidFill>
                <a:schemeClr val="accent1">
                  <a:lumMod val="75000"/>
                </a:schemeClr>
              </a:solidFill>
            </a:endParaRPr>
          </a:p>
          <a:p>
            <a:pPr marL="0" indent="0" algn="ctr">
              <a:buNone/>
            </a:pPr>
            <a:endParaRPr lang="en-US" sz="2000" i="1" u="sng" dirty="0">
              <a:solidFill>
                <a:schemeClr val="accent1">
                  <a:lumMod val="75000"/>
                </a:schemeClr>
              </a:solidFill>
            </a:endParaRPr>
          </a:p>
          <a:p>
            <a:pPr marL="0" indent="0" algn="ctr">
              <a:buNone/>
            </a:pPr>
            <a:endParaRPr lang="en-US" sz="2000" i="1" u="sng" dirty="0">
              <a:solidFill>
                <a:schemeClr val="accent1">
                  <a:lumMod val="75000"/>
                </a:schemeClr>
              </a:solidFill>
            </a:endParaRPr>
          </a:p>
          <a:p>
            <a:pPr marL="0" indent="0" algn="ctr">
              <a:buNone/>
            </a:pPr>
            <a:endParaRPr lang="en-US" sz="2000" i="1" u="sng" dirty="0">
              <a:solidFill>
                <a:schemeClr val="accent1">
                  <a:lumMod val="75000"/>
                </a:schemeClr>
              </a:solidFill>
            </a:endParaRPr>
          </a:p>
          <a:p>
            <a:pPr marL="0" indent="0" algn="ctr">
              <a:buNone/>
            </a:pPr>
            <a:endParaRPr lang="en-US" sz="2000" i="1" u="sng" dirty="0">
              <a:solidFill>
                <a:schemeClr val="accent1">
                  <a:lumMod val="75000"/>
                </a:schemeClr>
              </a:solidFill>
            </a:endParaRPr>
          </a:p>
          <a:p>
            <a:pPr marL="0" indent="0" algn="ctr">
              <a:buNone/>
            </a:pPr>
            <a:endParaRPr lang="en-US" sz="2000" i="1" u="sng" dirty="0">
              <a:solidFill>
                <a:schemeClr val="accent1">
                  <a:lumMod val="75000"/>
                </a:schemeClr>
              </a:solidFill>
            </a:endParaRPr>
          </a:p>
          <a:p>
            <a:pPr marL="0" indent="0" algn="ctr">
              <a:buNone/>
            </a:pPr>
            <a:endParaRPr lang="en-US" sz="2000" i="1" u="sng" dirty="0">
              <a:solidFill>
                <a:schemeClr val="accent1">
                  <a:lumMod val="75000"/>
                </a:schemeClr>
              </a:solidFill>
            </a:endParaRPr>
          </a:p>
          <a:p>
            <a:pPr marL="0" indent="0" algn="ctr">
              <a:buNone/>
            </a:pPr>
            <a:endParaRPr lang="en-US" sz="2000" i="1" u="sng" dirty="0">
              <a:solidFill>
                <a:schemeClr val="accent1">
                  <a:lumMod val="75000"/>
                </a:schemeClr>
              </a:solidFill>
            </a:endParaRPr>
          </a:p>
          <a:p>
            <a:pPr marL="0" indent="0" algn="ctr">
              <a:buNone/>
            </a:pPr>
            <a:endParaRPr lang="en-US" sz="2000" i="1" u="sng" dirty="0">
              <a:solidFill>
                <a:schemeClr val="accent1">
                  <a:lumMod val="75000"/>
                </a:schemeClr>
              </a:solidFill>
            </a:endParaRPr>
          </a:p>
          <a:p>
            <a:pPr marL="0" indent="0" algn="ctr">
              <a:buNone/>
            </a:pPr>
            <a:endParaRPr lang="en-US" sz="1200" i="1" u="sng" dirty="0">
              <a:solidFill>
                <a:schemeClr val="accent1">
                  <a:lumMod val="75000"/>
                </a:schemeClr>
              </a:solidFill>
            </a:endParaRPr>
          </a:p>
          <a:p>
            <a:pPr marL="0" indent="0" algn="ctr">
              <a:buNone/>
            </a:pPr>
            <a:endParaRPr lang="en-US" sz="1200" i="1" u="sng" dirty="0">
              <a:solidFill>
                <a:schemeClr val="accent1">
                  <a:lumMod val="75000"/>
                </a:schemeClr>
              </a:solidFill>
            </a:endParaRPr>
          </a:p>
          <a:p>
            <a:pPr marL="0" indent="0" algn="ctr">
              <a:buNone/>
            </a:pPr>
            <a:endParaRPr lang="en-US" sz="2000" i="1" u="sng" dirty="0">
              <a:solidFill>
                <a:schemeClr val="accent1">
                  <a:lumMod val="75000"/>
                </a:schemeClr>
              </a:solidFill>
            </a:endParaRPr>
          </a:p>
          <a:p>
            <a:pPr marL="0" indent="0" algn="ctr">
              <a:buNone/>
            </a:pPr>
            <a:endParaRPr lang="en-US" sz="2000" i="1" dirty="0">
              <a:solidFill>
                <a:schemeClr val="accent1">
                  <a:lumMod val="75000"/>
                </a:schemeClr>
              </a:solidFill>
            </a:endParaRPr>
          </a:p>
          <a:p>
            <a:pPr marL="0" indent="0" algn="ctr">
              <a:buNone/>
            </a:pPr>
            <a:endParaRPr lang="en-US" sz="2000" i="1" dirty="0">
              <a:solidFill>
                <a:schemeClr val="accent1">
                  <a:lumMod val="75000"/>
                </a:schemeClr>
              </a:solidFill>
            </a:endParaRPr>
          </a:p>
          <a:p>
            <a:pPr marL="0" indent="0" algn="ctr">
              <a:buNone/>
            </a:pPr>
            <a:endParaRPr lang="en-US" sz="2000" i="1" dirty="0">
              <a:solidFill>
                <a:schemeClr val="accent1">
                  <a:lumMod val="75000"/>
                </a:schemeClr>
              </a:solidFill>
            </a:endParaRPr>
          </a:p>
          <a:p>
            <a:pPr marL="0" indent="0" algn="ctr">
              <a:buNone/>
            </a:pPr>
            <a:endParaRPr lang="en-US" sz="2000" i="1" dirty="0">
              <a:solidFill>
                <a:schemeClr val="accent1">
                  <a:lumMod val="75000"/>
                </a:schemeClr>
              </a:solidFill>
            </a:endParaRPr>
          </a:p>
          <a:p>
            <a:pPr marL="0" indent="0" algn="ctr">
              <a:buNone/>
            </a:pPr>
            <a:endParaRPr lang="en-US" sz="2000" i="1" dirty="0">
              <a:solidFill>
                <a:schemeClr val="accent1">
                  <a:lumMod val="75000"/>
                </a:schemeClr>
              </a:solidFill>
            </a:endParaRPr>
          </a:p>
          <a:p>
            <a:pPr marL="0" indent="0" algn="ctr">
              <a:buNone/>
            </a:pPr>
            <a:endParaRPr lang="en-US" sz="2000" i="1" dirty="0">
              <a:solidFill>
                <a:schemeClr val="accent1">
                  <a:lumMod val="75000"/>
                </a:schemeClr>
              </a:solidFill>
            </a:endParaRPr>
          </a:p>
          <a:p>
            <a:pPr marL="0" indent="0" algn="ctr">
              <a:buNone/>
            </a:pPr>
            <a:endParaRPr lang="en-US" sz="2000" i="1" dirty="0">
              <a:solidFill>
                <a:schemeClr val="accent1">
                  <a:lumMod val="75000"/>
                </a:schemeClr>
              </a:solidFill>
            </a:endParaRPr>
          </a:p>
          <a:p>
            <a:pPr marL="0" indent="0" algn="ctr">
              <a:buNone/>
            </a:pPr>
            <a:endParaRPr lang="en-US" sz="2000" i="1" dirty="0">
              <a:solidFill>
                <a:schemeClr val="accent1">
                  <a:lumMod val="75000"/>
                </a:schemeClr>
              </a:solidFill>
            </a:endParaRPr>
          </a:p>
        </p:txBody>
      </p:sp>
      <p:pic>
        <p:nvPicPr>
          <p:cNvPr id="7" name="Picture 6">
            <a:extLst>
              <a:ext uri="{FF2B5EF4-FFF2-40B4-BE49-F238E27FC236}">
                <a16:creationId xmlns:a16="http://schemas.microsoft.com/office/drawing/2014/main" xmlns="" id="{0E06CD25-CD07-4F52-9764-BD942297440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057400"/>
            <a:ext cx="652576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4665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PICTURING THE CONNECTION</a:t>
            </a:r>
          </a:p>
        </p:txBody>
      </p:sp>
      <p:sp>
        <p:nvSpPr>
          <p:cNvPr id="3" name="Content Placeholder 2"/>
          <p:cNvSpPr>
            <a:spLocks noGrp="1"/>
          </p:cNvSpPr>
          <p:nvPr>
            <p:ph sz="quarter" idx="1"/>
          </p:nvPr>
        </p:nvSpPr>
        <p:spPr>
          <a:xfrm>
            <a:off x="152400" y="1527048"/>
            <a:ext cx="8839200" cy="5330952"/>
          </a:xfrm>
        </p:spPr>
        <p:txBody>
          <a:bodyPr>
            <a:normAutofit/>
          </a:bodyPr>
          <a:lstStyle/>
          <a:p>
            <a:pPr marL="0" indent="0">
              <a:buNone/>
            </a:pPr>
            <a:endParaRPr lang="en-US" sz="1800" dirty="0"/>
          </a:p>
          <a:p>
            <a:pPr marL="0" indent="0" algn="ctr">
              <a:buNone/>
            </a:pPr>
            <a:endParaRPr lang="en-US" sz="1800" i="1" u="sng" dirty="0">
              <a:solidFill>
                <a:schemeClr val="accent1">
                  <a:lumMod val="75000"/>
                </a:schemeClr>
              </a:solidFill>
            </a:endParaRPr>
          </a:p>
          <a:p>
            <a:pPr marL="0" indent="0" algn="ctr">
              <a:buNone/>
            </a:pPr>
            <a:r>
              <a:rPr lang="en-US" sz="1900" i="1" u="sng" dirty="0">
                <a:solidFill>
                  <a:schemeClr val="accent1">
                    <a:lumMod val="75000"/>
                  </a:schemeClr>
                </a:solidFill>
              </a:rPr>
              <a:t>Key Habitat Parameters for Fisheries Related to </a:t>
            </a:r>
          </a:p>
          <a:p>
            <a:pPr marL="0" indent="0" algn="ctr">
              <a:buNone/>
            </a:pPr>
            <a:r>
              <a:rPr lang="en-US" sz="1900" i="1" u="sng" dirty="0">
                <a:solidFill>
                  <a:schemeClr val="accent1">
                    <a:lumMod val="75000"/>
                  </a:schemeClr>
                </a:solidFill>
              </a:rPr>
              <a:t>Groundwater Pumping’s Effect on Interconnected Surface Water Flows</a:t>
            </a:r>
          </a:p>
          <a:p>
            <a:pPr marL="0" indent="0" algn="ctr">
              <a:buNone/>
            </a:pPr>
            <a:endParaRPr lang="en-US" sz="1900" i="1" u="sng" dirty="0">
              <a:solidFill>
                <a:schemeClr val="accent1">
                  <a:lumMod val="75000"/>
                </a:schemeClr>
              </a:solidFill>
            </a:endParaRPr>
          </a:p>
          <a:p>
            <a:pPr marL="0" indent="0">
              <a:buNone/>
            </a:pPr>
            <a:endParaRPr lang="en-US" sz="1900" i="1" dirty="0">
              <a:solidFill>
                <a:schemeClr val="accent1">
                  <a:lumMod val="75000"/>
                </a:schemeClr>
              </a:solidFill>
            </a:endParaRPr>
          </a:p>
          <a:p>
            <a:pPr marL="0" indent="0">
              <a:buNone/>
            </a:pPr>
            <a:r>
              <a:rPr lang="en-US" sz="1900" dirty="0">
                <a:solidFill>
                  <a:schemeClr val="accent1">
                    <a:lumMod val="75000"/>
                  </a:schemeClr>
                </a:solidFill>
              </a:rPr>
              <a:t>› </a:t>
            </a:r>
            <a:r>
              <a:rPr lang="en-US" sz="1900" b="1" dirty="0">
                <a:solidFill>
                  <a:schemeClr val="accent1">
                    <a:lumMod val="75000"/>
                  </a:schemeClr>
                </a:solidFill>
              </a:rPr>
              <a:t>Water Temperature</a:t>
            </a:r>
            <a:r>
              <a:rPr lang="en-US" sz="1900" dirty="0">
                <a:solidFill>
                  <a:schemeClr val="accent1">
                    <a:lumMod val="75000"/>
                  </a:schemeClr>
                </a:solidFill>
              </a:rPr>
              <a:t> for Coldwater Fisheries (Salmon/Steelhead)</a:t>
            </a:r>
          </a:p>
          <a:p>
            <a:pPr marL="0" indent="0">
              <a:buNone/>
            </a:pPr>
            <a:endParaRPr lang="en-US" sz="1900" dirty="0">
              <a:solidFill>
                <a:schemeClr val="accent1">
                  <a:lumMod val="75000"/>
                </a:schemeClr>
              </a:solidFill>
            </a:endParaRPr>
          </a:p>
          <a:p>
            <a:pPr marL="0" indent="0">
              <a:buNone/>
            </a:pPr>
            <a:r>
              <a:rPr lang="en-US" sz="1900" dirty="0">
                <a:solidFill>
                  <a:schemeClr val="accent1">
                    <a:lumMod val="75000"/>
                  </a:schemeClr>
                </a:solidFill>
              </a:rPr>
              <a:t>› Acute </a:t>
            </a:r>
            <a:r>
              <a:rPr lang="en-US" sz="1900" b="1" dirty="0">
                <a:solidFill>
                  <a:schemeClr val="accent1">
                    <a:lumMod val="75000"/>
                  </a:schemeClr>
                </a:solidFill>
              </a:rPr>
              <a:t>Seasonal Instream Flow Needs of Fisheries </a:t>
            </a:r>
            <a:r>
              <a:rPr lang="en-US" sz="1900" dirty="0">
                <a:solidFill>
                  <a:schemeClr val="accent1">
                    <a:lumMod val="75000"/>
                  </a:schemeClr>
                </a:solidFill>
              </a:rPr>
              <a:t>at Times of Year When Juvenile Salmon/Steelhead Migrate Downstream</a:t>
            </a:r>
          </a:p>
          <a:p>
            <a:pPr marL="0" indent="0">
              <a:buNone/>
            </a:pPr>
            <a:endParaRPr lang="en-US" sz="1900" dirty="0">
              <a:solidFill>
                <a:schemeClr val="accent1">
                  <a:lumMod val="75000"/>
                </a:schemeClr>
              </a:solidFill>
            </a:endParaRPr>
          </a:p>
          <a:p>
            <a:pPr marL="0" indent="0">
              <a:buNone/>
            </a:pPr>
            <a:r>
              <a:rPr lang="en-US" sz="1900" dirty="0">
                <a:solidFill>
                  <a:schemeClr val="accent1">
                    <a:lumMod val="75000"/>
                  </a:schemeClr>
                </a:solidFill>
              </a:rPr>
              <a:t>› Maintaining </a:t>
            </a:r>
            <a:r>
              <a:rPr lang="en-US" sz="1900" b="1" dirty="0">
                <a:solidFill>
                  <a:schemeClr val="accent1">
                    <a:lumMod val="75000"/>
                  </a:schemeClr>
                </a:solidFill>
              </a:rPr>
              <a:t>Connectivity</a:t>
            </a:r>
            <a:r>
              <a:rPr lang="en-US" sz="1900" dirty="0">
                <a:solidFill>
                  <a:schemeClr val="accent1">
                    <a:lumMod val="75000"/>
                  </a:schemeClr>
                </a:solidFill>
              </a:rPr>
              <a:t> Between Mainstem Rivers and Tributary Creeks That Serve as </a:t>
            </a:r>
            <a:r>
              <a:rPr lang="en-US" sz="1900" b="1" dirty="0">
                <a:solidFill>
                  <a:schemeClr val="accent1">
                    <a:lumMod val="75000"/>
                  </a:schemeClr>
                </a:solidFill>
              </a:rPr>
              <a:t>Coldwater Refuges</a:t>
            </a:r>
            <a:r>
              <a:rPr lang="en-US" sz="1900" dirty="0">
                <a:solidFill>
                  <a:schemeClr val="accent1">
                    <a:lumMod val="75000"/>
                  </a:schemeClr>
                </a:solidFill>
              </a:rPr>
              <a:t> for Salmon/Steelhead During Summer/Early Fall</a:t>
            </a:r>
          </a:p>
          <a:p>
            <a:pPr marL="0" indent="0">
              <a:buNone/>
            </a:pPr>
            <a:endParaRPr lang="en-US" sz="1800" dirty="0">
              <a:solidFill>
                <a:schemeClr val="accent1">
                  <a:lumMod val="75000"/>
                </a:schemeClr>
              </a:solidFill>
            </a:endParaRPr>
          </a:p>
          <a:p>
            <a:pPr marL="0" indent="0" algn="ctr">
              <a:buNone/>
            </a:pPr>
            <a:endParaRPr lang="en-US" sz="1200" i="1" dirty="0">
              <a:solidFill>
                <a:schemeClr val="accent1">
                  <a:lumMod val="75000"/>
                </a:schemeClr>
              </a:solidFill>
            </a:endParaRPr>
          </a:p>
          <a:p>
            <a:pPr marL="0" indent="0" algn="ctr">
              <a:buNone/>
            </a:pPr>
            <a:endParaRPr lang="en-US" sz="1200" i="1" dirty="0">
              <a:solidFill>
                <a:schemeClr val="accent1">
                  <a:lumMod val="75000"/>
                </a:schemeClr>
              </a:solidFill>
            </a:endParaRPr>
          </a:p>
          <a:p>
            <a:pPr marL="0" indent="0" algn="ctr">
              <a:buNone/>
            </a:pPr>
            <a:endParaRPr lang="en-US" sz="1200" i="1" dirty="0">
              <a:solidFill>
                <a:schemeClr val="accent1">
                  <a:lumMod val="75000"/>
                </a:schemeClr>
              </a:solidFill>
            </a:endParaRPr>
          </a:p>
          <a:p>
            <a:pPr marL="0" indent="0" algn="ctr">
              <a:buNone/>
            </a:pPr>
            <a:endParaRPr lang="en-US" sz="1200" i="1" dirty="0">
              <a:solidFill>
                <a:schemeClr val="accent1">
                  <a:lumMod val="75000"/>
                </a:schemeClr>
              </a:solidFill>
            </a:endParaRPr>
          </a:p>
          <a:p>
            <a:pPr marL="0" indent="0" algn="ctr">
              <a:buNone/>
            </a:pPr>
            <a:endParaRPr lang="en-US" sz="1200" i="1" dirty="0">
              <a:solidFill>
                <a:schemeClr val="accent1">
                  <a:lumMod val="75000"/>
                </a:schemeClr>
              </a:solidFill>
            </a:endParaRPr>
          </a:p>
          <a:p>
            <a:pPr marL="0" indent="0" algn="ctr">
              <a:buNone/>
            </a:pPr>
            <a:endParaRPr lang="en-US" sz="1200" dirty="0">
              <a:solidFill>
                <a:schemeClr val="accent1">
                  <a:lumMod val="75000"/>
                </a:schemeClr>
              </a:solidFill>
            </a:endParaRPr>
          </a:p>
          <a:p>
            <a:pPr marL="0" indent="0">
              <a:buNone/>
            </a:pPr>
            <a:endParaRPr lang="en-US" sz="1800" i="1" dirty="0">
              <a:solidFill>
                <a:schemeClr val="accent1">
                  <a:lumMod val="75000"/>
                </a:schemeClr>
              </a:solidFill>
            </a:endParaRPr>
          </a:p>
          <a:p>
            <a:pPr marL="0" indent="0">
              <a:buNone/>
            </a:pPr>
            <a:endParaRPr lang="en-US" sz="1800" i="1" dirty="0">
              <a:solidFill>
                <a:schemeClr val="accent1">
                  <a:lumMod val="75000"/>
                </a:schemeClr>
              </a:solidFill>
            </a:endParaRPr>
          </a:p>
          <a:p>
            <a:pPr marL="0" indent="0">
              <a:buNone/>
            </a:pPr>
            <a:endParaRPr lang="en-US" sz="1800" i="1" dirty="0">
              <a:solidFill>
                <a:schemeClr val="accent1">
                  <a:lumMod val="75000"/>
                </a:schemeClr>
              </a:solidFill>
            </a:endParaRPr>
          </a:p>
          <a:p>
            <a:pPr marL="0" indent="0">
              <a:buNone/>
            </a:pPr>
            <a:endParaRPr lang="en-US" sz="1800" i="1" dirty="0">
              <a:solidFill>
                <a:schemeClr val="accent1">
                  <a:lumMod val="75000"/>
                </a:schemeClr>
              </a:solidFill>
            </a:endParaRPr>
          </a:p>
          <a:p>
            <a:pPr marL="0" indent="0">
              <a:buNone/>
            </a:pPr>
            <a:endParaRPr lang="en-US" sz="1800" i="1" dirty="0">
              <a:solidFill>
                <a:schemeClr val="accent1">
                  <a:lumMod val="75000"/>
                </a:schemeClr>
              </a:solidFill>
            </a:endParaRPr>
          </a:p>
          <a:p>
            <a:pPr marL="0" indent="0">
              <a:buNone/>
            </a:pPr>
            <a:endParaRPr lang="en-US" sz="1800" i="1" dirty="0">
              <a:solidFill>
                <a:schemeClr val="accent1">
                  <a:lumMod val="75000"/>
                </a:schemeClr>
              </a:solidFill>
            </a:endParaRPr>
          </a:p>
          <a:p>
            <a:pPr marL="0" indent="0">
              <a:buNone/>
            </a:pPr>
            <a:endParaRPr lang="en-US" sz="1800" i="1" dirty="0">
              <a:solidFill>
                <a:schemeClr val="accent1">
                  <a:lumMod val="75000"/>
                </a:schemeClr>
              </a:solidFill>
            </a:endParaRPr>
          </a:p>
          <a:p>
            <a:pPr marL="0" indent="0">
              <a:buNone/>
            </a:pPr>
            <a:endParaRPr lang="en-US" sz="1800" i="1" dirty="0">
              <a:solidFill>
                <a:schemeClr val="accent1">
                  <a:lumMod val="75000"/>
                </a:schemeClr>
              </a:solidFill>
            </a:endParaRPr>
          </a:p>
          <a:p>
            <a:pPr marL="0" indent="0">
              <a:buNone/>
            </a:pPr>
            <a:endParaRPr lang="en-US" sz="1800" i="1" dirty="0">
              <a:solidFill>
                <a:schemeClr val="accent1">
                  <a:lumMod val="75000"/>
                </a:schemeClr>
              </a:solidFill>
            </a:endParaRPr>
          </a:p>
        </p:txBody>
      </p:sp>
    </p:spTree>
    <p:extLst>
      <p:ext uri="{BB962C8B-B14F-4D97-AF65-F5344CB8AC3E}">
        <p14:creationId xmlns:p14="http://schemas.microsoft.com/office/powerpoint/2010/main" val="40094584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normAutofit fontScale="90000"/>
          </a:bodyPr>
          <a:lstStyle/>
          <a:p>
            <a:r>
              <a:rPr lang="en-US" sz="2000" dirty="0"/>
              <a:t/>
            </a:r>
            <a:br>
              <a:rPr lang="en-US" sz="2000" dirty="0"/>
            </a:br>
            <a:r>
              <a:rPr lang="en-US" sz="2000" dirty="0"/>
              <a:t/>
            </a:r>
            <a:br>
              <a:rPr lang="en-US" sz="2000" dirty="0"/>
            </a:br>
            <a:r>
              <a:rPr lang="en-US" sz="2000" dirty="0"/>
              <a:t/>
            </a:r>
            <a:br>
              <a:rPr lang="en-US" sz="2000" dirty="0"/>
            </a:br>
            <a:r>
              <a:rPr lang="en-US" sz="2000" dirty="0"/>
              <a:t/>
            </a:r>
            <a:br>
              <a:rPr lang="en-US" sz="2000" dirty="0"/>
            </a:br>
            <a:r>
              <a:rPr lang="en-US" sz="2200" dirty="0">
                <a:latin typeface="+mn-lt"/>
              </a:rPr>
              <a:t>FRAMING THE CONNECTION: MODELIING &amp; WATER BUDGETS </a:t>
            </a:r>
            <a:br>
              <a:rPr lang="en-US" sz="2200" dirty="0">
                <a:latin typeface="+mn-lt"/>
              </a:rPr>
            </a:br>
            <a:r>
              <a:rPr lang="en-US" sz="2000" dirty="0"/>
              <a:t> </a:t>
            </a:r>
          </a:p>
        </p:txBody>
      </p:sp>
      <p:sp>
        <p:nvSpPr>
          <p:cNvPr id="3" name="Content Placeholder 2"/>
          <p:cNvSpPr>
            <a:spLocks noGrp="1"/>
          </p:cNvSpPr>
          <p:nvPr>
            <p:ph sz="quarter" idx="1"/>
          </p:nvPr>
        </p:nvSpPr>
        <p:spPr>
          <a:xfrm>
            <a:off x="152400" y="1527048"/>
            <a:ext cx="8839200" cy="5330952"/>
          </a:xfrm>
        </p:spPr>
        <p:txBody>
          <a:bodyPr>
            <a:normAutofit/>
          </a:bodyPr>
          <a:lstStyle/>
          <a:p>
            <a:pPr marL="0" indent="0" algn="ctr">
              <a:lnSpc>
                <a:spcPts val="2000"/>
              </a:lnSpc>
              <a:buNone/>
            </a:pPr>
            <a:endParaRPr lang="en-US" sz="1800" i="1" u="sng" dirty="0">
              <a:solidFill>
                <a:schemeClr val="accent1">
                  <a:lumMod val="75000"/>
                </a:schemeClr>
              </a:solidFill>
            </a:endParaRPr>
          </a:p>
          <a:p>
            <a:pPr marL="0" indent="0" algn="ctr">
              <a:lnSpc>
                <a:spcPts val="2000"/>
              </a:lnSpc>
              <a:buNone/>
            </a:pPr>
            <a:endParaRPr lang="en-US" sz="1800" i="1" u="sng" dirty="0">
              <a:solidFill>
                <a:schemeClr val="accent1">
                  <a:lumMod val="75000"/>
                </a:schemeClr>
              </a:solidFill>
            </a:endParaRPr>
          </a:p>
          <a:p>
            <a:pPr marL="0" indent="0" algn="ctr">
              <a:lnSpc>
                <a:spcPts val="2000"/>
              </a:lnSpc>
              <a:buNone/>
            </a:pPr>
            <a:r>
              <a:rPr lang="en-US" sz="1800" i="1" u="sng" dirty="0">
                <a:solidFill>
                  <a:schemeClr val="accent1">
                    <a:lumMod val="75000"/>
                  </a:schemeClr>
                </a:solidFill>
              </a:rPr>
              <a:t>SGMA Regulations and Guidance Related to Fisheries</a:t>
            </a:r>
          </a:p>
          <a:p>
            <a:pPr marL="0" indent="0">
              <a:lnSpc>
                <a:spcPts val="2000"/>
              </a:lnSpc>
              <a:buNone/>
            </a:pPr>
            <a:endParaRPr lang="en-US" sz="1800" dirty="0">
              <a:solidFill>
                <a:schemeClr val="accent1">
                  <a:lumMod val="75000"/>
                </a:schemeClr>
              </a:solidFill>
            </a:endParaRPr>
          </a:p>
          <a:p>
            <a:pPr marL="0" indent="0">
              <a:lnSpc>
                <a:spcPts val="2000"/>
              </a:lnSpc>
              <a:buNone/>
            </a:pPr>
            <a:endParaRPr lang="en-US" sz="1800" dirty="0">
              <a:solidFill>
                <a:schemeClr val="accent1">
                  <a:lumMod val="75000"/>
                </a:schemeClr>
              </a:solidFill>
            </a:endParaRPr>
          </a:p>
          <a:p>
            <a:pPr marL="0" indent="0">
              <a:lnSpc>
                <a:spcPts val="2000"/>
              </a:lnSpc>
              <a:buNone/>
            </a:pPr>
            <a:r>
              <a:rPr lang="en-US" sz="1800" dirty="0">
                <a:solidFill>
                  <a:schemeClr val="accent1">
                    <a:lumMod val="75000"/>
                  </a:schemeClr>
                </a:solidFill>
              </a:rPr>
              <a:t>› SGMA Regulation 354.16 provides GSP </a:t>
            </a:r>
            <a:r>
              <a:rPr lang="en-US" sz="1800" b="1" dirty="0">
                <a:solidFill>
                  <a:schemeClr val="accent1">
                    <a:lumMod val="75000"/>
                  </a:schemeClr>
                </a:solidFill>
              </a:rPr>
              <a:t>hydrogeologic conceptual models must</a:t>
            </a:r>
            <a:r>
              <a:rPr lang="en-US" sz="1800" dirty="0">
                <a:solidFill>
                  <a:schemeClr val="accent1">
                    <a:lumMod val="75000"/>
                  </a:schemeClr>
                </a:solidFill>
              </a:rPr>
              <a:t> include “identification of </a:t>
            </a:r>
            <a:r>
              <a:rPr lang="en-US" sz="1800" b="1" dirty="0">
                <a:solidFill>
                  <a:schemeClr val="accent1">
                    <a:lumMod val="75000"/>
                  </a:schemeClr>
                </a:solidFill>
              </a:rPr>
              <a:t>interconnected surface water systems </a:t>
            </a:r>
            <a:r>
              <a:rPr lang="en-US" sz="1800" dirty="0">
                <a:solidFill>
                  <a:schemeClr val="accent1">
                    <a:lumMod val="75000"/>
                  </a:schemeClr>
                </a:solidFill>
              </a:rPr>
              <a:t>and an estimate of the </a:t>
            </a:r>
            <a:r>
              <a:rPr lang="en-US" sz="1800" b="1" dirty="0">
                <a:solidFill>
                  <a:schemeClr val="accent1">
                    <a:lumMod val="75000"/>
                  </a:schemeClr>
                </a:solidFill>
              </a:rPr>
              <a:t>quantity</a:t>
            </a:r>
            <a:r>
              <a:rPr lang="en-US" sz="1800" dirty="0">
                <a:solidFill>
                  <a:schemeClr val="accent1">
                    <a:lumMod val="75000"/>
                  </a:schemeClr>
                </a:solidFill>
              </a:rPr>
              <a:t> and </a:t>
            </a:r>
            <a:r>
              <a:rPr lang="en-US" sz="1800" b="1" dirty="0">
                <a:solidFill>
                  <a:schemeClr val="accent1">
                    <a:lumMod val="75000"/>
                  </a:schemeClr>
                </a:solidFill>
              </a:rPr>
              <a:t>timing</a:t>
            </a:r>
            <a:r>
              <a:rPr lang="en-US" sz="1800" dirty="0">
                <a:solidFill>
                  <a:schemeClr val="accent1">
                    <a:lumMod val="75000"/>
                  </a:schemeClr>
                </a:solidFill>
              </a:rPr>
              <a:t> of </a:t>
            </a:r>
            <a:r>
              <a:rPr lang="en-US" sz="1800" b="1" dirty="0">
                <a:solidFill>
                  <a:schemeClr val="accent1">
                    <a:lumMod val="75000"/>
                  </a:schemeClr>
                </a:solidFill>
              </a:rPr>
              <a:t>depletions</a:t>
            </a:r>
            <a:r>
              <a:rPr lang="en-US" sz="1800" dirty="0">
                <a:solidFill>
                  <a:schemeClr val="accent1">
                    <a:lumMod val="75000"/>
                  </a:schemeClr>
                </a:solidFill>
              </a:rPr>
              <a:t> of those systems”</a:t>
            </a:r>
          </a:p>
          <a:p>
            <a:pPr marL="0" indent="0">
              <a:lnSpc>
                <a:spcPts val="2000"/>
              </a:lnSpc>
              <a:buNone/>
            </a:pPr>
            <a:endParaRPr lang="en-US" sz="1800" dirty="0">
              <a:solidFill>
                <a:schemeClr val="accent1">
                  <a:lumMod val="75000"/>
                </a:schemeClr>
              </a:solidFill>
            </a:endParaRPr>
          </a:p>
          <a:p>
            <a:pPr marL="0" indent="0">
              <a:lnSpc>
                <a:spcPts val="2000"/>
              </a:lnSpc>
              <a:buNone/>
            </a:pPr>
            <a:r>
              <a:rPr lang="en-US" sz="1800" dirty="0">
                <a:solidFill>
                  <a:schemeClr val="accent1">
                    <a:lumMod val="75000"/>
                  </a:schemeClr>
                </a:solidFill>
              </a:rPr>
              <a:t>› </a:t>
            </a:r>
            <a:r>
              <a:rPr lang="en-US" sz="1800" i="1" dirty="0">
                <a:solidFill>
                  <a:schemeClr val="accent1">
                    <a:lumMod val="75000"/>
                  </a:schemeClr>
                </a:solidFill>
              </a:rPr>
              <a:t>SGMA Best Management Practices for Modeling </a:t>
            </a:r>
            <a:r>
              <a:rPr lang="en-US" sz="1800" dirty="0">
                <a:solidFill>
                  <a:schemeClr val="accent1">
                    <a:lumMod val="75000"/>
                  </a:schemeClr>
                </a:solidFill>
              </a:rPr>
              <a:t>(December 2016 Guide by California Department of Water Resources): “The </a:t>
            </a:r>
            <a:r>
              <a:rPr lang="en-US" sz="1800" b="1" dirty="0">
                <a:solidFill>
                  <a:schemeClr val="accent1">
                    <a:lumMod val="75000"/>
                  </a:schemeClr>
                </a:solidFill>
              </a:rPr>
              <a:t>water budget shall quantify</a:t>
            </a:r>
            <a:r>
              <a:rPr lang="en-US" sz="1800" dirty="0">
                <a:solidFill>
                  <a:schemeClr val="accent1">
                    <a:lumMod val="75000"/>
                  </a:schemeClr>
                </a:solidFill>
              </a:rPr>
              <a:t>… </a:t>
            </a:r>
            <a:r>
              <a:rPr lang="en-US" sz="1800" b="1" dirty="0">
                <a:solidFill>
                  <a:schemeClr val="accent1">
                    <a:lumMod val="75000"/>
                  </a:schemeClr>
                </a:solidFill>
              </a:rPr>
              <a:t>inflow</a:t>
            </a:r>
            <a:r>
              <a:rPr lang="en-US" sz="1800" dirty="0">
                <a:solidFill>
                  <a:schemeClr val="accent1">
                    <a:lumMod val="75000"/>
                  </a:schemeClr>
                </a:solidFill>
              </a:rPr>
              <a:t> to the groundwater systems by sources type, including…</a:t>
            </a:r>
            <a:r>
              <a:rPr lang="en-US" sz="1800" b="1" dirty="0">
                <a:solidFill>
                  <a:schemeClr val="accent1">
                    <a:lumMod val="75000"/>
                  </a:schemeClr>
                </a:solidFill>
              </a:rPr>
              <a:t>surface water systems</a:t>
            </a:r>
            <a:r>
              <a:rPr lang="en-US" sz="1800" dirty="0">
                <a:solidFill>
                  <a:schemeClr val="accent1">
                    <a:lumMod val="75000"/>
                  </a:schemeClr>
                </a:solidFill>
              </a:rPr>
              <a:t>…and shall </a:t>
            </a:r>
            <a:r>
              <a:rPr lang="en-US" sz="1800" b="1" dirty="0">
                <a:solidFill>
                  <a:schemeClr val="accent1">
                    <a:lumMod val="75000"/>
                  </a:schemeClr>
                </a:solidFill>
              </a:rPr>
              <a:t>quantify</a:t>
            </a:r>
            <a:r>
              <a:rPr lang="en-US" sz="1800" dirty="0">
                <a:solidFill>
                  <a:schemeClr val="accent1">
                    <a:lumMod val="75000"/>
                  </a:schemeClr>
                </a:solidFill>
              </a:rPr>
              <a:t>…</a:t>
            </a:r>
            <a:r>
              <a:rPr lang="en-US" sz="1800" b="1" dirty="0">
                <a:solidFill>
                  <a:schemeClr val="accent1">
                    <a:lumMod val="75000"/>
                  </a:schemeClr>
                </a:solidFill>
              </a:rPr>
              <a:t>outflows</a:t>
            </a:r>
            <a:r>
              <a:rPr lang="en-US" sz="1800" dirty="0">
                <a:solidFill>
                  <a:schemeClr val="accent1">
                    <a:lumMod val="75000"/>
                  </a:schemeClr>
                </a:solidFill>
              </a:rPr>
              <a:t> from the groundwater system, including…groundwater discharge </a:t>
            </a:r>
            <a:r>
              <a:rPr lang="en-US" sz="1800" b="1" dirty="0">
                <a:solidFill>
                  <a:schemeClr val="accent1">
                    <a:lumMod val="75000"/>
                  </a:schemeClr>
                </a:solidFill>
              </a:rPr>
              <a:t>into surface water sources</a:t>
            </a:r>
            <a:r>
              <a:rPr lang="en-US" sz="1800" dirty="0">
                <a:solidFill>
                  <a:schemeClr val="accent1">
                    <a:lumMod val="75000"/>
                  </a:schemeClr>
                </a:solidFill>
              </a:rPr>
              <a:t>”</a:t>
            </a:r>
          </a:p>
          <a:p>
            <a:pPr marL="0" indent="0" algn="ctr">
              <a:buNone/>
            </a:pPr>
            <a:endParaRPr lang="en-US" sz="1200" dirty="0">
              <a:solidFill>
                <a:schemeClr val="accent1">
                  <a:lumMod val="75000"/>
                </a:schemeClr>
              </a:solidFill>
            </a:endParaRPr>
          </a:p>
          <a:p>
            <a:pPr marL="0" indent="0" algn="ctr">
              <a:buNone/>
            </a:pPr>
            <a:endParaRPr lang="en-US" sz="1200" dirty="0">
              <a:solidFill>
                <a:schemeClr val="accent1">
                  <a:lumMod val="75000"/>
                </a:schemeClr>
              </a:solidFill>
            </a:endParaRPr>
          </a:p>
          <a:p>
            <a:pPr marL="0" indent="0" algn="ctr">
              <a:buNone/>
            </a:pPr>
            <a:endParaRPr lang="en-US" sz="1200" dirty="0">
              <a:solidFill>
                <a:schemeClr val="accent1">
                  <a:lumMod val="75000"/>
                </a:schemeClr>
              </a:solidFill>
            </a:endParaRPr>
          </a:p>
          <a:p>
            <a:pPr marL="0" indent="0" algn="ctr">
              <a:buNone/>
            </a:pPr>
            <a:endParaRPr lang="en-US" sz="1200" dirty="0">
              <a:solidFill>
                <a:schemeClr val="accent1">
                  <a:lumMod val="75000"/>
                </a:schemeClr>
              </a:solidFill>
            </a:endParaRPr>
          </a:p>
        </p:txBody>
      </p:sp>
    </p:spTree>
    <p:extLst>
      <p:ext uri="{BB962C8B-B14F-4D97-AF65-F5344CB8AC3E}">
        <p14:creationId xmlns:p14="http://schemas.microsoft.com/office/powerpoint/2010/main" val="9457073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90600"/>
          </a:xfrm>
        </p:spPr>
        <p:txBody>
          <a:bodyPr>
            <a:normAutofit fontScale="90000"/>
          </a:bodyPr>
          <a:lstStyle/>
          <a:p>
            <a:r>
              <a:rPr lang="en-US" sz="2000" dirty="0"/>
              <a:t/>
            </a:r>
            <a:br>
              <a:rPr lang="en-US" sz="2000" dirty="0"/>
            </a:br>
            <a:r>
              <a:rPr lang="en-US" sz="2000" dirty="0"/>
              <a:t/>
            </a:r>
            <a:br>
              <a:rPr lang="en-US" sz="2000" dirty="0"/>
            </a:br>
            <a:r>
              <a:rPr lang="en-US" sz="2000" dirty="0"/>
              <a:t/>
            </a:r>
            <a:br>
              <a:rPr lang="en-US" sz="2000" dirty="0"/>
            </a:br>
            <a:r>
              <a:rPr lang="en-US" sz="2000" dirty="0"/>
              <a:t/>
            </a:r>
            <a:br>
              <a:rPr lang="en-US" sz="2000" dirty="0"/>
            </a:br>
            <a:r>
              <a:rPr lang="en-US" sz="2000" dirty="0"/>
              <a:t/>
            </a:r>
            <a:br>
              <a:rPr lang="en-US" sz="2000" dirty="0"/>
            </a:br>
            <a:r>
              <a:rPr lang="en-US" sz="2000" dirty="0"/>
              <a:t/>
            </a:r>
            <a:br>
              <a:rPr lang="en-US" sz="2000" dirty="0"/>
            </a:br>
            <a:r>
              <a:rPr lang="en-US" sz="2000" dirty="0"/>
              <a:t/>
            </a:r>
            <a:br>
              <a:rPr lang="en-US" sz="2000" dirty="0"/>
            </a:br>
            <a:r>
              <a:rPr lang="en-US" sz="2000" dirty="0"/>
              <a:t/>
            </a:r>
            <a:br>
              <a:rPr lang="en-US" sz="2000" dirty="0"/>
            </a:br>
            <a:r>
              <a:rPr lang="en-US" sz="2000" dirty="0">
                <a:latin typeface="+mn-lt"/>
              </a:rPr>
              <a:t>FRAMING THE CONNECTION: MINIMUM THRESHOLDS &amp; MONITORING </a:t>
            </a:r>
            <a:r>
              <a:rPr lang="en-US" sz="2200" dirty="0">
                <a:latin typeface="+mn-lt"/>
              </a:rPr>
              <a:t/>
            </a:r>
            <a:br>
              <a:rPr lang="en-US" sz="2200" dirty="0">
                <a:latin typeface="+mn-lt"/>
              </a:rPr>
            </a:br>
            <a:r>
              <a:rPr lang="en-US" sz="2000" dirty="0"/>
              <a:t> </a:t>
            </a:r>
          </a:p>
        </p:txBody>
      </p:sp>
      <p:sp>
        <p:nvSpPr>
          <p:cNvPr id="3" name="Content Placeholder 2"/>
          <p:cNvSpPr>
            <a:spLocks noGrp="1"/>
          </p:cNvSpPr>
          <p:nvPr>
            <p:ph sz="quarter" idx="1"/>
          </p:nvPr>
        </p:nvSpPr>
        <p:spPr>
          <a:xfrm>
            <a:off x="152400" y="1527048"/>
            <a:ext cx="8839200" cy="5330952"/>
          </a:xfrm>
        </p:spPr>
        <p:txBody>
          <a:bodyPr>
            <a:normAutofit/>
          </a:bodyPr>
          <a:lstStyle/>
          <a:p>
            <a:pPr marL="0" indent="0" algn="ctr">
              <a:buNone/>
            </a:pPr>
            <a:endParaRPr lang="en-US" sz="1800" i="1" u="sng" dirty="0">
              <a:solidFill>
                <a:schemeClr val="accent1">
                  <a:lumMod val="75000"/>
                </a:schemeClr>
              </a:solidFill>
            </a:endParaRPr>
          </a:p>
          <a:p>
            <a:pPr marL="0" indent="0" algn="ctr">
              <a:buNone/>
            </a:pPr>
            <a:r>
              <a:rPr lang="en-US" sz="1800" i="1" u="sng" dirty="0">
                <a:solidFill>
                  <a:schemeClr val="accent1">
                    <a:lumMod val="75000"/>
                  </a:schemeClr>
                </a:solidFill>
              </a:rPr>
              <a:t>SGMA Regulations and Guidance Related to Fisheries</a:t>
            </a:r>
          </a:p>
          <a:p>
            <a:pPr marL="0" indent="0" algn="ctr">
              <a:buNone/>
            </a:pPr>
            <a:endParaRPr lang="en-US" sz="1800" i="1" u="sng" dirty="0">
              <a:solidFill>
                <a:schemeClr val="accent1">
                  <a:lumMod val="75000"/>
                </a:schemeClr>
              </a:solidFill>
            </a:endParaRPr>
          </a:p>
          <a:p>
            <a:pPr marL="0" indent="0">
              <a:buNone/>
            </a:pPr>
            <a:r>
              <a:rPr lang="en-US" sz="1800" dirty="0">
                <a:solidFill>
                  <a:schemeClr val="accent1">
                    <a:lumMod val="75000"/>
                  </a:schemeClr>
                </a:solidFill>
              </a:rPr>
              <a:t>› SGMA Regulation 354.34 and 354.28 provides that GSPs must provide “</a:t>
            </a:r>
            <a:r>
              <a:rPr lang="en-US" sz="1800" b="1" dirty="0">
                <a:solidFill>
                  <a:schemeClr val="accent1">
                    <a:lumMod val="75000"/>
                  </a:schemeClr>
                </a:solidFill>
              </a:rPr>
              <a:t>minimum thresholds</a:t>
            </a:r>
            <a:r>
              <a:rPr lang="en-US" sz="1800" dirty="0">
                <a:solidFill>
                  <a:schemeClr val="accent1">
                    <a:lumMod val="75000"/>
                  </a:schemeClr>
                </a:solidFill>
              </a:rPr>
              <a:t>” for “the “</a:t>
            </a:r>
            <a:r>
              <a:rPr lang="en-US" sz="1800" b="1" dirty="0">
                <a:solidFill>
                  <a:schemeClr val="accent1">
                    <a:lumMod val="75000"/>
                  </a:schemeClr>
                </a:solidFill>
              </a:rPr>
              <a:t>rate or volume of surface water depletions </a:t>
            </a:r>
            <a:r>
              <a:rPr lang="en-US" sz="1800" dirty="0">
                <a:solidFill>
                  <a:schemeClr val="accent1">
                    <a:lumMod val="75000"/>
                  </a:schemeClr>
                </a:solidFill>
              </a:rPr>
              <a:t>caused by groundwater use that has adverse impacts on </a:t>
            </a:r>
            <a:r>
              <a:rPr lang="en-US" sz="1800" b="1" dirty="0">
                <a:solidFill>
                  <a:schemeClr val="accent1">
                    <a:lumMod val="75000"/>
                  </a:schemeClr>
                </a:solidFill>
              </a:rPr>
              <a:t>beneficial uses </a:t>
            </a:r>
            <a:r>
              <a:rPr lang="en-US" sz="1800" dirty="0">
                <a:solidFill>
                  <a:schemeClr val="accent1">
                    <a:lumMod val="75000"/>
                  </a:schemeClr>
                </a:solidFill>
              </a:rPr>
              <a:t>of the surface water” and shall be supported the “</a:t>
            </a:r>
            <a:r>
              <a:rPr lang="en-US" sz="1800" b="1" dirty="0">
                <a:solidFill>
                  <a:schemeClr val="accent1">
                    <a:lumMod val="75000"/>
                  </a:schemeClr>
                </a:solidFill>
              </a:rPr>
              <a:t>location, quantity and timing of depletions</a:t>
            </a:r>
            <a:r>
              <a:rPr lang="en-US" sz="1800" dirty="0">
                <a:solidFill>
                  <a:schemeClr val="accent1">
                    <a:lumMod val="75000"/>
                  </a:schemeClr>
                </a:solidFill>
              </a:rPr>
              <a:t> of surface water”</a:t>
            </a:r>
          </a:p>
          <a:p>
            <a:pPr marL="0" indent="0">
              <a:buNone/>
            </a:pPr>
            <a:endParaRPr lang="en-US" sz="1800" dirty="0">
              <a:solidFill>
                <a:schemeClr val="accent1">
                  <a:lumMod val="75000"/>
                </a:schemeClr>
              </a:solidFill>
            </a:endParaRPr>
          </a:p>
          <a:p>
            <a:pPr marL="0" indent="0">
              <a:buNone/>
            </a:pPr>
            <a:r>
              <a:rPr lang="en-US" sz="1800" dirty="0">
                <a:solidFill>
                  <a:schemeClr val="accent1">
                    <a:lumMod val="75000"/>
                  </a:schemeClr>
                </a:solidFill>
              </a:rPr>
              <a:t>› </a:t>
            </a:r>
            <a:r>
              <a:rPr lang="en-US" sz="1800" i="1" dirty="0">
                <a:solidFill>
                  <a:schemeClr val="accent1">
                    <a:lumMod val="75000"/>
                  </a:schemeClr>
                </a:solidFill>
              </a:rPr>
              <a:t>SGMA Best Management Practices on Monitoring Networks </a:t>
            </a:r>
            <a:r>
              <a:rPr lang="en-US" sz="1800" dirty="0">
                <a:solidFill>
                  <a:schemeClr val="accent1">
                    <a:lumMod val="75000"/>
                  </a:schemeClr>
                </a:solidFill>
              </a:rPr>
              <a:t>(December 2016 Publication by California Department of Water Resources) provides that GSP monitoring networks for depletions of interconnected surface water must characterize “flow conditions indicating surface water discharge….identifying the </a:t>
            </a:r>
            <a:r>
              <a:rPr lang="en-US" sz="1800" b="1" dirty="0">
                <a:solidFill>
                  <a:schemeClr val="accent1">
                    <a:lumMod val="75000"/>
                  </a:schemeClr>
                </a:solidFill>
              </a:rPr>
              <a:t>approximate date and location where ephemeral or intermittent streams and rivers cease to flow</a:t>
            </a:r>
            <a:r>
              <a:rPr lang="en-US" sz="1800" dirty="0">
                <a:solidFill>
                  <a:schemeClr val="accent1">
                    <a:lumMod val="75000"/>
                  </a:schemeClr>
                </a:solidFill>
              </a:rPr>
              <a:t>…and </a:t>
            </a:r>
            <a:r>
              <a:rPr lang="en-US" sz="1800" b="1" dirty="0">
                <a:solidFill>
                  <a:schemeClr val="accent1">
                    <a:lumMod val="75000"/>
                  </a:schemeClr>
                </a:solidFill>
              </a:rPr>
              <a:t>temporal changes </a:t>
            </a:r>
            <a:r>
              <a:rPr lang="en-US" sz="1800" dirty="0">
                <a:solidFill>
                  <a:schemeClr val="accent1">
                    <a:lumMod val="75000"/>
                  </a:schemeClr>
                </a:solidFill>
              </a:rPr>
              <a:t>in conditions due to variations in stream discharge and regional groundwater extractions”</a:t>
            </a:r>
          </a:p>
          <a:p>
            <a:pPr marL="0" indent="0" algn="ctr">
              <a:buNone/>
            </a:pPr>
            <a:endParaRPr lang="en-US" sz="1200" dirty="0">
              <a:solidFill>
                <a:schemeClr val="accent1">
                  <a:lumMod val="75000"/>
                </a:schemeClr>
              </a:solidFill>
            </a:endParaRPr>
          </a:p>
          <a:p>
            <a:pPr marL="0" indent="0" algn="ctr">
              <a:buNone/>
            </a:pPr>
            <a:endParaRPr lang="en-US" sz="1200" dirty="0">
              <a:solidFill>
                <a:schemeClr val="accent1">
                  <a:lumMod val="75000"/>
                </a:schemeClr>
              </a:solidFill>
            </a:endParaRPr>
          </a:p>
          <a:p>
            <a:pPr marL="0" indent="0" algn="ctr">
              <a:buNone/>
            </a:pPr>
            <a:endParaRPr lang="en-US" sz="1900" i="1" dirty="0">
              <a:solidFill>
                <a:schemeClr val="accent1">
                  <a:lumMod val="75000"/>
                </a:schemeClr>
              </a:solidFill>
            </a:endParaRPr>
          </a:p>
        </p:txBody>
      </p:sp>
    </p:spTree>
    <p:extLst>
      <p:ext uri="{BB962C8B-B14F-4D97-AF65-F5344CB8AC3E}">
        <p14:creationId xmlns:p14="http://schemas.microsoft.com/office/powerpoint/2010/main" val="19126530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292AF4-35EA-4792-B553-F7AD44EC28A1}"/>
              </a:ext>
            </a:extLst>
          </p:cNvPr>
          <p:cNvSpPr>
            <a:spLocks noGrp="1"/>
          </p:cNvSpPr>
          <p:nvPr>
            <p:ph type="title"/>
          </p:nvPr>
        </p:nvSpPr>
        <p:spPr/>
        <p:txBody>
          <a:bodyPr>
            <a:normAutofit/>
          </a:bodyPr>
          <a:lstStyle/>
          <a:p>
            <a:r>
              <a:rPr lang="en-US" sz="2000" dirty="0">
                <a:solidFill>
                  <a:schemeClr val="accent3">
                    <a:lumMod val="50000"/>
                  </a:schemeClr>
                </a:solidFill>
              </a:rPr>
              <a:t>SOFTWARRE/MODELS TO ASSESS IMPACTS OF </a:t>
            </a:r>
            <a:br>
              <a:rPr lang="en-US" sz="2000" dirty="0">
                <a:solidFill>
                  <a:schemeClr val="accent3">
                    <a:lumMod val="50000"/>
                  </a:schemeClr>
                </a:solidFill>
              </a:rPr>
            </a:br>
            <a:r>
              <a:rPr lang="en-US" sz="2000" dirty="0">
                <a:solidFill>
                  <a:schemeClr val="accent3">
                    <a:lumMod val="50000"/>
                  </a:schemeClr>
                </a:solidFill>
              </a:rPr>
              <a:t>GROUNDWATER PUMPING ON FISHERIES IN GSPs</a:t>
            </a:r>
          </a:p>
        </p:txBody>
      </p:sp>
      <p:sp>
        <p:nvSpPr>
          <p:cNvPr id="3" name="Content Placeholder 2">
            <a:extLst>
              <a:ext uri="{FF2B5EF4-FFF2-40B4-BE49-F238E27FC236}">
                <a16:creationId xmlns:a16="http://schemas.microsoft.com/office/drawing/2014/main" xmlns="" id="{29BA63C1-859A-4C25-944B-BFAA0D3B5A33}"/>
              </a:ext>
            </a:extLst>
          </p:cNvPr>
          <p:cNvSpPr>
            <a:spLocks noGrp="1"/>
          </p:cNvSpPr>
          <p:nvPr>
            <p:ph sz="quarter" idx="1"/>
          </p:nvPr>
        </p:nvSpPr>
        <p:spPr>
          <a:xfrm>
            <a:off x="301752" y="1527048"/>
            <a:ext cx="8503920" cy="5330952"/>
          </a:xfrm>
        </p:spPr>
        <p:txBody>
          <a:bodyPr>
            <a:normAutofit/>
          </a:bodyPr>
          <a:lstStyle/>
          <a:p>
            <a:pPr marL="0" indent="0">
              <a:buNone/>
            </a:pPr>
            <a:endParaRPr lang="en-US" dirty="0"/>
          </a:p>
          <a:p>
            <a:pPr marL="0" indent="0">
              <a:buNone/>
            </a:pPr>
            <a:r>
              <a:rPr lang="en-US" sz="1800" dirty="0">
                <a:solidFill>
                  <a:schemeClr val="accent1">
                    <a:lumMod val="75000"/>
                  </a:schemeClr>
                </a:solidFill>
              </a:rPr>
              <a:t>› Software and models are now available to </a:t>
            </a:r>
            <a:r>
              <a:rPr lang="en-US" sz="1800" b="1" dirty="0">
                <a:solidFill>
                  <a:schemeClr val="accent1">
                    <a:lumMod val="75000"/>
                  </a:schemeClr>
                </a:solidFill>
              </a:rPr>
              <a:t>quantitatively</a:t>
            </a:r>
            <a:r>
              <a:rPr lang="en-US" sz="1800" dirty="0">
                <a:solidFill>
                  <a:schemeClr val="accent1">
                    <a:lumMod val="75000"/>
                  </a:schemeClr>
                </a:solidFill>
              </a:rPr>
              <a:t> evaluate the impact of groundwater pumping on interconnected surface water flows (presented in </a:t>
            </a:r>
            <a:r>
              <a:rPr lang="en-US" sz="1800" b="1" dirty="0">
                <a:solidFill>
                  <a:schemeClr val="accent1">
                    <a:lumMod val="75000"/>
                  </a:schemeClr>
                </a:solidFill>
              </a:rPr>
              <a:t>United States Geological Survey Circular 1376 </a:t>
            </a:r>
            <a:r>
              <a:rPr lang="en-US" sz="1800" dirty="0">
                <a:solidFill>
                  <a:schemeClr val="accent1">
                    <a:lumMod val="75000"/>
                  </a:schemeClr>
                </a:solidFill>
              </a:rPr>
              <a:t>titled </a:t>
            </a:r>
            <a:r>
              <a:rPr lang="en-US" sz="1800" i="1" dirty="0">
                <a:solidFill>
                  <a:schemeClr val="accent1">
                    <a:lumMod val="75000"/>
                  </a:schemeClr>
                </a:solidFill>
              </a:rPr>
              <a:t>Streamflow Depletion by Wells – Understanding and Managing the Effects of Groundwater Pumping on Streamflow</a:t>
            </a:r>
            <a:r>
              <a:rPr lang="en-US" sz="1800" dirty="0">
                <a:solidFill>
                  <a:schemeClr val="accent1">
                    <a:lumMod val="75000"/>
                  </a:schemeClr>
                </a:solidFill>
              </a:rPr>
              <a:t>, 2012 publication)</a:t>
            </a:r>
          </a:p>
          <a:p>
            <a:pPr marL="0" indent="0">
              <a:buNone/>
            </a:pPr>
            <a:endParaRPr lang="en-US" sz="1800" dirty="0">
              <a:solidFill>
                <a:schemeClr val="accent1">
                  <a:lumMod val="75000"/>
                </a:schemeClr>
              </a:solidFill>
            </a:endParaRPr>
          </a:p>
          <a:p>
            <a:pPr marL="0" indent="0">
              <a:buNone/>
            </a:pPr>
            <a:r>
              <a:rPr lang="en-US" sz="1800" dirty="0">
                <a:solidFill>
                  <a:schemeClr val="accent1">
                    <a:lumMod val="75000"/>
                  </a:schemeClr>
                </a:solidFill>
              </a:rPr>
              <a:t>› Software and models are now available to evaluate the impacts of reduced surface water flows on fisheries and fisheries habitat, such as </a:t>
            </a:r>
            <a:r>
              <a:rPr lang="en-US" sz="1800" b="1" dirty="0">
                <a:solidFill>
                  <a:schemeClr val="accent1">
                    <a:lumMod val="75000"/>
                  </a:schemeClr>
                </a:solidFill>
              </a:rPr>
              <a:t>SALMOD</a:t>
            </a:r>
            <a:r>
              <a:rPr lang="en-US" sz="1800" dirty="0">
                <a:solidFill>
                  <a:schemeClr val="accent1">
                    <a:lumMod val="75000"/>
                  </a:schemeClr>
                </a:solidFill>
              </a:rPr>
              <a:t> (software developed by United States Geological Survey in 1994) and the </a:t>
            </a:r>
            <a:r>
              <a:rPr lang="en-US" sz="1800" b="1" dirty="0">
                <a:solidFill>
                  <a:schemeClr val="accent1">
                    <a:lumMod val="75000"/>
                  </a:schemeClr>
                </a:solidFill>
              </a:rPr>
              <a:t>IOS Model</a:t>
            </a:r>
            <a:r>
              <a:rPr lang="en-US" sz="1800" dirty="0">
                <a:solidFill>
                  <a:schemeClr val="accent1">
                    <a:lumMod val="75000"/>
                  </a:schemeClr>
                </a:solidFill>
              </a:rPr>
              <a:t> (Interactive Object-Oriented Simulation Model)</a:t>
            </a:r>
          </a:p>
          <a:p>
            <a:pPr marL="0" indent="0">
              <a:buNone/>
            </a:pPr>
            <a:endParaRPr lang="en-US" sz="1800" dirty="0">
              <a:solidFill>
                <a:schemeClr val="accent1">
                  <a:lumMod val="75000"/>
                </a:schemeClr>
              </a:solidFill>
            </a:endParaRPr>
          </a:p>
          <a:p>
            <a:pPr marL="0" indent="0">
              <a:buNone/>
            </a:pPr>
            <a:r>
              <a:rPr lang="en-US" sz="1800" dirty="0">
                <a:solidFill>
                  <a:schemeClr val="accent1">
                    <a:lumMod val="75000"/>
                  </a:schemeClr>
                </a:solidFill>
              </a:rPr>
              <a:t>› The availability of such software and models make it difficult for GSAs to credibly claim that it is </a:t>
            </a:r>
            <a:r>
              <a:rPr lang="en-US" sz="1800" b="1" dirty="0">
                <a:solidFill>
                  <a:schemeClr val="accent1">
                    <a:lumMod val="75000"/>
                  </a:schemeClr>
                </a:solidFill>
              </a:rPr>
              <a:t>not feasible </a:t>
            </a:r>
            <a:r>
              <a:rPr lang="en-US" sz="1800" dirty="0">
                <a:solidFill>
                  <a:schemeClr val="accent1">
                    <a:lumMod val="75000"/>
                  </a:schemeClr>
                </a:solidFill>
              </a:rPr>
              <a:t>or is </a:t>
            </a:r>
            <a:r>
              <a:rPr lang="en-US" sz="1800" b="1" dirty="0">
                <a:solidFill>
                  <a:schemeClr val="accent1">
                    <a:lumMod val="75000"/>
                  </a:schemeClr>
                </a:solidFill>
              </a:rPr>
              <a:t>too speculative </a:t>
            </a:r>
            <a:r>
              <a:rPr lang="en-US" sz="1800" dirty="0">
                <a:solidFill>
                  <a:schemeClr val="accent1">
                    <a:lumMod val="75000"/>
                  </a:schemeClr>
                </a:solidFill>
              </a:rPr>
              <a:t>to analyze the impacts of groundwater pumping on fisheries in SGMA GSPs</a:t>
            </a:r>
          </a:p>
          <a:p>
            <a:pPr marL="0" indent="0" algn="ctr">
              <a:buNone/>
            </a:pPr>
            <a:endParaRPr lang="en-US" sz="1200" dirty="0">
              <a:solidFill>
                <a:schemeClr val="accent1">
                  <a:lumMod val="75000"/>
                </a:schemeClr>
              </a:solidFill>
            </a:endParaRPr>
          </a:p>
          <a:p>
            <a:pPr marL="0" indent="0" algn="ctr">
              <a:buNone/>
            </a:pPr>
            <a:endParaRPr lang="en-US" sz="1200" dirty="0">
              <a:solidFill>
                <a:schemeClr val="accent1">
                  <a:lumMod val="75000"/>
                </a:schemeClr>
              </a:solidFill>
            </a:endParaRPr>
          </a:p>
        </p:txBody>
      </p:sp>
    </p:spTree>
    <p:extLst>
      <p:ext uri="{BB962C8B-B14F-4D97-AF65-F5344CB8AC3E}">
        <p14:creationId xmlns:p14="http://schemas.microsoft.com/office/powerpoint/2010/main" val="21007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Group 37">
            <a:extLst>
              <a:ext uri="{FF2B5EF4-FFF2-40B4-BE49-F238E27FC236}">
                <a16:creationId xmlns:a16="http://schemas.microsoft.com/office/drawing/2014/main" xmlns="" id="{10AE9F41-7F3E-40C8-9B94-C12AD1EEB6FF}"/>
              </a:ext>
            </a:extLst>
          </p:cNvPr>
          <p:cNvGrpSpPr>
            <a:grpSpLocks/>
          </p:cNvGrpSpPr>
          <p:nvPr/>
        </p:nvGrpSpPr>
        <p:grpSpPr bwMode="auto">
          <a:xfrm>
            <a:off x="0" y="2971800"/>
            <a:ext cx="9144000" cy="3187700"/>
            <a:chOff x="0" y="2971800"/>
            <a:chExt cx="9144000" cy="3187700"/>
          </a:xfrm>
        </p:grpSpPr>
        <p:pic>
          <p:nvPicPr>
            <p:cNvPr id="75794" name="Picture 2" descr="C:\Users\mhall\Documents\_GW-SW_Assesment\_Communication&amp;Outreach\Graphic Illustration Contracting\Leipold Work Products\Consumnes_GWrecharge3.jpg">
              <a:extLst>
                <a:ext uri="{FF2B5EF4-FFF2-40B4-BE49-F238E27FC236}">
                  <a16:creationId xmlns:a16="http://schemas.microsoft.com/office/drawing/2014/main" xmlns="" id="{1702496B-3153-4CCD-94E7-CF7342901D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82222"/>
            <a:stretch>
              <a:fillRect/>
            </a:stretch>
          </p:blipFill>
          <p:spPr bwMode="auto">
            <a:xfrm flipH="1">
              <a:off x="0" y="2971800"/>
              <a:ext cx="12192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5" name="Picture 2" descr="C:\Users\mhall\Documents\_GW-SW_Assesment\_Communication&amp;Outreach\Graphic Illustration Contracting\Leipold Work Products\Consumnes_GWrecharge3.jpg">
              <a:extLst>
                <a:ext uri="{FF2B5EF4-FFF2-40B4-BE49-F238E27FC236}">
                  <a16:creationId xmlns:a16="http://schemas.microsoft.com/office/drawing/2014/main" xmlns="" id="{1DA99086-9133-484A-AFBE-A2EBF14C04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4444"/>
            <a:stretch>
              <a:fillRect/>
            </a:stretch>
          </p:blipFill>
          <p:spPr bwMode="auto">
            <a:xfrm flipH="1">
              <a:off x="8077200" y="2971800"/>
              <a:ext cx="10668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6" name="Picture 2" descr="C:\Users\mhall\Documents\_GW-SW_Assesment\_Communication&amp;Outreach\Graphic Illustration Contracting\Leipold Work Products\Consumnes_GWrecharge3.jpg">
              <a:extLst>
                <a:ext uri="{FF2B5EF4-FFF2-40B4-BE49-F238E27FC236}">
                  <a16:creationId xmlns:a16="http://schemas.microsoft.com/office/drawing/2014/main" xmlns="" id="{ECB0207A-CD99-4F34-817C-7200D5A20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11" t="42828" r="93333" b="50000"/>
            <a:stretch>
              <a:fillRect/>
            </a:stretch>
          </p:blipFill>
          <p:spPr bwMode="auto">
            <a:xfrm>
              <a:off x="0" y="4343400"/>
              <a:ext cx="685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7" name="Picture 2" descr="C:\Users\mhall\Documents\_GW-SW_Assesment\_Communication&amp;Outreach\Graphic Illustration Contracting\Leipold Work Products\Consumnes_GWrecharge3.jpg">
              <a:extLst>
                <a:ext uri="{FF2B5EF4-FFF2-40B4-BE49-F238E27FC236}">
                  <a16:creationId xmlns:a16="http://schemas.microsoft.com/office/drawing/2014/main" xmlns="" id="{1C4E93EC-0D1F-44B0-B39C-514E5A28C4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11" t="42828" r="93333" b="50000"/>
            <a:stretch>
              <a:fillRect/>
            </a:stretch>
          </p:blipFill>
          <p:spPr bwMode="auto">
            <a:xfrm>
              <a:off x="8153400" y="4267200"/>
              <a:ext cx="990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8" name="Picture 2" descr="C:\Users\mhall\Documents\_GW-SW_Assesment\_Communication&amp;Outreach\Graphic Illustration Contracting\Leipold Work Products\Consumnes_GWrecharge3.jpg">
              <a:extLst>
                <a:ext uri="{FF2B5EF4-FFF2-40B4-BE49-F238E27FC236}">
                  <a16:creationId xmlns:a16="http://schemas.microsoft.com/office/drawing/2014/main" xmlns="" id="{F73EAF6B-99FD-4B1C-BA92-4A9B5A958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971800"/>
              <a:ext cx="68580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5779" name="Group 30">
            <a:extLst>
              <a:ext uri="{FF2B5EF4-FFF2-40B4-BE49-F238E27FC236}">
                <a16:creationId xmlns:a16="http://schemas.microsoft.com/office/drawing/2014/main" xmlns="" id="{7CFCE1F9-7DEC-4C14-AC67-A30484127E43}"/>
              </a:ext>
            </a:extLst>
          </p:cNvPr>
          <p:cNvGrpSpPr>
            <a:grpSpLocks/>
          </p:cNvGrpSpPr>
          <p:nvPr/>
        </p:nvGrpSpPr>
        <p:grpSpPr bwMode="auto">
          <a:xfrm>
            <a:off x="0" y="2971800"/>
            <a:ext cx="9144000" cy="3200400"/>
            <a:chOff x="0" y="2971800"/>
            <a:chExt cx="9144000" cy="3200400"/>
          </a:xfrm>
        </p:grpSpPr>
        <p:pic>
          <p:nvPicPr>
            <p:cNvPr id="75789" name="Picture 2" descr="C:\Users\mhall\Documents\_GW-SW_Assesment\_Communication&amp;Outreach\Graphic Illustration Contracting\Leipold Work Products\Consumnes_GWrecharge4.jpg">
              <a:extLst>
                <a:ext uri="{FF2B5EF4-FFF2-40B4-BE49-F238E27FC236}">
                  <a16:creationId xmlns:a16="http://schemas.microsoft.com/office/drawing/2014/main" xmlns="" id="{BBBC97E2-F2A1-44CC-A4FE-B6682AE861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984500"/>
              <a:ext cx="68580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0" name="Picture 2" descr="C:\Users\mhall\Documents\_GW-SW_Assesment\_Communication&amp;Outreach\Graphic Illustration Contracting\Leipold Work Products\Consumnes_GWrecharge4.jpg">
              <a:extLst>
                <a:ext uri="{FF2B5EF4-FFF2-40B4-BE49-F238E27FC236}">
                  <a16:creationId xmlns:a16="http://schemas.microsoft.com/office/drawing/2014/main" xmlns="" id="{2E44A36B-95E9-496D-9E95-FB6C61524A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81111"/>
            <a:stretch>
              <a:fillRect/>
            </a:stretch>
          </p:blipFill>
          <p:spPr bwMode="auto">
            <a:xfrm flipH="1">
              <a:off x="0" y="2971800"/>
              <a:ext cx="12954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1" name="Picture 2" descr="C:\Users\mhall\Documents\_GW-SW_Assesment\_Communication&amp;Outreach\Graphic Illustration Contracting\Leipold Work Products\Consumnes_GWrecharge5.jpg">
              <a:extLst>
                <a:ext uri="{FF2B5EF4-FFF2-40B4-BE49-F238E27FC236}">
                  <a16:creationId xmlns:a16="http://schemas.microsoft.com/office/drawing/2014/main" xmlns="" id="{185AE283-EA29-48FE-BE40-458946143F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1713" r="87778" b="18726"/>
            <a:stretch>
              <a:fillRect/>
            </a:stretch>
          </p:blipFill>
          <p:spPr bwMode="auto">
            <a:xfrm flipH="1">
              <a:off x="0" y="4953000"/>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2" name="Picture 2" descr="C:\Users\mhall\Documents\_GW-SW_Assesment\_Communication&amp;Outreach\Graphic Illustration Contracting\Leipold Work Products\Consumnes_GWrecharge4.jpg">
              <a:extLst>
                <a:ext uri="{FF2B5EF4-FFF2-40B4-BE49-F238E27FC236}">
                  <a16:creationId xmlns:a16="http://schemas.microsoft.com/office/drawing/2014/main" xmlns="" id="{625C4DE2-BE89-4481-9289-E05003A3E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4444"/>
            <a:stretch>
              <a:fillRect/>
            </a:stretch>
          </p:blipFill>
          <p:spPr bwMode="auto">
            <a:xfrm flipH="1">
              <a:off x="8077200" y="2971800"/>
              <a:ext cx="10668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3" name="Picture 2" descr="C:\Users\mhall\Documents\_GW-SW_Assesment\_Communication&amp;Outreach\Graphic Illustration Contracting\Leipold Work Products\Consumnes_GWrecharge5.jpg">
              <a:extLst>
                <a:ext uri="{FF2B5EF4-FFF2-40B4-BE49-F238E27FC236}">
                  <a16:creationId xmlns:a16="http://schemas.microsoft.com/office/drawing/2014/main" xmlns="" id="{A1A3BDC8-5E43-48C2-BF1A-2F37445AAC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33" t="71713" r="82222" b="21117"/>
            <a:stretch>
              <a:fillRect/>
            </a:stretch>
          </p:blipFill>
          <p:spPr bwMode="auto">
            <a:xfrm flipH="1">
              <a:off x="8153400" y="4800600"/>
              <a:ext cx="990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5780" name="Picture 2" descr="C:\Users\mhall\Documents\_GW-SW_Assesment\Presentations\General presentation items\PumpingWell.jpg">
            <a:extLst>
              <a:ext uri="{FF2B5EF4-FFF2-40B4-BE49-F238E27FC236}">
                <a16:creationId xmlns:a16="http://schemas.microsoft.com/office/drawing/2014/main" xmlns="" id="{AC2D873D-4ACC-40D9-89D6-CC53634A7FB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11957"/>
          <a:stretch>
            <a:fillRect/>
          </a:stretch>
        </p:blipFill>
        <p:spPr bwMode="auto">
          <a:xfrm>
            <a:off x="8027988" y="3775075"/>
            <a:ext cx="430212"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Box 9">
            <a:extLst>
              <a:ext uri="{FF2B5EF4-FFF2-40B4-BE49-F238E27FC236}">
                <a16:creationId xmlns:a16="http://schemas.microsoft.com/office/drawing/2014/main" xmlns="" id="{824F1562-BE93-486E-8BE1-D98D5ECAD94E}"/>
              </a:ext>
            </a:extLst>
          </p:cNvPr>
          <p:cNvSpPr txBox="1">
            <a:spLocks noChangeArrowheads="1"/>
          </p:cNvSpPr>
          <p:nvPr/>
        </p:nvSpPr>
        <p:spPr bwMode="auto">
          <a:xfrm>
            <a:off x="1219200" y="6172200"/>
            <a:ext cx="4032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Palatino Linotype" panose="02040502050505030304" pitchFamily="18"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Palatino Linotype" panose="02040502050505030304" pitchFamily="18" charset="0"/>
              </a:defRPr>
            </a:lvl2pPr>
            <a:lvl3pPr marL="1143000" indent="-228600">
              <a:spcBef>
                <a:spcPct val="20000"/>
              </a:spcBef>
              <a:buClr>
                <a:schemeClr val="accent2"/>
              </a:buClr>
              <a:buChar char="•"/>
              <a:defRPr sz="2400">
                <a:solidFill>
                  <a:schemeClr val="tx1"/>
                </a:solidFill>
                <a:latin typeface="Palatino Linotype" panose="02040502050505030304" pitchFamily="18"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Palatino Linotype" panose="02040502050505030304" pitchFamily="18" charset="0"/>
              </a:defRPr>
            </a:lvl4pPr>
            <a:lvl5pPr marL="2057400" indent="-228600">
              <a:spcBef>
                <a:spcPct val="20000"/>
              </a:spcBef>
              <a:buClr>
                <a:schemeClr val="hlink"/>
              </a:buClr>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9pPr>
          </a:lstStyle>
          <a:p>
            <a:pPr>
              <a:spcBef>
                <a:spcPct val="0"/>
              </a:spcBef>
              <a:buClrTx/>
              <a:buSzTx/>
              <a:buFontTx/>
              <a:buNone/>
            </a:pPr>
            <a:r>
              <a:rPr lang="en-US" altLang="en-US" sz="1800">
                <a:latin typeface="Arial" panose="020B0604020202020204" pitchFamily="34" charset="0"/>
              </a:rPr>
              <a:t>Pumping Lowers Groundwater Levels</a:t>
            </a:r>
          </a:p>
          <a:p>
            <a:pPr>
              <a:spcBef>
                <a:spcPct val="0"/>
              </a:spcBef>
              <a:buClrTx/>
              <a:buSzTx/>
              <a:buFontTx/>
              <a:buNone/>
            </a:pPr>
            <a:r>
              <a:rPr lang="en-US" altLang="en-US" sz="1800">
                <a:latin typeface="Arial" panose="020B0604020202020204" pitchFamily="34" charset="0"/>
              </a:rPr>
              <a:t>Stream Loses Flow to Groundwater</a:t>
            </a:r>
          </a:p>
        </p:txBody>
      </p:sp>
      <p:sp>
        <p:nvSpPr>
          <p:cNvPr id="75782" name="TextBox 12">
            <a:extLst>
              <a:ext uri="{FF2B5EF4-FFF2-40B4-BE49-F238E27FC236}">
                <a16:creationId xmlns:a16="http://schemas.microsoft.com/office/drawing/2014/main" xmlns="" id="{A66245BB-2376-43ED-BFDF-1CCFEBBC68B2}"/>
              </a:ext>
            </a:extLst>
          </p:cNvPr>
          <p:cNvSpPr txBox="1">
            <a:spLocks noChangeArrowheads="1"/>
          </p:cNvSpPr>
          <p:nvPr/>
        </p:nvSpPr>
        <p:spPr bwMode="auto">
          <a:xfrm>
            <a:off x="3422650" y="2638425"/>
            <a:ext cx="467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Palatino Linotype" panose="02040502050505030304" pitchFamily="18"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Palatino Linotype" panose="02040502050505030304" pitchFamily="18" charset="0"/>
              </a:defRPr>
            </a:lvl2pPr>
            <a:lvl3pPr marL="1143000" indent="-228600">
              <a:spcBef>
                <a:spcPct val="20000"/>
              </a:spcBef>
              <a:buClr>
                <a:schemeClr val="accent2"/>
              </a:buClr>
              <a:buChar char="•"/>
              <a:defRPr sz="2400">
                <a:solidFill>
                  <a:schemeClr val="tx1"/>
                </a:solidFill>
                <a:latin typeface="Palatino Linotype" panose="02040502050505030304" pitchFamily="18"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Palatino Linotype" panose="02040502050505030304" pitchFamily="18" charset="0"/>
              </a:defRPr>
            </a:lvl4pPr>
            <a:lvl5pPr marL="2057400" indent="-228600">
              <a:spcBef>
                <a:spcPct val="20000"/>
              </a:spcBef>
              <a:buClr>
                <a:schemeClr val="hlink"/>
              </a:buClr>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9pPr>
          </a:lstStyle>
          <a:p>
            <a:pPr algn="r">
              <a:spcBef>
                <a:spcPct val="0"/>
              </a:spcBef>
              <a:buClrTx/>
              <a:buSzTx/>
              <a:buFontTx/>
              <a:buNone/>
            </a:pPr>
            <a:r>
              <a:rPr lang="en-US" altLang="en-US" sz="1800">
                <a:solidFill>
                  <a:schemeClr val="bg1"/>
                </a:solidFill>
                <a:latin typeface="Arial" panose="020B0604020202020204" pitchFamily="34" charset="0"/>
              </a:rPr>
              <a:t>Groundwater Levels Below Stream Channel</a:t>
            </a:r>
          </a:p>
        </p:txBody>
      </p:sp>
      <p:sp>
        <p:nvSpPr>
          <p:cNvPr id="75783" name="TextBox 13">
            <a:extLst>
              <a:ext uri="{FF2B5EF4-FFF2-40B4-BE49-F238E27FC236}">
                <a16:creationId xmlns:a16="http://schemas.microsoft.com/office/drawing/2014/main" xmlns="" id="{FA5B9443-1109-4307-8A2E-3D7EC8F122A5}"/>
              </a:ext>
            </a:extLst>
          </p:cNvPr>
          <p:cNvSpPr txBox="1">
            <a:spLocks noChangeArrowheads="1"/>
          </p:cNvSpPr>
          <p:nvPr/>
        </p:nvSpPr>
        <p:spPr bwMode="auto">
          <a:xfrm>
            <a:off x="4876800" y="1600200"/>
            <a:ext cx="200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Palatino Linotype" panose="02040502050505030304" pitchFamily="18"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Palatino Linotype" panose="02040502050505030304" pitchFamily="18" charset="0"/>
              </a:defRPr>
            </a:lvl2pPr>
            <a:lvl3pPr marL="1143000" indent="-228600">
              <a:spcBef>
                <a:spcPct val="20000"/>
              </a:spcBef>
              <a:buClr>
                <a:schemeClr val="accent2"/>
              </a:buClr>
              <a:buChar char="•"/>
              <a:defRPr sz="2400">
                <a:solidFill>
                  <a:schemeClr val="tx1"/>
                </a:solidFill>
                <a:latin typeface="Palatino Linotype" panose="02040502050505030304" pitchFamily="18"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Palatino Linotype" panose="02040502050505030304" pitchFamily="18" charset="0"/>
              </a:defRPr>
            </a:lvl4pPr>
            <a:lvl5pPr marL="2057400" indent="-228600">
              <a:spcBef>
                <a:spcPct val="20000"/>
              </a:spcBef>
              <a:buClr>
                <a:schemeClr val="hlink"/>
              </a:buClr>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Palatino Linotype" panose="02040502050505030304" pitchFamily="18" charset="0"/>
              </a:defRPr>
            </a:lvl9pPr>
          </a:lstStyle>
          <a:p>
            <a:pPr>
              <a:spcBef>
                <a:spcPct val="0"/>
              </a:spcBef>
              <a:buClrTx/>
              <a:buSzTx/>
              <a:buFontTx/>
              <a:buNone/>
            </a:pPr>
            <a:r>
              <a:rPr lang="en-US" altLang="en-US" sz="2000">
                <a:solidFill>
                  <a:schemeClr val="bg1"/>
                </a:solidFill>
                <a:latin typeface="Arial" panose="020B0604020202020204" pitchFamily="34" charset="0"/>
              </a:rPr>
              <a:t>“Losing Stream”</a:t>
            </a:r>
          </a:p>
        </p:txBody>
      </p:sp>
      <p:pic>
        <p:nvPicPr>
          <p:cNvPr id="75784" name="Picture 2" descr="C:\Users\mhall\Documents\_GW-SW_Assesment\_Communication&amp;Outreach\Graphic Illustration Contracting\Leipold Work Products\Consumnes_GWrecharge5.jpg">
            <a:extLst>
              <a:ext uri="{FF2B5EF4-FFF2-40B4-BE49-F238E27FC236}">
                <a16:creationId xmlns:a16="http://schemas.microsoft.com/office/drawing/2014/main" xmlns="" id="{03BDD552-3FFF-46D2-B941-546A6F8B8B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2222" t="71713" b="21117"/>
          <a:stretch>
            <a:fillRect/>
          </a:stretch>
        </p:blipFill>
        <p:spPr bwMode="auto">
          <a:xfrm>
            <a:off x="-2438400" y="0"/>
            <a:ext cx="1219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5" name="Picture 2" descr="C:\Users\mhall\Documents\_GW-SW_Assesment\_Communication&amp;Outreach\Graphic Illustration Contracting\Leipold Work Products\Consumnes_GWrecharge5.jpg">
            <a:extLst>
              <a:ext uri="{FF2B5EF4-FFF2-40B4-BE49-F238E27FC236}">
                <a16:creationId xmlns:a16="http://schemas.microsoft.com/office/drawing/2014/main" xmlns="" id="{B4D34F9C-370F-41F9-91CC-13258CAF64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2222" t="71713" b="21117"/>
          <a:stretch>
            <a:fillRect/>
          </a:stretch>
        </p:blipFill>
        <p:spPr bwMode="auto">
          <a:xfrm>
            <a:off x="-2286000" y="152400"/>
            <a:ext cx="1219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6" name="Picture 2" descr="C:\Users\mhall\Documents\_GW-SW_Assesment\_Communication&amp;Outreach\Graphic Illustration Contracting\Leipold Work Products\Consumnes_GWrecharge3.jpg">
            <a:extLst>
              <a:ext uri="{FF2B5EF4-FFF2-40B4-BE49-F238E27FC236}">
                <a16:creationId xmlns:a16="http://schemas.microsoft.com/office/drawing/2014/main" xmlns="" id="{508B8FBA-BB91-48F9-B6C3-CA18CDA1D3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111" t="42828" r="93333" b="50000"/>
          <a:stretch>
            <a:fillRect/>
          </a:stretch>
        </p:blipFill>
        <p:spPr bwMode="auto">
          <a:xfrm>
            <a:off x="-3352800" y="66294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7" name="Picture 2" descr="C:\Users\mhall\Documents\_GW-SW_Assesment\Presentations\General presentation items\PumpingWell.jpg">
            <a:extLst>
              <a:ext uri="{FF2B5EF4-FFF2-40B4-BE49-F238E27FC236}">
                <a16:creationId xmlns:a16="http://schemas.microsoft.com/office/drawing/2014/main" xmlns="" id="{BB2E0EBA-83BB-4344-909C-F10803D92C1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7288" y="3622675"/>
            <a:ext cx="430212"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le 1">
            <a:extLst>
              <a:ext uri="{FF2B5EF4-FFF2-40B4-BE49-F238E27FC236}">
                <a16:creationId xmlns:a16="http://schemas.microsoft.com/office/drawing/2014/main" xmlns="" id="{F970D561-A0AD-4381-B2A6-4E04728F86C1}"/>
              </a:ext>
            </a:extLst>
          </p:cNvPr>
          <p:cNvSpPr txBox="1">
            <a:spLocks/>
          </p:cNvSpPr>
          <p:nvPr/>
        </p:nvSpPr>
        <p:spPr>
          <a:xfrm>
            <a:off x="228600" y="0"/>
            <a:ext cx="8610600" cy="1066800"/>
          </a:xfrm>
          <a:prstGeom prst="rect">
            <a:avLst/>
          </a:prstGeom>
        </p:spPr>
        <p:txBody>
          <a:bodyPr/>
          <a:lstStyle>
            <a:lvl1pPr algn="ctr" rtl="0" eaLnBrk="0" fontAlgn="base" hangingPunct="0">
              <a:spcBef>
                <a:spcPct val="0"/>
              </a:spcBef>
              <a:spcAft>
                <a:spcPct val="0"/>
              </a:spcAft>
              <a:defRPr sz="4400">
                <a:solidFill>
                  <a:srgbClr val="FF33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2pPr>
            <a:lvl3pPr algn="ctr" rtl="0" eaLnBrk="0" fontAlgn="base" hangingPunct="0">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3pPr>
            <a:lvl4pPr algn="ctr" rtl="0" eaLnBrk="0" fontAlgn="base" hangingPunct="0">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4pPr>
            <a:lvl5pPr algn="ctr" rtl="0" eaLnBrk="0" fontAlgn="base" hangingPunct="0">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5pPr>
            <a:lvl6pPr marL="457200" algn="ctr" rtl="0" fontAlgn="base">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6pPr>
            <a:lvl7pPr marL="914400" algn="ctr" rtl="0" fontAlgn="base">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7pPr>
            <a:lvl8pPr marL="1371600" algn="ctr" rtl="0" fontAlgn="base">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8pPr>
            <a:lvl9pPr marL="1828800" algn="ctr" rtl="0" fontAlgn="base">
              <a:spcBef>
                <a:spcPct val="0"/>
              </a:spcBef>
              <a:spcAft>
                <a:spcPct val="0"/>
              </a:spcAft>
              <a:defRPr sz="4400">
                <a:solidFill>
                  <a:srgbClr val="FF3300"/>
                </a:solidFill>
                <a:effectLst>
                  <a:outerShdw blurRad="38100" dist="38100" dir="2700000" algn="tl">
                    <a:srgbClr val="000000"/>
                  </a:outerShdw>
                </a:effectLst>
                <a:latin typeface="Palatino Linotype" pitchFamily="18" charset="0"/>
              </a:defRPr>
            </a:lvl9pPr>
          </a:lstStyle>
          <a:p>
            <a:pPr>
              <a:defRPr/>
            </a:pPr>
            <a:r>
              <a:rPr lang="en-US" sz="2800" kern="0" dirty="0">
                <a:solidFill>
                  <a:schemeClr val="tx1"/>
                </a:solidFill>
                <a:latin typeface="Arial" panose="020B0604020202020204" pitchFamily="34" charset="0"/>
                <a:cs typeface="Arial" panose="020B0604020202020204" pitchFamily="34" charset="0"/>
              </a:rPr>
              <a:t>Groundwater – Surface Water  Connection</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CONCLUSION – FISHERIES UNDER SGMA</a:t>
            </a:r>
          </a:p>
        </p:txBody>
      </p:sp>
      <p:sp>
        <p:nvSpPr>
          <p:cNvPr id="3" name="Content Placeholder 2"/>
          <p:cNvSpPr>
            <a:spLocks noGrp="1"/>
          </p:cNvSpPr>
          <p:nvPr>
            <p:ph sz="quarter" idx="1"/>
          </p:nvPr>
        </p:nvSpPr>
        <p:spPr>
          <a:xfrm>
            <a:off x="301752" y="1527048"/>
            <a:ext cx="8503920" cy="5330952"/>
          </a:xfrm>
        </p:spPr>
        <p:txBody>
          <a:bodyPr>
            <a:normAutofit/>
          </a:bodyPr>
          <a:lstStyle/>
          <a:p>
            <a:pPr marL="0" indent="0" algn="ctr">
              <a:lnSpc>
                <a:spcPts val="1800"/>
              </a:lnSpc>
              <a:buNone/>
            </a:pPr>
            <a:r>
              <a:rPr lang="en-US" sz="1800" i="1" u="sng" dirty="0">
                <a:solidFill>
                  <a:schemeClr val="accent1">
                    <a:lumMod val="75000"/>
                  </a:schemeClr>
                </a:solidFill>
              </a:rPr>
              <a:t>The Five Key Take-Aways in the August 2018 CUEL SGMA Fisheries Guidebook</a:t>
            </a:r>
          </a:p>
          <a:p>
            <a:pPr marL="0" indent="0" algn="ctr">
              <a:lnSpc>
                <a:spcPts val="1800"/>
              </a:lnSpc>
              <a:buNone/>
            </a:pPr>
            <a:endParaRPr lang="en-US" sz="1800" i="1" dirty="0">
              <a:solidFill>
                <a:schemeClr val="accent1">
                  <a:lumMod val="75000"/>
                </a:schemeClr>
              </a:solidFill>
            </a:endParaRPr>
          </a:p>
          <a:p>
            <a:pPr marL="0" indent="0">
              <a:lnSpc>
                <a:spcPts val="1800"/>
              </a:lnSpc>
              <a:buNone/>
            </a:pPr>
            <a:r>
              <a:rPr lang="en-US" sz="1800" i="1" dirty="0">
                <a:solidFill>
                  <a:schemeClr val="accent1">
                    <a:lumMod val="75000"/>
                  </a:schemeClr>
                </a:solidFill>
              </a:rPr>
              <a:t>› (1) </a:t>
            </a:r>
            <a:r>
              <a:rPr lang="en-US" sz="1800" b="1" i="1" dirty="0">
                <a:solidFill>
                  <a:schemeClr val="accent1">
                    <a:lumMod val="75000"/>
                  </a:schemeClr>
                </a:solidFill>
              </a:rPr>
              <a:t>Temporal Focus </a:t>
            </a:r>
            <a:r>
              <a:rPr lang="en-US" sz="1800" i="1" dirty="0">
                <a:solidFill>
                  <a:schemeClr val="accent1">
                    <a:lumMod val="75000"/>
                  </a:schemeClr>
                </a:solidFill>
              </a:rPr>
              <a:t>is on Times When Fisheries Need Instream Flow, Not on the Long-Term Average Maintenance of Groundwater Table</a:t>
            </a:r>
          </a:p>
          <a:p>
            <a:pPr marL="0" indent="0">
              <a:lnSpc>
                <a:spcPts val="1800"/>
              </a:lnSpc>
              <a:buNone/>
            </a:pPr>
            <a:endParaRPr lang="en-US" sz="1800" i="1" dirty="0">
              <a:solidFill>
                <a:schemeClr val="accent1">
                  <a:lumMod val="75000"/>
                </a:schemeClr>
              </a:solidFill>
            </a:endParaRPr>
          </a:p>
          <a:p>
            <a:pPr marL="0" indent="0">
              <a:lnSpc>
                <a:spcPts val="1800"/>
              </a:lnSpc>
              <a:buNone/>
            </a:pPr>
            <a:r>
              <a:rPr lang="en-US" sz="1800" i="1" dirty="0">
                <a:solidFill>
                  <a:schemeClr val="accent1">
                    <a:lumMod val="75000"/>
                  </a:schemeClr>
                </a:solidFill>
              </a:rPr>
              <a:t>› (2) </a:t>
            </a:r>
            <a:r>
              <a:rPr lang="en-US" sz="1800" b="1" i="1" dirty="0">
                <a:solidFill>
                  <a:schemeClr val="accent1">
                    <a:lumMod val="75000"/>
                  </a:schemeClr>
                </a:solidFill>
              </a:rPr>
              <a:t>Lateral Location </a:t>
            </a:r>
            <a:r>
              <a:rPr lang="en-US" sz="1800" i="1" dirty="0">
                <a:solidFill>
                  <a:schemeClr val="accent1">
                    <a:lumMod val="75000"/>
                  </a:schemeClr>
                </a:solidFill>
              </a:rPr>
              <a:t>of Groundwater Wells Can Affect Impacts on Nearby Surface Water Flows and Fisheries (</a:t>
            </a:r>
            <a:r>
              <a:rPr lang="en-US" sz="1800" b="1" i="1" dirty="0">
                <a:solidFill>
                  <a:schemeClr val="accent1">
                    <a:lumMod val="75000"/>
                  </a:schemeClr>
                </a:solidFill>
              </a:rPr>
              <a:t>Cones of Depression</a:t>
            </a:r>
            <a:r>
              <a:rPr lang="en-US" sz="1800" i="1" dirty="0">
                <a:solidFill>
                  <a:schemeClr val="accent1">
                    <a:lumMod val="75000"/>
                  </a:schemeClr>
                </a:solidFill>
              </a:rPr>
              <a:t>)</a:t>
            </a:r>
          </a:p>
          <a:p>
            <a:pPr marL="0" indent="0">
              <a:lnSpc>
                <a:spcPts val="1800"/>
              </a:lnSpc>
              <a:buNone/>
            </a:pPr>
            <a:endParaRPr lang="en-US" sz="1800" i="1" dirty="0">
              <a:solidFill>
                <a:schemeClr val="accent1">
                  <a:lumMod val="75000"/>
                </a:schemeClr>
              </a:solidFill>
            </a:endParaRPr>
          </a:p>
          <a:p>
            <a:pPr marL="0" indent="0">
              <a:lnSpc>
                <a:spcPts val="1800"/>
              </a:lnSpc>
              <a:buNone/>
            </a:pPr>
            <a:r>
              <a:rPr lang="en-US" sz="1800" i="1" dirty="0">
                <a:solidFill>
                  <a:schemeClr val="accent1">
                    <a:lumMod val="75000"/>
                  </a:schemeClr>
                </a:solidFill>
              </a:rPr>
              <a:t>› (3) Fisheries May Be Impacted by How Groundwater-Surface Water Interactions Affect Instream Surface Water </a:t>
            </a:r>
            <a:r>
              <a:rPr lang="en-US" sz="1800" b="1" i="1" dirty="0">
                <a:solidFill>
                  <a:schemeClr val="accent1">
                    <a:lumMod val="75000"/>
                  </a:schemeClr>
                </a:solidFill>
              </a:rPr>
              <a:t>Temperatures</a:t>
            </a:r>
          </a:p>
          <a:p>
            <a:pPr marL="0" indent="0">
              <a:lnSpc>
                <a:spcPts val="1800"/>
              </a:lnSpc>
              <a:buNone/>
            </a:pPr>
            <a:endParaRPr lang="en-US" sz="1800" i="1" dirty="0">
              <a:solidFill>
                <a:schemeClr val="accent1">
                  <a:lumMod val="75000"/>
                </a:schemeClr>
              </a:solidFill>
            </a:endParaRPr>
          </a:p>
          <a:p>
            <a:pPr marL="0" indent="0">
              <a:lnSpc>
                <a:spcPts val="1800"/>
              </a:lnSpc>
              <a:buNone/>
            </a:pPr>
            <a:r>
              <a:rPr lang="en-US" sz="1800" i="1" dirty="0">
                <a:solidFill>
                  <a:schemeClr val="accent1">
                    <a:lumMod val="75000"/>
                  </a:schemeClr>
                </a:solidFill>
              </a:rPr>
              <a:t>› (4) </a:t>
            </a:r>
            <a:r>
              <a:rPr lang="en-US" sz="1800" b="1" i="1" dirty="0">
                <a:solidFill>
                  <a:schemeClr val="accent1">
                    <a:lumMod val="75000"/>
                  </a:schemeClr>
                </a:solidFill>
              </a:rPr>
              <a:t>Absence of Complete Data </a:t>
            </a:r>
            <a:r>
              <a:rPr lang="en-US" sz="1800" i="1" dirty="0">
                <a:solidFill>
                  <a:schemeClr val="accent1">
                    <a:lumMod val="75000"/>
                  </a:schemeClr>
                </a:solidFill>
              </a:rPr>
              <a:t>is Not a Proper Basis for SGMA Groundwater Plans to Omit Provisions Addressing the Impacts of Groundwater Pumping on Surface Flows and Fisheries (</a:t>
            </a:r>
            <a:r>
              <a:rPr lang="en-US" sz="1800" b="1" i="1" dirty="0">
                <a:solidFill>
                  <a:schemeClr val="accent1">
                    <a:lumMod val="75000"/>
                  </a:schemeClr>
                </a:solidFill>
              </a:rPr>
              <a:t>Best Science Available)</a:t>
            </a:r>
            <a:endParaRPr lang="en-US" sz="1800" i="1" dirty="0">
              <a:solidFill>
                <a:schemeClr val="accent1">
                  <a:lumMod val="75000"/>
                </a:schemeClr>
              </a:solidFill>
            </a:endParaRPr>
          </a:p>
          <a:p>
            <a:pPr marL="0" indent="0">
              <a:lnSpc>
                <a:spcPts val="1800"/>
              </a:lnSpc>
              <a:buNone/>
            </a:pPr>
            <a:endParaRPr lang="en-US" sz="1800" i="1" dirty="0">
              <a:solidFill>
                <a:schemeClr val="accent1">
                  <a:lumMod val="75000"/>
                </a:schemeClr>
              </a:solidFill>
            </a:endParaRPr>
          </a:p>
          <a:p>
            <a:pPr marL="0" indent="0">
              <a:lnSpc>
                <a:spcPts val="1800"/>
              </a:lnSpc>
              <a:buNone/>
            </a:pPr>
            <a:r>
              <a:rPr lang="en-US" sz="1800" i="1" dirty="0">
                <a:solidFill>
                  <a:schemeClr val="accent1">
                    <a:lumMod val="75000"/>
                  </a:schemeClr>
                </a:solidFill>
              </a:rPr>
              <a:t>› (5) In Approving and Implementing SGMA Groundwater Plans, GSAs Are Subject to the Requirements of California </a:t>
            </a:r>
            <a:r>
              <a:rPr lang="en-US" sz="1800" b="1" i="1" dirty="0">
                <a:solidFill>
                  <a:schemeClr val="accent1">
                    <a:lumMod val="75000"/>
                  </a:schemeClr>
                </a:solidFill>
              </a:rPr>
              <a:t>Public Trust Law </a:t>
            </a:r>
            <a:r>
              <a:rPr lang="en-US" sz="1800" i="1" dirty="0">
                <a:solidFill>
                  <a:schemeClr val="accent1">
                    <a:lumMod val="75000"/>
                  </a:schemeClr>
                </a:solidFill>
              </a:rPr>
              <a:t>As Well As SGMA</a:t>
            </a:r>
          </a:p>
          <a:p>
            <a:pPr marL="0" indent="0" algn="ctr">
              <a:lnSpc>
                <a:spcPts val="1900"/>
              </a:lnSpc>
              <a:buNone/>
            </a:pPr>
            <a:endParaRPr lang="en-US" sz="1200" i="1" dirty="0">
              <a:solidFill>
                <a:schemeClr val="accent1">
                  <a:lumMod val="75000"/>
                </a:schemeClr>
              </a:solidFill>
            </a:endParaRPr>
          </a:p>
          <a:p>
            <a:pPr marL="0" indent="0">
              <a:lnSpc>
                <a:spcPts val="1900"/>
              </a:lnSpc>
              <a:buNone/>
            </a:pPr>
            <a:endParaRPr lang="en-US" sz="1900" i="1" dirty="0">
              <a:solidFill>
                <a:schemeClr val="accent1">
                  <a:lumMod val="75000"/>
                </a:schemeClr>
              </a:solidFill>
            </a:endParaRPr>
          </a:p>
          <a:p>
            <a:pPr marL="0" indent="0">
              <a:buNone/>
            </a:pPr>
            <a:endParaRPr lang="en-US" sz="1600" i="1" dirty="0">
              <a:solidFill>
                <a:schemeClr val="accent1">
                  <a:lumMod val="75000"/>
                </a:schemeClr>
              </a:solidFill>
            </a:endParaRPr>
          </a:p>
          <a:p>
            <a:pPr marL="0" indent="0">
              <a:buNone/>
            </a:pPr>
            <a:endParaRPr lang="en-US" sz="1600" i="1" dirty="0">
              <a:solidFill>
                <a:schemeClr val="accent1">
                  <a:lumMod val="75000"/>
                </a:schemeClr>
              </a:solidFill>
            </a:endParaRPr>
          </a:p>
          <a:p>
            <a:pPr marL="0" indent="0">
              <a:buNone/>
            </a:pPr>
            <a:endParaRPr lang="en-US" sz="1600" i="1" dirty="0">
              <a:solidFill>
                <a:schemeClr val="accent1">
                  <a:lumMod val="75000"/>
                </a:schemeClr>
              </a:solidFill>
            </a:endParaRPr>
          </a:p>
          <a:p>
            <a:pPr marL="0" indent="0">
              <a:buNone/>
            </a:pPr>
            <a:endParaRPr lang="en-US" sz="1600" i="1" dirty="0">
              <a:solidFill>
                <a:schemeClr val="accent1">
                  <a:lumMod val="75000"/>
                </a:schemeClr>
              </a:solidFill>
            </a:endParaRPr>
          </a:p>
          <a:p>
            <a:pPr marL="0" indent="0" algn="ctr">
              <a:buNone/>
            </a:pPr>
            <a:endParaRPr lang="en-US" sz="2000" i="1" dirty="0">
              <a:solidFill>
                <a:schemeClr val="accent1">
                  <a:lumMod val="75000"/>
                </a:schemeClr>
              </a:solidFill>
            </a:endParaRPr>
          </a:p>
        </p:txBody>
      </p:sp>
    </p:spTree>
    <p:extLst>
      <p:ext uri="{BB962C8B-B14F-4D97-AF65-F5344CB8AC3E}">
        <p14:creationId xmlns:p14="http://schemas.microsoft.com/office/powerpoint/2010/main" val="36134222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2819400"/>
            <a:ext cx="8686800" cy="4038600"/>
          </a:xfrm>
        </p:spPr>
        <p:txBody>
          <a:bodyPr>
            <a:normAutofit/>
          </a:bodyPr>
          <a:lstStyle/>
          <a:p>
            <a:endParaRPr lang="en-US" sz="6400" dirty="0">
              <a:solidFill>
                <a:schemeClr val="accent3">
                  <a:lumMod val="75000"/>
                </a:schemeClr>
              </a:solidFill>
            </a:endParaRPr>
          </a:p>
          <a:p>
            <a:pPr>
              <a:lnSpc>
                <a:spcPts val="1700"/>
              </a:lnSpc>
            </a:pPr>
            <a:r>
              <a:rPr lang="en-US" dirty="0">
                <a:solidFill>
                  <a:schemeClr val="accent3">
                    <a:lumMod val="75000"/>
                  </a:schemeClr>
                </a:solidFill>
              </a:rPr>
              <a:t>P</a:t>
            </a:r>
            <a:r>
              <a:rPr lang="en-US" cap="none" dirty="0">
                <a:solidFill>
                  <a:schemeClr val="accent3">
                    <a:lumMod val="75000"/>
                  </a:schemeClr>
                </a:solidFill>
              </a:rPr>
              <a:t>AUL STANTON KIBEL</a:t>
            </a:r>
          </a:p>
          <a:p>
            <a:pPr>
              <a:lnSpc>
                <a:spcPts val="1700"/>
              </a:lnSpc>
            </a:pPr>
            <a:endParaRPr lang="en-US" cap="none" dirty="0">
              <a:solidFill>
                <a:schemeClr val="accent1">
                  <a:lumMod val="75000"/>
                </a:schemeClr>
              </a:solidFill>
            </a:endParaRPr>
          </a:p>
          <a:p>
            <a:pPr>
              <a:lnSpc>
                <a:spcPts val="1700"/>
              </a:lnSpc>
            </a:pPr>
            <a:r>
              <a:rPr lang="en-US" b="0" dirty="0">
                <a:solidFill>
                  <a:schemeClr val="accent1">
                    <a:lumMod val="75000"/>
                  </a:schemeClr>
                </a:solidFill>
              </a:rPr>
              <a:t>PROFESSOR, GOLDEN GATE UNIVERSITY (ggu) SCHOOL OF LAW </a:t>
            </a:r>
          </a:p>
          <a:p>
            <a:pPr>
              <a:lnSpc>
                <a:spcPts val="1700"/>
              </a:lnSpc>
            </a:pPr>
            <a:endParaRPr lang="en-US" b="0" dirty="0">
              <a:solidFill>
                <a:schemeClr val="accent1">
                  <a:lumMod val="75000"/>
                </a:schemeClr>
              </a:solidFill>
            </a:endParaRPr>
          </a:p>
          <a:p>
            <a:pPr>
              <a:lnSpc>
                <a:spcPts val="1700"/>
              </a:lnSpc>
            </a:pPr>
            <a:r>
              <a:rPr lang="en-US" b="0" dirty="0">
                <a:solidFill>
                  <a:schemeClr val="accent1">
                    <a:lumMod val="75000"/>
                  </a:schemeClr>
                </a:solidFill>
              </a:rPr>
              <a:t>DIRECTOR, ggu ceNTER ON Urban Environmental Law (CUEL)</a:t>
            </a:r>
          </a:p>
          <a:p>
            <a:pPr>
              <a:lnSpc>
                <a:spcPts val="1700"/>
              </a:lnSpc>
            </a:pPr>
            <a:endParaRPr lang="en-US" b="0" dirty="0">
              <a:solidFill>
                <a:schemeClr val="accent1">
                  <a:lumMod val="75000"/>
                </a:schemeClr>
              </a:solidFill>
            </a:endParaRPr>
          </a:p>
          <a:p>
            <a:pPr>
              <a:lnSpc>
                <a:spcPts val="1700"/>
              </a:lnSpc>
            </a:pPr>
            <a:r>
              <a:rPr lang="en-US" b="0" dirty="0">
                <a:solidFill>
                  <a:schemeClr val="accent1">
                    <a:lumMod val="75000"/>
                  </a:schemeClr>
                </a:solidFill>
              </a:rPr>
              <a:t>Natural resource counsel, water and power law group</a:t>
            </a:r>
          </a:p>
          <a:p>
            <a:pPr>
              <a:lnSpc>
                <a:spcPts val="1700"/>
              </a:lnSpc>
            </a:pPr>
            <a:endParaRPr lang="en-US" sz="6400" b="0" dirty="0">
              <a:solidFill>
                <a:schemeClr val="accent1">
                  <a:lumMod val="75000"/>
                </a:schemeClr>
              </a:solidFill>
            </a:endParaRPr>
          </a:p>
          <a:p>
            <a:pPr>
              <a:lnSpc>
                <a:spcPts val="1700"/>
              </a:lnSpc>
            </a:pPr>
            <a:endParaRPr lang="en-US" sz="4800" b="0" dirty="0"/>
          </a:p>
          <a:p>
            <a:endParaRPr lang="en-US" sz="3700" cap="none" dirty="0"/>
          </a:p>
          <a:p>
            <a:endParaRPr lang="en-US" sz="3700" cap="none" dirty="0"/>
          </a:p>
          <a:p>
            <a:endParaRPr lang="en-US" sz="5600" cap="none" dirty="0"/>
          </a:p>
          <a:p>
            <a:endParaRPr lang="en-US" sz="4800" b="0" cap="none" dirty="0"/>
          </a:p>
          <a:p>
            <a:endParaRPr lang="en-US" sz="3000" cap="none" dirty="0"/>
          </a:p>
          <a:p>
            <a:endParaRPr lang="en-US" sz="2000" cap="none" dirty="0"/>
          </a:p>
          <a:p>
            <a:endParaRPr lang="en-US" sz="2000" cap="none" dirty="0"/>
          </a:p>
          <a:p>
            <a:endParaRPr lang="en-US" sz="2000" cap="none" dirty="0"/>
          </a:p>
          <a:p>
            <a:endParaRPr lang="en-US" sz="2000" cap="none" dirty="0"/>
          </a:p>
          <a:p>
            <a:endParaRPr lang="en-US" sz="2000" cap="none" dirty="0"/>
          </a:p>
          <a:p>
            <a:endParaRPr lang="en-US" sz="2000" cap="none" dirty="0"/>
          </a:p>
          <a:p>
            <a:endParaRPr lang="en-US" sz="2000" dirty="0"/>
          </a:p>
          <a:p>
            <a:endParaRPr lang="en-US" sz="2000" dirty="0"/>
          </a:p>
        </p:txBody>
      </p:sp>
      <p:sp>
        <p:nvSpPr>
          <p:cNvPr id="2" name="Title 1"/>
          <p:cNvSpPr>
            <a:spLocks noGrp="1"/>
          </p:cNvSpPr>
          <p:nvPr>
            <p:ph type="ctrTitle"/>
          </p:nvPr>
        </p:nvSpPr>
        <p:spPr>
          <a:xfrm>
            <a:off x="304800" y="381000"/>
            <a:ext cx="8534400" cy="1447800"/>
          </a:xfrm>
        </p:spPr>
        <p:txBody>
          <a:bodyPr>
            <a:normAutofit fontScale="90000"/>
          </a:bodyPr>
          <a:lstStyle/>
          <a:p>
            <a:r>
              <a:rPr lang="en-US" sz="1800" cap="all" dirty="0">
                <a:solidFill>
                  <a:schemeClr val="tx1"/>
                </a:solidFill>
              </a:rPr>
              <a:t/>
            </a:r>
            <a:br>
              <a:rPr lang="en-US" sz="1800" cap="all" dirty="0">
                <a:solidFill>
                  <a:schemeClr val="tx1"/>
                </a:solidFill>
              </a:rPr>
            </a:br>
            <a:r>
              <a:rPr lang="en-US" sz="2800" dirty="0"/>
              <a:t/>
            </a:r>
            <a:br>
              <a:rPr lang="en-US" sz="2800" dirty="0"/>
            </a:br>
            <a:r>
              <a:rPr lang="en-US" sz="2200" b="1" dirty="0">
                <a:latin typeface="+mn-lt"/>
              </a:rPr>
              <a:t/>
            </a:r>
            <a:br>
              <a:rPr lang="en-US" sz="2200" b="1" dirty="0">
                <a:latin typeface="+mn-lt"/>
              </a:rPr>
            </a:br>
            <a:r>
              <a:rPr lang="en-US" sz="2200" b="1" dirty="0">
                <a:latin typeface="+mn-lt"/>
              </a:rPr>
              <a:t> DRAFTING SGMA GROUNDWATER PLANS </a:t>
            </a:r>
            <a:br>
              <a:rPr lang="en-US" sz="2200" b="1" dirty="0">
                <a:latin typeface="+mn-lt"/>
              </a:rPr>
            </a:br>
            <a:r>
              <a:rPr lang="en-US" sz="2200" b="1" dirty="0">
                <a:latin typeface="+mn-lt"/>
              </a:rPr>
              <a:t>WITH FISHERIES IN MIND</a:t>
            </a:r>
            <a:br>
              <a:rPr lang="en-US" sz="2200" b="1" dirty="0">
                <a:latin typeface="+mn-lt"/>
              </a:rPr>
            </a:br>
            <a:r>
              <a:rPr lang="en-US" sz="2200" b="1" dirty="0">
                <a:latin typeface="+mn-lt"/>
              </a:rPr>
              <a:t/>
            </a:r>
            <a:br>
              <a:rPr lang="en-US" sz="2200" b="1" dirty="0">
                <a:latin typeface="+mn-lt"/>
              </a:rPr>
            </a:br>
            <a:r>
              <a:rPr lang="en-US" sz="2200" dirty="0"/>
              <a:t>2019 WLS Panel on Interconnected Groundwater &amp; Surface Water</a:t>
            </a:r>
            <a:endParaRPr lang="en-US" sz="2200" b="1" dirty="0">
              <a:solidFill>
                <a:schemeClr val="accent1">
                  <a:lumMod val="75000"/>
                </a:schemeClr>
              </a:solidFill>
              <a:latin typeface="+mn-lt"/>
            </a:endParaRPr>
          </a:p>
        </p:txBody>
      </p:sp>
    </p:spTree>
    <p:extLst>
      <p:ext uri="{BB962C8B-B14F-4D97-AF65-F5344CB8AC3E}">
        <p14:creationId xmlns:p14="http://schemas.microsoft.com/office/powerpoint/2010/main" val="36937454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15658"/>
            <a:ext cx="9144000" cy="3637597"/>
          </a:xfrm>
        </p:spPr>
        <p:txBody>
          <a:bodyPr>
            <a:normAutofit fontScale="90000"/>
          </a:bodyPr>
          <a:lstStyle/>
          <a:p>
            <a:r>
              <a:rPr lang="en-US" sz="6600" b="1" dirty="0"/>
              <a:t>The Scott River Litigation &amp; Its Legacy—Groundwater &amp; the Public Trust Doctrine</a:t>
            </a:r>
          </a:p>
        </p:txBody>
      </p:sp>
      <p:sp>
        <p:nvSpPr>
          <p:cNvPr id="3" name="Subtitle 2"/>
          <p:cNvSpPr>
            <a:spLocks noGrp="1"/>
          </p:cNvSpPr>
          <p:nvPr>
            <p:ph type="subTitle" idx="1"/>
          </p:nvPr>
        </p:nvSpPr>
        <p:spPr>
          <a:xfrm>
            <a:off x="1143000" y="4216400"/>
            <a:ext cx="6858000" cy="2042160"/>
          </a:xfrm>
        </p:spPr>
        <p:txBody>
          <a:bodyPr>
            <a:normAutofit fontScale="92500" lnSpcReduction="20000"/>
          </a:bodyPr>
          <a:lstStyle/>
          <a:p>
            <a:r>
              <a:rPr lang="en-US" sz="3200" b="1" dirty="0">
                <a:solidFill>
                  <a:schemeClr val="accent3">
                    <a:lumMod val="40000"/>
                    <a:lumOff val="60000"/>
                  </a:schemeClr>
                </a:solidFill>
              </a:rPr>
              <a:t>California Water Law Symposium</a:t>
            </a:r>
          </a:p>
          <a:p>
            <a:r>
              <a:rPr lang="en-US" sz="3200" b="1" dirty="0">
                <a:solidFill>
                  <a:schemeClr val="accent3">
                    <a:lumMod val="40000"/>
                    <a:lumOff val="60000"/>
                  </a:schemeClr>
                </a:solidFill>
              </a:rPr>
              <a:t>UC Hasting College of the Law</a:t>
            </a:r>
          </a:p>
          <a:p>
            <a:r>
              <a:rPr lang="en-US" sz="2800" dirty="0">
                <a:solidFill>
                  <a:schemeClr val="accent3">
                    <a:lumMod val="40000"/>
                    <a:lumOff val="60000"/>
                  </a:schemeClr>
                </a:solidFill>
                <a:cs typeface="Book Antiqua"/>
              </a:rPr>
              <a:t>February 2, 2019</a:t>
            </a:r>
          </a:p>
          <a:p>
            <a:endParaRPr lang="en-US" sz="2000" dirty="0">
              <a:solidFill>
                <a:schemeClr val="accent3">
                  <a:lumMod val="40000"/>
                  <a:lumOff val="60000"/>
                </a:schemeClr>
              </a:solidFill>
              <a:cs typeface="Book Antiqua"/>
            </a:endParaRPr>
          </a:p>
          <a:p>
            <a:r>
              <a:rPr lang="en-US" sz="3000" dirty="0">
                <a:solidFill>
                  <a:schemeClr val="accent3">
                    <a:lumMod val="40000"/>
                    <a:lumOff val="60000"/>
                  </a:schemeClr>
                </a:solidFill>
                <a:cs typeface="Book Antiqua"/>
              </a:rPr>
              <a:t>Richard Frank</a:t>
            </a:r>
          </a:p>
        </p:txBody>
      </p:sp>
    </p:spTree>
    <p:extLst>
      <p:ext uri="{BB962C8B-B14F-4D97-AF65-F5344CB8AC3E}">
        <p14:creationId xmlns:p14="http://schemas.microsoft.com/office/powerpoint/2010/main" val="19153302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Public Trust Doctrine</a:t>
            </a:r>
          </a:p>
        </p:txBody>
      </p:sp>
      <p:sp>
        <p:nvSpPr>
          <p:cNvPr id="3" name="Content Placeholder 2"/>
          <p:cNvSpPr>
            <a:spLocks noGrp="1"/>
          </p:cNvSpPr>
          <p:nvPr>
            <p:ph idx="1"/>
          </p:nvPr>
        </p:nvSpPr>
        <p:spPr>
          <a:xfrm>
            <a:off x="628650" y="2158999"/>
            <a:ext cx="7886700" cy="3695045"/>
          </a:xfrm>
        </p:spPr>
        <p:txBody>
          <a:bodyPr/>
          <a:lstStyle/>
          <a:p>
            <a:r>
              <a:rPr lang="en-US" dirty="0">
                <a:solidFill>
                  <a:schemeClr val="accent3">
                    <a:lumMod val="40000"/>
                    <a:lumOff val="60000"/>
                  </a:schemeClr>
                </a:solidFill>
              </a:rPr>
              <a:t>Origins in Roman, English, Spanish &amp; Mexican Law</a:t>
            </a:r>
          </a:p>
          <a:p>
            <a:endParaRPr lang="en-US" dirty="0">
              <a:solidFill>
                <a:schemeClr val="accent3">
                  <a:lumMod val="40000"/>
                  <a:lumOff val="60000"/>
                </a:schemeClr>
              </a:solidFill>
            </a:endParaRPr>
          </a:p>
          <a:p>
            <a:r>
              <a:rPr lang="en-US" dirty="0">
                <a:solidFill>
                  <a:schemeClr val="accent3">
                    <a:lumMod val="40000"/>
                    <a:lumOff val="60000"/>
                  </a:schemeClr>
                </a:solidFill>
              </a:rPr>
              <a:t>Over past 50 years, has evolved into a cornerstone principle of environmental, natural resources and water law</a:t>
            </a:r>
          </a:p>
        </p:txBody>
      </p:sp>
    </p:spTree>
    <p:extLst>
      <p:ext uri="{BB962C8B-B14F-4D97-AF65-F5344CB8AC3E}">
        <p14:creationId xmlns:p14="http://schemas.microsoft.com/office/powerpoint/2010/main" val="35834869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ltLang="en-US"/>
              <a:t>The Public Trust Doctrine</a:t>
            </a:r>
          </a:p>
        </p:txBody>
      </p:sp>
      <p:sp>
        <p:nvSpPr>
          <p:cNvPr id="26627" name="Rectangle 3"/>
          <p:cNvSpPr>
            <a:spLocks noGrp="1" noChangeArrowheads="1"/>
          </p:cNvSpPr>
          <p:nvPr>
            <p:ph type="body" idx="1"/>
          </p:nvPr>
        </p:nvSpPr>
        <p:spPr>
          <a:xfrm>
            <a:off x="457200" y="1828800"/>
            <a:ext cx="8229600" cy="4297363"/>
          </a:xfrm>
        </p:spPr>
        <p:txBody>
          <a:bodyPr/>
          <a:lstStyle/>
          <a:p>
            <a:pPr eaLnBrk="1" hangingPunct="1"/>
            <a:r>
              <a:rPr lang="en-US" altLang="en-US" dirty="0">
                <a:solidFill>
                  <a:schemeClr val="accent3">
                    <a:lumMod val="40000"/>
                    <a:lumOff val="60000"/>
                  </a:schemeClr>
                </a:solidFill>
              </a:rPr>
              <a:t>Certain natural resources are incapable of private ownership, and are held in trust, for benefit of current &amp; future generations</a:t>
            </a:r>
          </a:p>
          <a:p>
            <a:pPr eaLnBrk="1" hangingPunct="1"/>
            <a:endParaRPr lang="en-US" altLang="en-US" dirty="0">
              <a:solidFill>
                <a:schemeClr val="accent3">
                  <a:lumMod val="40000"/>
                  <a:lumOff val="60000"/>
                </a:schemeClr>
              </a:solidFill>
            </a:endParaRPr>
          </a:p>
          <a:p>
            <a:pPr eaLnBrk="1" hangingPunct="1"/>
            <a:r>
              <a:rPr lang="en-US" altLang="en-US" dirty="0">
                <a:solidFill>
                  <a:schemeClr val="accent3">
                    <a:lumMod val="40000"/>
                    <a:lumOff val="60000"/>
                  </a:schemeClr>
                </a:solidFill>
              </a:rPr>
              <a:t>Government managers of public trust have affirmative (“trustee”) obligation to manage trust resources, with goal of long-term resource protection &amp; preservation</a:t>
            </a:r>
          </a:p>
        </p:txBody>
      </p:sp>
    </p:spTree>
    <p:extLst>
      <p:ext uri="{BB962C8B-B14F-4D97-AF65-F5344CB8AC3E}">
        <p14:creationId xmlns:p14="http://schemas.microsoft.com/office/powerpoint/2010/main" val="40631570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a:t>The Public Trust Doctrine</a:t>
            </a:r>
          </a:p>
        </p:txBody>
      </p:sp>
      <p:sp>
        <p:nvSpPr>
          <p:cNvPr id="28675" name="Rectangle 3"/>
          <p:cNvSpPr>
            <a:spLocks noGrp="1" noChangeArrowheads="1"/>
          </p:cNvSpPr>
          <p:nvPr>
            <p:ph type="body" idx="1"/>
          </p:nvPr>
        </p:nvSpPr>
        <p:spPr>
          <a:xfrm>
            <a:off x="457200" y="1828800"/>
            <a:ext cx="8229600" cy="4297363"/>
          </a:xfrm>
        </p:spPr>
        <p:txBody>
          <a:bodyPr/>
          <a:lstStyle/>
          <a:p>
            <a:pPr eaLnBrk="1" hangingPunct="1"/>
            <a:r>
              <a:rPr lang="en-US" altLang="en-US" dirty="0">
                <a:solidFill>
                  <a:schemeClr val="accent3">
                    <a:lumMod val="60000"/>
                    <a:lumOff val="40000"/>
                  </a:schemeClr>
                </a:solidFill>
              </a:rPr>
              <a:t>Incorporates principle of sustainable development</a:t>
            </a:r>
          </a:p>
          <a:p>
            <a:pPr eaLnBrk="1" hangingPunct="1"/>
            <a:endParaRPr lang="en-US" altLang="en-US" dirty="0">
              <a:solidFill>
                <a:schemeClr val="accent3">
                  <a:lumMod val="60000"/>
                  <a:lumOff val="40000"/>
                </a:schemeClr>
              </a:solidFill>
            </a:endParaRPr>
          </a:p>
          <a:p>
            <a:pPr eaLnBrk="1" hangingPunct="1"/>
            <a:r>
              <a:rPr lang="en-US" altLang="en-US" dirty="0">
                <a:solidFill>
                  <a:schemeClr val="accent3">
                    <a:lumMod val="60000"/>
                    <a:lumOff val="40000"/>
                  </a:schemeClr>
                </a:solidFill>
              </a:rPr>
              <a:t>And principle of intergenerational equity</a:t>
            </a:r>
          </a:p>
        </p:txBody>
      </p:sp>
    </p:spTree>
    <p:extLst>
      <p:ext uri="{BB962C8B-B14F-4D97-AF65-F5344CB8AC3E}">
        <p14:creationId xmlns:p14="http://schemas.microsoft.com/office/powerpoint/2010/main" val="30872355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Trust Purposes:</a:t>
            </a:r>
          </a:p>
        </p:txBody>
      </p:sp>
      <p:sp>
        <p:nvSpPr>
          <p:cNvPr id="3" name="Content Placeholder 2"/>
          <p:cNvSpPr>
            <a:spLocks noGrp="1"/>
          </p:cNvSpPr>
          <p:nvPr>
            <p:ph idx="1"/>
          </p:nvPr>
        </p:nvSpPr>
        <p:spPr>
          <a:xfrm>
            <a:off x="536448" y="1825625"/>
            <a:ext cx="7978902" cy="4028420"/>
          </a:xfrm>
        </p:spPr>
        <p:txBody>
          <a:bodyPr/>
          <a:lstStyle/>
          <a:p>
            <a:r>
              <a:rPr lang="en-US" dirty="0">
                <a:solidFill>
                  <a:schemeClr val="accent3">
                    <a:lumMod val="40000"/>
                    <a:lumOff val="60000"/>
                  </a:schemeClr>
                </a:solidFill>
              </a:rPr>
              <a:t>Traditionally: commerce, navigation and fishing </a:t>
            </a:r>
          </a:p>
          <a:p>
            <a:endParaRPr lang="en-US" dirty="0">
              <a:solidFill>
                <a:schemeClr val="accent3">
                  <a:lumMod val="40000"/>
                  <a:lumOff val="60000"/>
                </a:schemeClr>
              </a:solidFill>
            </a:endParaRPr>
          </a:p>
          <a:p>
            <a:r>
              <a:rPr lang="en-US" dirty="0">
                <a:solidFill>
                  <a:schemeClr val="accent3">
                    <a:lumMod val="40000"/>
                    <a:lumOff val="60000"/>
                  </a:schemeClr>
                </a:solidFill>
              </a:rPr>
              <a:t>Modern: [also] recreation, ecological study, open space, aesthetics (</a:t>
            </a:r>
            <a:r>
              <a:rPr lang="en-US" i="1" dirty="0">
                <a:solidFill>
                  <a:schemeClr val="accent3">
                    <a:lumMod val="40000"/>
                    <a:lumOff val="60000"/>
                  </a:schemeClr>
                </a:solidFill>
              </a:rPr>
              <a:t>Marks v. Whitney </a:t>
            </a:r>
            <a:r>
              <a:rPr lang="en-US" dirty="0">
                <a:solidFill>
                  <a:schemeClr val="accent3">
                    <a:lumMod val="40000"/>
                    <a:lumOff val="60000"/>
                  </a:schemeClr>
                </a:solidFill>
              </a:rPr>
              <a:t>(1971))</a:t>
            </a:r>
          </a:p>
        </p:txBody>
      </p:sp>
    </p:spTree>
    <p:extLst>
      <p:ext uri="{BB962C8B-B14F-4D97-AF65-F5344CB8AC3E}">
        <p14:creationId xmlns:p14="http://schemas.microsoft.com/office/powerpoint/2010/main" val="36663338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Natural Resources Subject to Public Trust:</a:t>
            </a:r>
          </a:p>
        </p:txBody>
      </p:sp>
      <p:sp>
        <p:nvSpPr>
          <p:cNvPr id="3" name="Content Placeholder 2"/>
          <p:cNvSpPr>
            <a:spLocks noGrp="1"/>
          </p:cNvSpPr>
          <p:nvPr>
            <p:ph idx="1"/>
          </p:nvPr>
        </p:nvSpPr>
        <p:spPr>
          <a:xfrm>
            <a:off x="628650" y="2401825"/>
            <a:ext cx="7886700" cy="3452220"/>
          </a:xfrm>
        </p:spPr>
        <p:txBody>
          <a:bodyPr/>
          <a:lstStyle/>
          <a:p>
            <a:r>
              <a:rPr lang="en-US" dirty="0">
                <a:solidFill>
                  <a:schemeClr val="accent3">
                    <a:lumMod val="40000"/>
                    <a:lumOff val="60000"/>
                  </a:schemeClr>
                </a:solidFill>
              </a:rPr>
              <a:t>Traditionally: tide and submerged lands; beds of navigable waterways; fish and wildlife resources</a:t>
            </a:r>
          </a:p>
          <a:p>
            <a:endParaRPr lang="en-US" dirty="0">
              <a:solidFill>
                <a:schemeClr val="accent3">
                  <a:lumMod val="40000"/>
                  <a:lumOff val="60000"/>
                </a:schemeClr>
              </a:solidFill>
            </a:endParaRPr>
          </a:p>
          <a:p>
            <a:r>
              <a:rPr lang="en-US" dirty="0">
                <a:solidFill>
                  <a:schemeClr val="accent3">
                    <a:lumMod val="40000"/>
                    <a:lumOff val="60000"/>
                  </a:schemeClr>
                </a:solidFill>
              </a:rPr>
              <a:t>Modern: ???</a:t>
            </a:r>
          </a:p>
        </p:txBody>
      </p:sp>
    </p:spTree>
    <p:extLst>
      <p:ext uri="{BB962C8B-B14F-4D97-AF65-F5344CB8AC3E}">
        <p14:creationId xmlns:p14="http://schemas.microsoft.com/office/powerpoint/2010/main" val="24288262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National Audubon Society v. Superior Court</a:t>
            </a:r>
            <a:r>
              <a:rPr lang="en-US" dirty="0"/>
              <a:t>, 33 Cal.3d 419 (California Supreme Court 1983)</a:t>
            </a:r>
            <a:endParaRPr lang="en-US" i="1" dirty="0"/>
          </a:p>
        </p:txBody>
      </p:sp>
      <p:pic>
        <p:nvPicPr>
          <p:cNvPr id="1026" name="Picture 2" descr="https://davidshieldphotography.files.wordpress.com/2012/09/mono-lake-symphony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8875" y="2001974"/>
            <a:ext cx="6466249" cy="42820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9963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Siskiyou County</a:t>
            </a:r>
          </a:p>
        </p:txBody>
      </p:sp>
      <p:pic>
        <p:nvPicPr>
          <p:cNvPr id="1030" name="Picture 6" descr="http://www.criis.com/images/siskiyououtli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090" y="1690689"/>
            <a:ext cx="4171950" cy="46101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weedchamber.com/wp-content/uploads/2011/04/Weed-CC-map-cop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2267" y="2095500"/>
            <a:ext cx="5313083" cy="3225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04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434880"/>
            <a:ext cx="6858000" cy="2387600"/>
          </a:xfrm>
        </p:spPr>
        <p:txBody>
          <a:bodyPr>
            <a:normAutofit fontScale="90000"/>
          </a:bodyPr>
          <a:lstStyle/>
          <a:p>
            <a:r>
              <a:rPr lang="en-US" dirty="0"/>
              <a:t>A Brief Overview of California Law of Surface Water &amp; Groundwater Rights</a:t>
            </a:r>
          </a:p>
        </p:txBody>
      </p:sp>
      <p:sp>
        <p:nvSpPr>
          <p:cNvPr id="3" name="Subtitle 2"/>
          <p:cNvSpPr>
            <a:spLocks noGrp="1"/>
          </p:cNvSpPr>
          <p:nvPr>
            <p:ph type="subTitle" idx="1"/>
          </p:nvPr>
        </p:nvSpPr>
        <p:spPr>
          <a:xfrm>
            <a:off x="1143000" y="4235727"/>
            <a:ext cx="6858000" cy="1453896"/>
          </a:xfrm>
        </p:spPr>
        <p:txBody>
          <a:bodyPr>
            <a:normAutofit fontScale="85000" lnSpcReduction="20000"/>
          </a:bodyPr>
          <a:lstStyle/>
          <a:p>
            <a:r>
              <a:rPr lang="en-US" dirty="0"/>
              <a:t>Richard M. Frank</a:t>
            </a:r>
          </a:p>
          <a:p>
            <a:r>
              <a:rPr lang="en-US" dirty="0"/>
              <a:t>Professor of Environmental Practice</a:t>
            </a:r>
          </a:p>
          <a:p>
            <a:r>
              <a:rPr lang="en-US" dirty="0"/>
              <a:t>Director, California Environmental Law &amp; Policy Center</a:t>
            </a:r>
          </a:p>
          <a:p>
            <a:r>
              <a:rPr lang="en-US" dirty="0"/>
              <a:t>U.C. Davis School of Law</a:t>
            </a:r>
          </a:p>
        </p:txBody>
      </p:sp>
    </p:spTree>
    <p:extLst>
      <p:ext uri="{BB962C8B-B14F-4D97-AF65-F5344CB8AC3E}">
        <p14:creationId xmlns:p14="http://schemas.microsoft.com/office/powerpoint/2010/main" val="13003634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Klamath &amp; Scott Rivers</a:t>
            </a:r>
          </a:p>
        </p:txBody>
      </p:sp>
      <p:pic>
        <p:nvPicPr>
          <p:cNvPr id="3074" name="Picture 2" descr="http://mediaassets.redding.com/photo/2014/05/14/Watershed_map_4697764_ver1.0_640_4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544385"/>
            <a:ext cx="7010399" cy="44910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7943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Scott River</a:t>
            </a:r>
          </a:p>
        </p:txBody>
      </p:sp>
      <p:pic>
        <p:nvPicPr>
          <p:cNvPr id="4100" name="Picture 4" descr="http://blog.momentumriverexpeditions.com/wp-content/gallery/scott-river-rafting/02-scott-river-rafting-schulers-gulch.jpg"/>
          <p:cNvPicPr>
            <a:picLocks noChangeAspect="1" noChangeArrowheads="1"/>
          </p:cNvPicPr>
          <p:nvPr/>
        </p:nvPicPr>
        <p:blipFill rotWithShape="1">
          <a:blip r:embed="rId2">
            <a:extLst>
              <a:ext uri="{28A0092B-C50C-407E-A947-70E740481C1C}">
                <a14:useLocalDpi xmlns:a14="http://schemas.microsoft.com/office/drawing/2010/main" val="0"/>
              </a:ext>
            </a:extLst>
          </a:blip>
          <a:srcRect t="8712" r="20480"/>
          <a:stretch/>
        </p:blipFill>
        <p:spPr bwMode="auto">
          <a:xfrm>
            <a:off x="457835" y="1556068"/>
            <a:ext cx="4780843" cy="27441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6" name="Picture 10" descr="http://static1.squarespace.com/static/528829e8e4b0de7e035a057a/t/528a53f3e4b0c4bb4c49076a/1384797236127/Fly+Fishing+in+Northern+California+at+Scott+River+Lod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1609" y="2747011"/>
            <a:ext cx="4466165" cy="33496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5184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Scott River, then…</a:t>
            </a:r>
          </a:p>
        </p:txBody>
      </p:sp>
      <p:pic>
        <p:nvPicPr>
          <p:cNvPr id="6148" name="Picture 4" descr="http://www.siskiyou-county-online.com/Hiking_Trails/IMAG030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529873"/>
            <a:ext cx="5167312" cy="29670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a:srcRect l="20625" t="18025" r="23889" b="15926"/>
          <a:stretch/>
        </p:blipFill>
        <p:spPr>
          <a:xfrm>
            <a:off x="3889559" y="3013392"/>
            <a:ext cx="4625791" cy="3097369"/>
          </a:xfrm>
          <a:prstGeom prst="rect">
            <a:avLst/>
          </a:prstGeom>
          <a:ln>
            <a:solidFill>
              <a:schemeClr val="tx1"/>
            </a:solidFill>
          </a:ln>
        </p:spPr>
      </p:pic>
    </p:spTree>
    <p:extLst>
      <p:ext uri="{BB962C8B-B14F-4D97-AF65-F5344CB8AC3E}">
        <p14:creationId xmlns:p14="http://schemas.microsoft.com/office/powerpoint/2010/main" val="30585173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www.ourstreamsflow.org/images/scott/in_use/scott_mostly_dr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242" y="1690689"/>
            <a:ext cx="3618230" cy="27136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8" name="Picture 8" descr="http://www.ourstreamsflow.org/images/scott/in_use/scott_11_02_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3300" y="3230960"/>
            <a:ext cx="3938587" cy="29539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…and now</a:t>
            </a:r>
          </a:p>
        </p:txBody>
      </p:sp>
      <p:pic>
        <p:nvPicPr>
          <p:cNvPr id="5126" name="Picture 6" descr="http://yournec.org/sites/default/files/images/Screen%20shot%202014-03-22%20at%2010.13.25%20PM.img_assist_custom-350x38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1376" y="1690689"/>
            <a:ext cx="3333750" cy="3667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4372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82841"/>
            <a:ext cx="9144000" cy="1325563"/>
          </a:xfrm>
        </p:spPr>
        <p:txBody>
          <a:bodyPr>
            <a:noAutofit/>
          </a:bodyPr>
          <a:lstStyle/>
          <a:p>
            <a:r>
              <a:rPr lang="en-US" sz="3800" i="1" dirty="0"/>
              <a:t>Environmental Law Foundation v. State Water Resources Control Bd.</a:t>
            </a:r>
            <a:r>
              <a:rPr lang="en-US" sz="3800" dirty="0"/>
              <a:t>, </a:t>
            </a:r>
            <a:br>
              <a:rPr lang="en-US" sz="3800" dirty="0"/>
            </a:br>
            <a:r>
              <a:rPr lang="en-US" sz="3800" dirty="0"/>
              <a:t>(Sacramento County Superior Court)</a:t>
            </a:r>
            <a:endParaRPr lang="en-US" sz="3800" i="1" dirty="0"/>
          </a:p>
        </p:txBody>
      </p:sp>
      <p:sp>
        <p:nvSpPr>
          <p:cNvPr id="4" name="Content Placeholder 3"/>
          <p:cNvSpPr>
            <a:spLocks noGrp="1"/>
          </p:cNvSpPr>
          <p:nvPr>
            <p:ph idx="1"/>
          </p:nvPr>
        </p:nvSpPr>
        <p:spPr>
          <a:xfrm>
            <a:off x="543306" y="2347831"/>
            <a:ext cx="7886700" cy="3868056"/>
          </a:xfrm>
        </p:spPr>
        <p:txBody>
          <a:bodyPr>
            <a:normAutofit fontScale="92500" lnSpcReduction="10000"/>
          </a:bodyPr>
          <a:lstStyle/>
          <a:p>
            <a:r>
              <a:rPr lang="en-US" dirty="0">
                <a:solidFill>
                  <a:schemeClr val="accent3">
                    <a:lumMod val="40000"/>
                    <a:lumOff val="60000"/>
                  </a:schemeClr>
                </a:solidFill>
              </a:rPr>
              <a:t>Filed in June 2010</a:t>
            </a:r>
          </a:p>
          <a:p>
            <a:endParaRPr lang="en-US" dirty="0">
              <a:solidFill>
                <a:schemeClr val="accent3">
                  <a:lumMod val="40000"/>
                  <a:lumOff val="60000"/>
                </a:schemeClr>
              </a:solidFill>
            </a:endParaRPr>
          </a:p>
          <a:p>
            <a:r>
              <a:rPr lang="en-US" dirty="0">
                <a:solidFill>
                  <a:schemeClr val="accent3">
                    <a:lumMod val="40000"/>
                    <a:lumOff val="60000"/>
                  </a:schemeClr>
                </a:solidFill>
              </a:rPr>
              <a:t>Petitioners: Environmental Law Foundation; Pacific Coast Federation of Fishermen’s Associations; Institute for Fisheries Resources</a:t>
            </a:r>
          </a:p>
          <a:p>
            <a:endParaRPr lang="en-US" dirty="0">
              <a:solidFill>
                <a:schemeClr val="accent3">
                  <a:lumMod val="40000"/>
                  <a:lumOff val="60000"/>
                </a:schemeClr>
              </a:solidFill>
            </a:endParaRPr>
          </a:p>
          <a:p>
            <a:r>
              <a:rPr lang="en-US" dirty="0">
                <a:solidFill>
                  <a:schemeClr val="accent3">
                    <a:lumMod val="40000"/>
                    <a:lumOff val="60000"/>
                  </a:schemeClr>
                </a:solidFill>
              </a:rPr>
              <a:t>Respondents: Siskiyou County; State Water Resources Control Board</a:t>
            </a:r>
          </a:p>
        </p:txBody>
      </p:sp>
    </p:spTree>
    <p:extLst>
      <p:ext uri="{BB962C8B-B14F-4D97-AF65-F5344CB8AC3E}">
        <p14:creationId xmlns:p14="http://schemas.microsoft.com/office/powerpoint/2010/main" val="5996673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7"/>
            <a:ext cx="9144000" cy="625473"/>
          </a:xfrm>
        </p:spPr>
        <p:txBody>
          <a:bodyPr>
            <a:normAutofit fontScale="90000"/>
          </a:bodyPr>
          <a:lstStyle/>
          <a:p>
            <a:r>
              <a:rPr lang="en-US" dirty="0"/>
              <a:t>Key Factual Claims:</a:t>
            </a:r>
          </a:p>
        </p:txBody>
      </p:sp>
      <p:sp>
        <p:nvSpPr>
          <p:cNvPr id="3" name="Content Placeholder 2"/>
          <p:cNvSpPr>
            <a:spLocks noGrp="1"/>
          </p:cNvSpPr>
          <p:nvPr>
            <p:ph idx="1"/>
          </p:nvPr>
        </p:nvSpPr>
        <p:spPr>
          <a:xfrm>
            <a:off x="314325" y="1612232"/>
            <a:ext cx="8515350" cy="4668252"/>
          </a:xfrm>
        </p:spPr>
        <p:txBody>
          <a:bodyPr>
            <a:normAutofit lnSpcReduction="10000"/>
          </a:bodyPr>
          <a:lstStyle/>
          <a:p>
            <a:r>
              <a:rPr lang="en-US" dirty="0">
                <a:solidFill>
                  <a:schemeClr val="accent3">
                    <a:lumMod val="40000"/>
                    <a:lumOff val="60000"/>
                  </a:schemeClr>
                </a:solidFill>
              </a:rPr>
              <a:t>Scott River is a navigable waterway</a:t>
            </a:r>
          </a:p>
          <a:p>
            <a:r>
              <a:rPr lang="en-US" dirty="0">
                <a:solidFill>
                  <a:schemeClr val="accent3">
                    <a:lumMod val="40000"/>
                    <a:lumOff val="60000"/>
                  </a:schemeClr>
                </a:solidFill>
              </a:rPr>
              <a:t>Established hydrologic connection exists between surface flow &amp; groundwater in Scott River Valley</a:t>
            </a:r>
          </a:p>
          <a:p>
            <a:r>
              <a:rPr lang="en-US" dirty="0">
                <a:solidFill>
                  <a:schemeClr val="accent3">
                    <a:lumMod val="40000"/>
                    <a:lumOff val="60000"/>
                  </a:schemeClr>
                </a:solidFill>
              </a:rPr>
              <a:t>Scott River has experienced dramatically reduced flows in recent years due to expanded &amp; unregulated groundwater pumping in Valley; resulting impacts include:</a:t>
            </a:r>
          </a:p>
          <a:p>
            <a:pPr lvl="1"/>
            <a:r>
              <a:rPr lang="en-US" dirty="0">
                <a:solidFill>
                  <a:schemeClr val="accent3">
                    <a:lumMod val="40000"/>
                    <a:lumOff val="60000"/>
                  </a:schemeClr>
                </a:solidFill>
              </a:rPr>
              <a:t>Harm/destruction to migratory salmon in Scott River</a:t>
            </a:r>
          </a:p>
          <a:p>
            <a:pPr lvl="1"/>
            <a:r>
              <a:rPr lang="en-US" dirty="0">
                <a:solidFill>
                  <a:schemeClr val="accent3">
                    <a:lumMod val="40000"/>
                    <a:lumOff val="60000"/>
                  </a:schemeClr>
                </a:solidFill>
              </a:rPr>
              <a:t>Harm/elimination of public recreational opportunities on Scott River</a:t>
            </a:r>
          </a:p>
        </p:txBody>
      </p:sp>
    </p:spTree>
    <p:extLst>
      <p:ext uri="{BB962C8B-B14F-4D97-AF65-F5344CB8AC3E}">
        <p14:creationId xmlns:p14="http://schemas.microsoft.com/office/powerpoint/2010/main" val="11221280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8822"/>
            <a:ext cx="9144000" cy="888083"/>
          </a:xfrm>
        </p:spPr>
        <p:txBody>
          <a:bodyPr/>
          <a:lstStyle/>
          <a:p>
            <a:r>
              <a:rPr lang="en-US" dirty="0"/>
              <a:t>Key </a:t>
            </a:r>
            <a:r>
              <a:rPr lang="en-US" i="1" dirty="0"/>
              <a:t>Legal </a:t>
            </a:r>
            <a:r>
              <a:rPr lang="en-US" dirty="0"/>
              <a:t>Claims:</a:t>
            </a:r>
          </a:p>
        </p:txBody>
      </p:sp>
      <p:sp>
        <p:nvSpPr>
          <p:cNvPr id="3" name="Content Placeholder 2"/>
          <p:cNvSpPr>
            <a:spLocks noGrp="1"/>
          </p:cNvSpPr>
          <p:nvPr>
            <p:ph idx="1"/>
          </p:nvPr>
        </p:nvSpPr>
        <p:spPr>
          <a:xfrm>
            <a:off x="314325" y="1544385"/>
            <a:ext cx="8515350" cy="4371975"/>
          </a:xfrm>
        </p:spPr>
        <p:txBody>
          <a:bodyPr>
            <a:normAutofit lnSpcReduction="10000"/>
          </a:bodyPr>
          <a:lstStyle/>
          <a:p>
            <a:r>
              <a:rPr lang="en-US" dirty="0">
                <a:solidFill>
                  <a:schemeClr val="accent3">
                    <a:lumMod val="40000"/>
                    <a:lumOff val="60000"/>
                  </a:schemeClr>
                </a:solidFill>
              </a:rPr>
              <a:t>SWRCB &amp; County have authority under public trust to protect trust resources of Scott River region</a:t>
            </a:r>
          </a:p>
          <a:p>
            <a:endParaRPr lang="en-US" dirty="0">
              <a:solidFill>
                <a:schemeClr val="accent3">
                  <a:lumMod val="40000"/>
                  <a:lumOff val="60000"/>
                </a:schemeClr>
              </a:solidFill>
            </a:endParaRPr>
          </a:p>
          <a:p>
            <a:r>
              <a:rPr lang="en-US" dirty="0">
                <a:solidFill>
                  <a:schemeClr val="accent3">
                    <a:lumMod val="40000"/>
                    <a:lumOff val="60000"/>
                  </a:schemeClr>
                </a:solidFill>
              </a:rPr>
              <a:t>Both agencies have disclaimed authority or obligation to do so (re: groundwater)</a:t>
            </a:r>
          </a:p>
          <a:p>
            <a:endParaRPr lang="en-US" dirty="0">
              <a:solidFill>
                <a:schemeClr val="accent3">
                  <a:lumMod val="40000"/>
                  <a:lumOff val="60000"/>
                </a:schemeClr>
              </a:solidFill>
            </a:endParaRPr>
          </a:p>
          <a:p>
            <a:r>
              <a:rPr lang="en-US" dirty="0">
                <a:solidFill>
                  <a:schemeClr val="accent3">
                    <a:lumMod val="40000"/>
                    <a:lumOff val="60000"/>
                  </a:schemeClr>
                </a:solidFill>
              </a:rPr>
              <a:t>Court should issue order requiring Scott Valley groundwater to be managed consistent w/public trust doctrine</a:t>
            </a:r>
          </a:p>
        </p:txBody>
      </p:sp>
    </p:spTree>
    <p:extLst>
      <p:ext uri="{BB962C8B-B14F-4D97-AF65-F5344CB8AC3E}">
        <p14:creationId xmlns:p14="http://schemas.microsoft.com/office/powerpoint/2010/main" val="25856845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The Decision:</a:t>
            </a:r>
            <a:br>
              <a:rPr lang="en-US" sz="4000" dirty="0"/>
            </a:br>
            <a:r>
              <a:rPr lang="en-US" sz="4000" i="1" dirty="0"/>
              <a:t>Environmental Law Foundation v. SWRCB </a:t>
            </a:r>
            <a:r>
              <a:rPr lang="en-US" sz="4000" dirty="0"/>
              <a:t>(August 29, 2018) 26 Cal.App.5th 844</a:t>
            </a:r>
            <a:r>
              <a:rPr lang="en-US" sz="4000" i="1" dirty="0"/>
              <a:t> </a:t>
            </a:r>
            <a:endParaRPr lang="en-US" dirty="0"/>
          </a:p>
        </p:txBody>
      </p:sp>
      <p:sp>
        <p:nvSpPr>
          <p:cNvPr id="3" name="Content Placeholder 2"/>
          <p:cNvSpPr>
            <a:spLocks noGrp="1"/>
          </p:cNvSpPr>
          <p:nvPr>
            <p:ph idx="1"/>
          </p:nvPr>
        </p:nvSpPr>
        <p:spPr>
          <a:xfrm>
            <a:off x="628650" y="1983344"/>
            <a:ext cx="7886700" cy="4443213"/>
          </a:xfrm>
        </p:spPr>
        <p:txBody>
          <a:bodyPr>
            <a:normAutofit lnSpcReduction="10000"/>
          </a:bodyPr>
          <a:lstStyle/>
          <a:p>
            <a:r>
              <a:rPr lang="en-US" dirty="0">
                <a:solidFill>
                  <a:schemeClr val="accent3">
                    <a:lumMod val="40000"/>
                    <a:lumOff val="60000"/>
                  </a:schemeClr>
                </a:solidFill>
              </a:rPr>
              <a:t>Case is fully justiciable</a:t>
            </a:r>
          </a:p>
          <a:p>
            <a:r>
              <a:rPr lang="en-US" dirty="0">
                <a:solidFill>
                  <a:schemeClr val="accent3">
                    <a:lumMod val="40000"/>
                    <a:lumOff val="60000"/>
                  </a:schemeClr>
                </a:solidFill>
              </a:rPr>
              <a:t>Public trust doctrine applies to extraction of groundwater that adversely affects a navigable waterway</a:t>
            </a:r>
          </a:p>
          <a:p>
            <a:r>
              <a:rPr lang="en-US" dirty="0">
                <a:solidFill>
                  <a:schemeClr val="accent3">
                    <a:lumMod val="40000"/>
                    <a:lumOff val="60000"/>
                  </a:schemeClr>
                </a:solidFill>
              </a:rPr>
              <a:t>Sustainable Groundwater Management Act does not displace operation of the public trust doctrine as to interconnected groundwater</a:t>
            </a:r>
          </a:p>
          <a:p>
            <a:r>
              <a:rPr lang="en-US" dirty="0">
                <a:solidFill>
                  <a:schemeClr val="accent3">
                    <a:lumMod val="40000"/>
                    <a:lumOff val="60000"/>
                  </a:schemeClr>
                </a:solidFill>
              </a:rPr>
              <a:t>Both SWRCB and local governments have affirmative duty to protect trust values in GW</a:t>
            </a:r>
          </a:p>
        </p:txBody>
      </p:sp>
    </p:spTree>
    <p:extLst>
      <p:ext uri="{BB962C8B-B14F-4D97-AF65-F5344CB8AC3E}">
        <p14:creationId xmlns:p14="http://schemas.microsoft.com/office/powerpoint/2010/main" val="35626995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049" y="1212305"/>
            <a:ext cx="7661190" cy="4155359"/>
          </a:xfrm>
        </p:spPr>
        <p:txBody>
          <a:bodyPr>
            <a:normAutofit fontScale="90000"/>
          </a:bodyPr>
          <a:lstStyle/>
          <a:p>
            <a:r>
              <a:rPr lang="en-US" dirty="0"/>
              <a:t>For discussion: </a:t>
            </a:r>
            <a:r>
              <a:rPr lang="en-US" b="0" dirty="0"/>
              <a:t/>
            </a:r>
            <a:br>
              <a:rPr lang="en-US" b="0" dirty="0"/>
            </a:br>
            <a:r>
              <a:rPr lang="en-US" b="0" dirty="0"/>
              <a:t>Post-</a:t>
            </a:r>
            <a:r>
              <a:rPr lang="en-US" b="0" i="1" dirty="0"/>
              <a:t>ELF</a:t>
            </a:r>
            <a:r>
              <a:rPr lang="en-US" i="1" dirty="0"/>
              <a:t>, </a:t>
            </a:r>
            <a:r>
              <a:rPr lang="en-US" b="0" dirty="0"/>
              <a:t>how </a:t>
            </a:r>
            <a:r>
              <a:rPr lang="en-US" b="0" u="sng" dirty="0"/>
              <a:t>does</a:t>
            </a:r>
            <a:r>
              <a:rPr lang="en-US" b="0" dirty="0"/>
              <a:t> the public trust doctrine interrelate with the requirements of the </a:t>
            </a:r>
            <a:br>
              <a:rPr lang="en-US" b="0" dirty="0"/>
            </a:br>
            <a:r>
              <a:rPr lang="en-US" b="0" dirty="0"/>
              <a:t>Sustainable Groundwater Management Act?</a:t>
            </a:r>
            <a:endParaRPr lang="en-US" dirty="0"/>
          </a:p>
        </p:txBody>
      </p:sp>
    </p:spTree>
    <p:extLst>
      <p:ext uri="{BB962C8B-B14F-4D97-AF65-F5344CB8AC3E}">
        <p14:creationId xmlns:p14="http://schemas.microsoft.com/office/powerpoint/2010/main" val="31889295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Questions?</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90CF95D6-938C-4EFB-9243-6953D1C8E407}" type="slidenum">
              <a:rPr lang="en-US" smtClean="0"/>
              <a:pPr>
                <a:defRPr/>
              </a:pPr>
              <a:t>79</a:t>
            </a:fld>
            <a:endParaRPr lang="en-US"/>
          </a:p>
        </p:txBody>
      </p:sp>
      <p:pic>
        <p:nvPicPr>
          <p:cNvPr id="2050" name="Picture 2" descr="http://www.usbr.gov/mp/ccao/newmelones/images/planning_natural_brid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371600"/>
            <a:ext cx="6705599" cy="5029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00800"/>
            <a:ext cx="4114800" cy="523220"/>
          </a:xfrm>
          <a:prstGeom prst="rect">
            <a:avLst/>
          </a:prstGeom>
          <a:noFill/>
        </p:spPr>
        <p:txBody>
          <a:bodyPr wrap="square" rtlCol="0">
            <a:spAutoFit/>
          </a:bodyPr>
          <a:lstStyle/>
          <a:p>
            <a:r>
              <a:rPr lang="en-US" sz="1400" dirty="0"/>
              <a:t>Natural Bridges</a:t>
            </a:r>
          </a:p>
          <a:p>
            <a:r>
              <a:rPr lang="en-US" sz="1400" dirty="0"/>
              <a:t>Photo: USBR</a:t>
            </a:r>
          </a:p>
        </p:txBody>
      </p:sp>
    </p:spTree>
    <p:extLst>
      <p:ext uri="{BB962C8B-B14F-4D97-AF65-F5344CB8AC3E}">
        <p14:creationId xmlns:p14="http://schemas.microsoft.com/office/powerpoint/2010/main" val="1457476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a:t>INTRODUCTION</a:t>
            </a:r>
          </a:p>
        </p:txBody>
      </p:sp>
      <p:sp>
        <p:nvSpPr>
          <p:cNvPr id="5" name="Content Placeholder 4"/>
          <p:cNvSpPr>
            <a:spLocks noGrp="1"/>
          </p:cNvSpPr>
          <p:nvPr>
            <p:ph idx="1"/>
          </p:nvPr>
        </p:nvSpPr>
        <p:spPr/>
        <p:txBody>
          <a:bodyPr>
            <a:normAutofit fontScale="92500" lnSpcReduction="10000"/>
          </a:bodyPr>
          <a:lstStyle/>
          <a:p>
            <a:pPr>
              <a:defRPr/>
            </a:pPr>
            <a:r>
              <a:rPr lang="en-US" dirty="0"/>
              <a:t>Two basic types of surface water rights:</a:t>
            </a:r>
          </a:p>
          <a:p>
            <a:pPr lvl="1">
              <a:defRPr/>
            </a:pPr>
            <a:r>
              <a:rPr lang="en-US" b="1" u="sng" dirty="0"/>
              <a:t>Riparian</a:t>
            </a:r>
            <a:r>
              <a:rPr lang="en-US" b="1" dirty="0"/>
              <a:t>: </a:t>
            </a:r>
            <a:r>
              <a:rPr lang="en-US" dirty="0"/>
              <a:t>based on location of land adjacent to water.  Riparian systems used in England, eastern states of United States.</a:t>
            </a:r>
          </a:p>
          <a:p>
            <a:pPr lvl="2">
              <a:defRPr/>
            </a:pPr>
            <a:r>
              <a:rPr lang="en-US" dirty="0"/>
              <a:t>These are areas with substantial precipitation.</a:t>
            </a:r>
          </a:p>
          <a:p>
            <a:pPr lvl="1">
              <a:defRPr/>
            </a:pPr>
            <a:r>
              <a:rPr lang="en-US" b="1" u="sng" dirty="0"/>
              <a:t>Appropriative</a:t>
            </a:r>
            <a:r>
              <a:rPr lang="en-US" b="1" dirty="0"/>
              <a:t>: </a:t>
            </a:r>
            <a:r>
              <a:rPr lang="en-US" dirty="0"/>
              <a:t>based on beneficial use. Water can be used far from the stream.</a:t>
            </a:r>
          </a:p>
          <a:p>
            <a:pPr lvl="2">
              <a:defRPr/>
            </a:pPr>
            <a:r>
              <a:rPr lang="en-US" dirty="0"/>
              <a:t>Most common system in arid Western states.</a:t>
            </a:r>
          </a:p>
          <a:p>
            <a:pPr>
              <a:defRPr/>
            </a:pPr>
            <a:r>
              <a:rPr lang="en-US" dirty="0"/>
              <a:t>California has </a:t>
            </a:r>
            <a:r>
              <a:rPr lang="en-US" u="sng" dirty="0"/>
              <a:t>both</a:t>
            </a:r>
            <a:r>
              <a:rPr lang="en-US" dirty="0"/>
              <a:t>—a hybrid system, and treats groundwater separately.  How did we get here?</a:t>
            </a:r>
          </a:p>
        </p:txBody>
      </p:sp>
    </p:spTree>
    <p:extLst>
      <p:ext uri="{BB962C8B-B14F-4D97-AF65-F5344CB8AC3E}">
        <p14:creationId xmlns:p14="http://schemas.microsoft.com/office/powerpoint/2010/main" val="2558139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HISTORY</a:t>
            </a:r>
          </a:p>
        </p:txBody>
      </p:sp>
      <p:sp>
        <p:nvSpPr>
          <p:cNvPr id="8195" name="Content Placeholder 2"/>
          <p:cNvSpPr>
            <a:spLocks noGrp="1"/>
          </p:cNvSpPr>
          <p:nvPr>
            <p:ph idx="1"/>
          </p:nvPr>
        </p:nvSpPr>
        <p:spPr>
          <a:xfrm>
            <a:off x="304559" y="1559406"/>
            <a:ext cx="8526925" cy="2584331"/>
          </a:xfrm>
        </p:spPr>
        <p:txBody>
          <a:bodyPr>
            <a:normAutofit fontScale="92500" lnSpcReduction="10000"/>
          </a:bodyPr>
          <a:lstStyle/>
          <a:p>
            <a:r>
              <a:rPr lang="en-US" altLang="en-US" b="1" dirty="0"/>
              <a:t>1855</a:t>
            </a:r>
            <a:r>
              <a:rPr lang="en-US" altLang="en-US" dirty="0"/>
              <a:t> – </a:t>
            </a:r>
            <a:r>
              <a:rPr lang="en-US" altLang="en-US" b="1" i="1" dirty="0"/>
              <a:t>Irwin v. Phillips</a:t>
            </a:r>
            <a:r>
              <a:rPr lang="en-US" altLang="en-US" dirty="0"/>
              <a:t>. Court recognized the appropriative system used by miners on public lands. Recognized the “political and social condition of the country”</a:t>
            </a:r>
          </a:p>
          <a:p>
            <a:r>
              <a:rPr lang="en-US" altLang="en-US" b="1" dirty="0"/>
              <a:t>1884</a:t>
            </a:r>
            <a:r>
              <a:rPr lang="en-US" altLang="en-US" dirty="0"/>
              <a:t> – Hydraulic mining halted.  (Farmers, cities v. miners.)</a:t>
            </a:r>
          </a:p>
        </p:txBody>
      </p:sp>
      <p:pic>
        <p:nvPicPr>
          <p:cNvPr id="5" name="Picture 4">
            <a:extLst>
              <a:ext uri="{FF2B5EF4-FFF2-40B4-BE49-F238E27FC236}">
                <a16:creationId xmlns:a16="http://schemas.microsoft.com/office/drawing/2014/main" xmlns="" id="{1506DF32-6CC3-4D40-ACC0-3FD513D96B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6464" y="3736392"/>
            <a:ext cx="4943113" cy="2362581"/>
          </a:xfrm>
          <a:prstGeom prst="rect">
            <a:avLst/>
          </a:prstGeom>
          <a:ln>
            <a:solidFill>
              <a:schemeClr val="tx1"/>
            </a:solidFill>
          </a:ln>
        </p:spPr>
      </p:pic>
    </p:spTree>
    <p:extLst>
      <p:ext uri="{BB962C8B-B14F-4D97-AF65-F5344CB8AC3E}">
        <p14:creationId xmlns:p14="http://schemas.microsoft.com/office/powerpoint/2010/main" val="448679028"/>
      </p:ext>
    </p:extLst>
  </p:cSld>
  <p:clrMapOvr>
    <a:masterClrMapping/>
  </p:clrMapOvr>
</p:sld>
</file>

<file path=ppt/theme/_rels/theme5.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jpeg"/></Relationships>
</file>

<file path=ppt/theme/theme1.xml><?xml version="1.0" encoding="utf-8"?>
<a:theme xmlns:a="http://schemas.openxmlformats.org/drawingml/2006/main" name="Ripple">
  <a:themeElements>
    <a:clrScheme name="">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4">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5">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6">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7">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8">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ELP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LPC" id="{95900695-B665-FA48-99FD-16FF4E2E43AC}" vid="{D5CB93D4-0F36-CB47-A438-AD3A34F3F24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5.xml><?xml version="1.0" encoding="utf-8"?>
<a:theme xmlns:a="http://schemas.openxmlformats.org/drawingml/2006/main" name="Civic">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7863</TotalTime>
  <Words>4345</Words>
  <Application>Microsoft Macintosh PowerPoint</Application>
  <PresentationFormat>On-screen Show (4:3)</PresentationFormat>
  <Paragraphs>558</Paragraphs>
  <Slides>79</Slides>
  <Notes>16</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79</vt:i4>
      </vt:variant>
    </vt:vector>
  </HeadingPairs>
  <TitlesOfParts>
    <vt:vector size="93" baseType="lpstr">
      <vt:lpstr>Book Antiqua</vt:lpstr>
      <vt:lpstr>Calibri</vt:lpstr>
      <vt:lpstr>Georgia</vt:lpstr>
      <vt:lpstr>Gill Sans MT</vt:lpstr>
      <vt:lpstr>Palatino Linotype</vt:lpstr>
      <vt:lpstr>Times New Roman</vt:lpstr>
      <vt:lpstr>Wingdings</vt:lpstr>
      <vt:lpstr>Wingdings 2</vt:lpstr>
      <vt:lpstr>Arial</vt:lpstr>
      <vt:lpstr>Ripple</vt:lpstr>
      <vt:lpstr>CELPC</vt:lpstr>
      <vt:lpstr>Office Theme</vt:lpstr>
      <vt:lpstr>Parcel</vt:lpstr>
      <vt:lpstr>Civic</vt:lpstr>
      <vt:lpstr>Interconnected Groundwater and Surface Water under SGMA</vt:lpstr>
      <vt:lpstr>Overview</vt:lpstr>
      <vt:lpstr>Groundwater – Surface Water  Connection</vt:lpstr>
      <vt:lpstr>PowerPoint Presentation</vt:lpstr>
      <vt:lpstr>PowerPoint Presentation</vt:lpstr>
      <vt:lpstr>PowerPoint Presentation</vt:lpstr>
      <vt:lpstr>A Brief Overview of California Law of Surface Water &amp; Groundwater Rights</vt:lpstr>
      <vt:lpstr>INTRODUCTION</vt:lpstr>
      <vt:lpstr>HISTORY</vt:lpstr>
      <vt:lpstr>HISTORY CONT.</vt:lpstr>
      <vt:lpstr>HISTORY CONT.</vt:lpstr>
      <vt:lpstr>RIPARIAN RIGHTS</vt:lpstr>
      <vt:lpstr>RIPARIAN RIGHTS</vt:lpstr>
      <vt:lpstr>RIPARIAN RIGHTS</vt:lpstr>
      <vt:lpstr>APPROPRIATIVE RIGHTS</vt:lpstr>
      <vt:lpstr>BENEFICIAL USES</vt:lpstr>
      <vt:lpstr>TWO TYPES OF  APPROPRIATIVE RIGHTS:</vt:lpstr>
      <vt:lpstr>WATER CODE</vt:lpstr>
      <vt:lpstr>GROUNDWATER LAW  IN CALIFORNIA</vt:lpstr>
      <vt:lpstr>BUT….</vt:lpstr>
      <vt:lpstr>RIGHTS IN  (PERCOLATING) GROUNDWATER</vt:lpstr>
      <vt:lpstr>GROUNDWATER--CONT.</vt:lpstr>
      <vt:lpstr>California Water Rights re: Surface &amp; Groundwater:    How Sensible is This System?</vt:lpstr>
      <vt:lpstr>PowerPoint Presentation</vt:lpstr>
      <vt:lpstr>PowerPoint Presentation</vt:lpstr>
      <vt:lpstr>PowerPoint Presentation</vt:lpstr>
      <vt:lpstr>PowerPoint Presentation</vt:lpstr>
      <vt:lpstr>What is sustainable groundwater management?</vt:lpstr>
      <vt:lpstr>Key dates for local agencies</vt:lpstr>
      <vt:lpstr>PowerPoint Presentation</vt:lpstr>
      <vt:lpstr>PowerPoint Presentation</vt:lpstr>
      <vt:lpstr>PowerPoint Presentation</vt:lpstr>
      <vt:lpstr> Net Stream Gain &amp; Loss for Sacramento Valley Historical and Status Quo Future Conditions</vt:lpstr>
      <vt:lpstr>PowerPoint Presentation</vt:lpstr>
      <vt:lpstr>PowerPoint Presentation</vt:lpstr>
      <vt:lpstr>PowerPoint Presentation</vt:lpstr>
      <vt:lpstr>Pumped Groundwater Basin Initial Level of Use</vt:lpstr>
      <vt:lpstr>Pumped Groundwater Basin Increased Level of Use</vt:lpstr>
      <vt:lpstr>PowerPoint Presentation</vt:lpstr>
      <vt:lpstr>  How To IDENTIFY AND Avoid SGMA “Undesirable Result” No. 6:   “Significant And Unreasonable Adverse Impacts On Beneficial Uses Of Surface Waters”  Letty Belin letty.belin@gmail.com </vt:lpstr>
      <vt:lpstr>PowerPoint Presentation</vt:lpstr>
      <vt:lpstr>Overarching principles</vt:lpstr>
      <vt:lpstr>Situations Most likely to constitute ur #6:</vt:lpstr>
      <vt:lpstr>PowerPoint Presentation</vt:lpstr>
      <vt:lpstr>PowerPoint Presentation</vt:lpstr>
      <vt:lpstr>Additional advice on how to avoid ur No. 6</vt:lpstr>
      <vt:lpstr>Additional advice on how to avoid ur No. 6 (cont’d)</vt:lpstr>
      <vt:lpstr>Additional advice on how to avoid ur No. 6 (cont’d)</vt:lpstr>
      <vt:lpstr>PowerPoint Presentation</vt:lpstr>
      <vt:lpstr> DRAFTING SGMA GROUNDWATER PLANS  WITH FISHERIES IN MIND  2019 WLS Panel on Interconnected Groundwater &amp; Surface Water</vt:lpstr>
      <vt:lpstr>AUGUST 2018 RELEASE OF CUEL GUIDEBOOK ON SGMA &amp; FISHERIES </vt:lpstr>
      <vt:lpstr>A HIDDEN CONNECTION – GROUNDWATER PUMPING, SURFACE FLOWS &amp; FISHERIES</vt:lpstr>
      <vt:lpstr>‘BENEFICIAL USES’ OF WATER IN CALIFORNIA</vt:lpstr>
      <vt:lpstr>PICTURING THE CONNECTION</vt:lpstr>
      <vt:lpstr>PICTURING THE CONNECTION</vt:lpstr>
      <vt:lpstr>PICTURING THE CONNECTION</vt:lpstr>
      <vt:lpstr>    FRAMING THE CONNECTION: MODELIING &amp; WATER BUDGETS   </vt:lpstr>
      <vt:lpstr>        FRAMING THE CONNECTION: MINIMUM THRESHOLDS &amp; MONITORING   </vt:lpstr>
      <vt:lpstr>SOFTWARRE/MODELS TO ASSESS IMPACTS OF  GROUNDWATER PUMPING ON FISHERIES IN GSPs</vt:lpstr>
      <vt:lpstr>CONCLUSION – FISHERIES UNDER SGMA</vt:lpstr>
      <vt:lpstr>    DRAFTING SGMA GROUNDWATER PLANS  WITH FISHERIES IN MIND  2019 WLS Panel on Interconnected Groundwater &amp; Surface Water</vt:lpstr>
      <vt:lpstr>The Scott River Litigation &amp; Its Legacy—Groundwater &amp; the Public Trust Doctrine</vt:lpstr>
      <vt:lpstr>The Public Trust Doctrine</vt:lpstr>
      <vt:lpstr>The Public Trust Doctrine</vt:lpstr>
      <vt:lpstr>The Public Trust Doctrine</vt:lpstr>
      <vt:lpstr>Public Trust Purposes:</vt:lpstr>
      <vt:lpstr>Natural Resources Subject to Public Trust:</vt:lpstr>
      <vt:lpstr>National Audubon Society v. Superior Court, 33 Cal.3d 419 (California Supreme Court 1983)</vt:lpstr>
      <vt:lpstr>Siskiyou County</vt:lpstr>
      <vt:lpstr>Klamath &amp; Scott Rivers</vt:lpstr>
      <vt:lpstr>Scott River</vt:lpstr>
      <vt:lpstr>Scott River, then…</vt:lpstr>
      <vt:lpstr>…and now</vt:lpstr>
      <vt:lpstr>Environmental Law Foundation v. State Water Resources Control Bd.,  (Sacramento County Superior Court)</vt:lpstr>
      <vt:lpstr>Key Factual Claims:</vt:lpstr>
      <vt:lpstr>Key Legal Claims:</vt:lpstr>
      <vt:lpstr>The Decision: Environmental Law Foundation v. SWRCB (August 29, 2018) 26 Cal.App.5th 844 </vt:lpstr>
      <vt:lpstr>For discussion:  Post-ELF, how does the public trust doctrine interrelate with the requirements of the  Sustainable Groundwater Management Act?</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CWA 401 Certifications:  Timing and Scope Restrictions on a State’s Issuance of Water Quality Conditions for a FERC License</dc:title>
  <dc:creator>Ivy Anderson</dc:creator>
  <cp:lastModifiedBy>Olivia Molodanof</cp:lastModifiedBy>
  <cp:revision>292</cp:revision>
  <dcterms:created xsi:type="dcterms:W3CDTF">2005-07-20T19:12:47Z</dcterms:created>
  <dcterms:modified xsi:type="dcterms:W3CDTF">2019-02-02T06:02:13Z</dcterms:modified>
</cp:coreProperties>
</file>