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jpeg"/>
  <Override PartName="/ppt/notesSlides/notesSlide1.xml" ContentType="application/vnd.openxmlformats-officedocument.presentationml.notesSlide+xml"/>
  <Override PartName="/ppt/media/image9.jpg" ContentType="image/jpeg"/>
  <Override PartName="/ppt/media/image10.jpg" ContentType="image/jpeg"/>
  <Override PartName="/ppt/notesSlides/notesSlide2.xml" ContentType="application/vnd.openxmlformats-officedocument.presentationml.notesSlide+xml"/>
  <Override PartName="/ppt/media/image11.jpg" ContentType="image/jpeg"/>
  <Override PartName="/ppt/media/image12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7" r:id="rId3"/>
    <p:sldId id="567" r:id="rId4"/>
    <p:sldId id="568" r:id="rId5"/>
    <p:sldId id="569" r:id="rId6"/>
    <p:sldId id="570" r:id="rId7"/>
    <p:sldId id="571" r:id="rId8"/>
    <p:sldId id="572" r:id="rId9"/>
    <p:sldId id="589" r:id="rId10"/>
    <p:sldId id="583" r:id="rId11"/>
    <p:sldId id="586" r:id="rId12"/>
    <p:sldId id="587" r:id="rId13"/>
    <p:sldId id="588" r:id="rId14"/>
    <p:sldId id="590" r:id="rId15"/>
    <p:sldId id="566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42C452-DCFB-40C8-A831-6EAACF57D376}">
          <p14:sldIdLst>
            <p14:sldId id="256"/>
            <p14:sldId id="327"/>
            <p14:sldId id="567"/>
            <p14:sldId id="568"/>
            <p14:sldId id="569"/>
            <p14:sldId id="570"/>
            <p14:sldId id="571"/>
            <p14:sldId id="572"/>
            <p14:sldId id="589"/>
            <p14:sldId id="583"/>
            <p14:sldId id="586"/>
            <p14:sldId id="587"/>
            <p14:sldId id="588"/>
            <p14:sldId id="590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C1"/>
    <a:srgbClr val="0A3959"/>
    <a:srgbClr val="073859"/>
    <a:srgbClr val="010400"/>
    <a:srgbClr val="830000"/>
    <a:srgbClr val="E82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97" autoAdjust="0"/>
  </p:normalViewPr>
  <p:slideViewPr>
    <p:cSldViewPr snapToGrid="0" snapToObjects="1">
      <p:cViewPr varScale="1">
        <p:scale>
          <a:sx n="100" d="100"/>
          <a:sy n="100" d="100"/>
        </p:scale>
        <p:origin x="16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89FBC-DD47-4A70-98BC-4E737021B6BC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230496-213A-4CA4-87D4-345E302757AE}">
      <dgm:prSet phldrT="[Text]"/>
      <dgm:spPr/>
      <dgm:t>
        <a:bodyPr/>
        <a:lstStyle/>
        <a:p>
          <a:r>
            <a:rPr lang="en-US" dirty="0"/>
            <a:t>Farming/Central Valley Communities</a:t>
          </a:r>
        </a:p>
      </dgm:t>
    </dgm:pt>
    <dgm:pt modelId="{75697A98-C26D-431A-8233-03FBF902498B}" type="parTrans" cxnId="{27F47D0D-9600-437E-88FC-64671ED4FB34}">
      <dgm:prSet/>
      <dgm:spPr/>
      <dgm:t>
        <a:bodyPr/>
        <a:lstStyle/>
        <a:p>
          <a:endParaRPr lang="en-US"/>
        </a:p>
      </dgm:t>
    </dgm:pt>
    <dgm:pt modelId="{5B033DF1-B6CD-4D17-AEF2-3647B487886F}" type="sibTrans" cxnId="{27F47D0D-9600-437E-88FC-64671ED4FB34}">
      <dgm:prSet/>
      <dgm:spPr/>
      <dgm:t>
        <a:bodyPr/>
        <a:lstStyle/>
        <a:p>
          <a:endParaRPr lang="en-US"/>
        </a:p>
      </dgm:t>
    </dgm:pt>
    <dgm:pt modelId="{CC696DD2-BBD7-4183-B816-86173458BB7A}">
      <dgm:prSet phldrT="[Text]"/>
      <dgm:spPr/>
      <dgm:t>
        <a:bodyPr/>
        <a:lstStyle/>
        <a:p>
          <a:r>
            <a:rPr lang="en-US" dirty="0"/>
            <a:t>Legal Viability</a:t>
          </a:r>
        </a:p>
      </dgm:t>
    </dgm:pt>
    <dgm:pt modelId="{960FAC29-FD09-4B67-BF22-7B3246251F45}" type="parTrans" cxnId="{467B0482-B421-4C6A-9AD1-FAC5BE9F525E}">
      <dgm:prSet/>
      <dgm:spPr/>
      <dgm:t>
        <a:bodyPr/>
        <a:lstStyle/>
        <a:p>
          <a:endParaRPr lang="en-US"/>
        </a:p>
      </dgm:t>
    </dgm:pt>
    <dgm:pt modelId="{7E630ABF-D746-4477-8800-A52E492D5DBE}" type="sibTrans" cxnId="{467B0482-B421-4C6A-9AD1-FAC5BE9F525E}">
      <dgm:prSet/>
      <dgm:spPr/>
      <dgm:t>
        <a:bodyPr/>
        <a:lstStyle/>
        <a:p>
          <a:endParaRPr lang="en-US"/>
        </a:p>
      </dgm:t>
    </dgm:pt>
    <dgm:pt modelId="{D6694A3D-005F-43B6-B3BD-99FA67747B9A}">
      <dgm:prSet phldrT="[Text]"/>
      <dgm:spPr/>
      <dgm:t>
        <a:bodyPr/>
        <a:lstStyle/>
        <a:p>
          <a:r>
            <a:rPr lang="en-US" dirty="0"/>
            <a:t>Economic Viability</a:t>
          </a:r>
        </a:p>
      </dgm:t>
    </dgm:pt>
    <dgm:pt modelId="{F3B066E3-DD66-4158-A925-75384076B9D7}" type="parTrans" cxnId="{92BCC371-90E7-475F-BE83-753531223966}">
      <dgm:prSet/>
      <dgm:spPr/>
      <dgm:t>
        <a:bodyPr/>
        <a:lstStyle/>
        <a:p>
          <a:endParaRPr lang="en-US"/>
        </a:p>
      </dgm:t>
    </dgm:pt>
    <dgm:pt modelId="{11C14CBB-266D-44AF-B678-EDD00CA73E0A}" type="sibTrans" cxnId="{92BCC371-90E7-475F-BE83-753531223966}">
      <dgm:prSet/>
      <dgm:spPr/>
      <dgm:t>
        <a:bodyPr/>
        <a:lstStyle/>
        <a:p>
          <a:endParaRPr lang="en-US"/>
        </a:p>
      </dgm:t>
    </dgm:pt>
    <dgm:pt modelId="{97023F9F-DAD1-4DAF-8256-137CC01C1BED}">
      <dgm:prSet phldrT="[Text]"/>
      <dgm:spPr/>
      <dgm:t>
        <a:bodyPr/>
        <a:lstStyle/>
        <a:p>
          <a:r>
            <a:rPr lang="en-US" dirty="0"/>
            <a:t>Water Quality</a:t>
          </a:r>
        </a:p>
      </dgm:t>
    </dgm:pt>
    <dgm:pt modelId="{4E3D7C94-A372-40D3-80A1-1A8B2033D123}" type="parTrans" cxnId="{4F8133DD-B098-4553-B8F2-1D134EE3310A}">
      <dgm:prSet/>
      <dgm:spPr/>
      <dgm:t>
        <a:bodyPr/>
        <a:lstStyle/>
        <a:p>
          <a:endParaRPr lang="en-US"/>
        </a:p>
      </dgm:t>
    </dgm:pt>
    <dgm:pt modelId="{0FEDA9C1-2067-473E-852B-1949E4046AAE}" type="sibTrans" cxnId="{4F8133DD-B098-4553-B8F2-1D134EE3310A}">
      <dgm:prSet/>
      <dgm:spPr/>
      <dgm:t>
        <a:bodyPr/>
        <a:lstStyle/>
        <a:p>
          <a:endParaRPr lang="en-US"/>
        </a:p>
      </dgm:t>
    </dgm:pt>
    <dgm:pt modelId="{71956A41-CB2E-495E-B958-9AEF6095CE9C}">
      <dgm:prSet phldrT="[Text]"/>
      <dgm:spPr/>
      <dgm:t>
        <a:bodyPr/>
        <a:lstStyle/>
        <a:p>
          <a:r>
            <a:rPr lang="en-US" dirty="0"/>
            <a:t>Long Term Sustainability</a:t>
          </a:r>
        </a:p>
      </dgm:t>
    </dgm:pt>
    <dgm:pt modelId="{5F7E2FA7-D464-4B52-99DD-2AD457665C7F}" type="parTrans" cxnId="{23AA040D-4724-4975-84EB-C8CB8B130CBE}">
      <dgm:prSet/>
      <dgm:spPr/>
      <dgm:t>
        <a:bodyPr/>
        <a:lstStyle/>
        <a:p>
          <a:endParaRPr lang="en-US"/>
        </a:p>
      </dgm:t>
    </dgm:pt>
    <dgm:pt modelId="{DF7971D4-AEF8-4B23-9198-205020C493D6}" type="sibTrans" cxnId="{23AA040D-4724-4975-84EB-C8CB8B130CBE}">
      <dgm:prSet/>
      <dgm:spPr/>
      <dgm:t>
        <a:bodyPr/>
        <a:lstStyle/>
        <a:p>
          <a:endParaRPr lang="en-US"/>
        </a:p>
      </dgm:t>
    </dgm:pt>
    <dgm:pt modelId="{7B098FA9-BDCC-4CF9-9AC1-656F4406D091}">
      <dgm:prSet phldrT="[Text]"/>
      <dgm:spPr/>
      <dgm:t>
        <a:bodyPr/>
        <a:lstStyle/>
        <a:p>
          <a:r>
            <a:rPr lang="en-US" dirty="0"/>
            <a:t>Benefi</a:t>
          </a:r>
          <a:r>
            <a:rPr lang="en-US" i="1" dirty="0"/>
            <a:t>c</a:t>
          </a:r>
          <a:r>
            <a:rPr lang="en-US" dirty="0"/>
            <a:t>ial Uses</a:t>
          </a:r>
        </a:p>
      </dgm:t>
    </dgm:pt>
    <dgm:pt modelId="{F6F56568-6788-4344-975E-A0C692048FF0}" type="parTrans" cxnId="{7168DE37-699F-44F3-B7B7-083EED0195D4}">
      <dgm:prSet/>
      <dgm:spPr/>
      <dgm:t>
        <a:bodyPr/>
        <a:lstStyle/>
        <a:p>
          <a:endParaRPr lang="en-US"/>
        </a:p>
      </dgm:t>
    </dgm:pt>
    <dgm:pt modelId="{49F540E9-1FDC-483B-BAA7-BE147F1E2635}" type="sibTrans" cxnId="{7168DE37-699F-44F3-B7B7-083EED0195D4}">
      <dgm:prSet/>
      <dgm:spPr/>
      <dgm:t>
        <a:bodyPr/>
        <a:lstStyle/>
        <a:p>
          <a:endParaRPr lang="en-US"/>
        </a:p>
      </dgm:t>
    </dgm:pt>
    <dgm:pt modelId="{4B69E761-A147-47A7-9E17-7F0859B15A52}">
      <dgm:prSet phldrT="[Text]"/>
      <dgm:spPr/>
      <dgm:t>
        <a:bodyPr/>
        <a:lstStyle/>
        <a:p>
          <a:r>
            <a:rPr lang="en-US" dirty="0"/>
            <a:t>Safe Drinking Water</a:t>
          </a:r>
        </a:p>
      </dgm:t>
    </dgm:pt>
    <dgm:pt modelId="{AD906A16-C441-4B4D-ADEA-28F8C5B32E03}" type="parTrans" cxnId="{2DCC0DE4-D716-450F-B0C6-E324A656C63F}">
      <dgm:prSet/>
      <dgm:spPr/>
      <dgm:t>
        <a:bodyPr/>
        <a:lstStyle/>
        <a:p>
          <a:endParaRPr lang="en-US"/>
        </a:p>
      </dgm:t>
    </dgm:pt>
    <dgm:pt modelId="{99E6A5E8-78A1-4675-829F-02ECA897779D}" type="sibTrans" cxnId="{2DCC0DE4-D716-450F-B0C6-E324A656C63F}">
      <dgm:prSet/>
      <dgm:spPr/>
      <dgm:t>
        <a:bodyPr/>
        <a:lstStyle/>
        <a:p>
          <a:endParaRPr lang="en-US"/>
        </a:p>
      </dgm:t>
    </dgm:pt>
    <dgm:pt modelId="{88622675-90F9-4F4A-9F89-318F61B0826C}" type="pres">
      <dgm:prSet presAssocID="{34289FBC-DD47-4A70-98BC-4E737021B6B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09852-759D-47D9-88D5-30D0D24DB9FF}" type="pres">
      <dgm:prSet presAssocID="{34289FBC-DD47-4A70-98BC-4E737021B6BC}" presName="dummyMaxCanvas" presStyleCnt="0"/>
      <dgm:spPr/>
    </dgm:pt>
    <dgm:pt modelId="{0414235B-7509-4C95-8D8A-F6B21F289526}" type="pres">
      <dgm:prSet presAssocID="{34289FBC-DD47-4A70-98BC-4E737021B6BC}" presName="parentComposite" presStyleCnt="0"/>
      <dgm:spPr/>
    </dgm:pt>
    <dgm:pt modelId="{7B3D2B82-6765-497D-A0AC-EB78E7B97785}" type="pres">
      <dgm:prSet presAssocID="{34289FBC-DD47-4A70-98BC-4E737021B6B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403DAB2-E57D-463F-BC36-4EF5AACF6EBE}" type="pres">
      <dgm:prSet presAssocID="{34289FBC-DD47-4A70-98BC-4E737021B6BC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0AFE0E7-6AF6-4116-A503-59429D2DA634}" type="pres">
      <dgm:prSet presAssocID="{34289FBC-DD47-4A70-98BC-4E737021B6BC}" presName="childrenComposite" presStyleCnt="0"/>
      <dgm:spPr/>
    </dgm:pt>
    <dgm:pt modelId="{F507605E-2E6C-4DB2-9A7A-1E96D390468E}" type="pres">
      <dgm:prSet presAssocID="{34289FBC-DD47-4A70-98BC-4E737021B6BC}" presName="dummyMaxCanvas_ChildArea" presStyleCnt="0"/>
      <dgm:spPr/>
    </dgm:pt>
    <dgm:pt modelId="{CBEB6B97-FC51-435B-A1F5-288291CFCBC3}" type="pres">
      <dgm:prSet presAssocID="{34289FBC-DD47-4A70-98BC-4E737021B6BC}" presName="fulcrum" presStyleLbl="alignAccFollowNode1" presStyleIdx="2" presStyleCnt="4"/>
      <dgm:spPr/>
    </dgm:pt>
    <dgm:pt modelId="{6E696F60-6F89-4B20-B8B4-2F0E4287DDD4}" type="pres">
      <dgm:prSet presAssocID="{34289FBC-DD47-4A70-98BC-4E737021B6BC}" presName="balance_23" presStyleLbl="alignAccFollowNode1" presStyleIdx="3" presStyleCnt="4">
        <dgm:presLayoutVars>
          <dgm:bulletEnabled val="1"/>
        </dgm:presLayoutVars>
      </dgm:prSet>
      <dgm:spPr/>
    </dgm:pt>
    <dgm:pt modelId="{7C350F00-656E-4272-A49E-DA32D2B71579}" type="pres">
      <dgm:prSet presAssocID="{34289FBC-DD47-4A70-98BC-4E737021B6BC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4D0AD-0717-450B-84DA-E3532F4277A4}" type="pres">
      <dgm:prSet presAssocID="{34289FBC-DD47-4A70-98BC-4E737021B6BC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F1B82-6365-4226-B763-A211D0DC69EF}" type="pres">
      <dgm:prSet presAssocID="{34289FBC-DD47-4A70-98BC-4E737021B6BC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63FEC-EE16-472E-B6EB-7FEDA8712358}" type="pres">
      <dgm:prSet presAssocID="{34289FBC-DD47-4A70-98BC-4E737021B6BC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E542-1851-468D-9273-BC0A9AD0E93F}" type="pres">
      <dgm:prSet presAssocID="{34289FBC-DD47-4A70-98BC-4E737021B6BC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133DD-B098-4553-B8F2-1D134EE3310A}" srcId="{34289FBC-DD47-4A70-98BC-4E737021B6BC}" destId="{97023F9F-DAD1-4DAF-8256-137CC01C1BED}" srcOrd="1" destOrd="0" parTransId="{4E3D7C94-A372-40D3-80A1-1A8B2033D123}" sibTransId="{0FEDA9C1-2067-473E-852B-1949E4046AAE}"/>
    <dgm:cxn modelId="{467B0482-B421-4C6A-9AD1-FAC5BE9F525E}" srcId="{53230496-213A-4CA4-87D4-345E302757AE}" destId="{CC696DD2-BBD7-4183-B816-86173458BB7A}" srcOrd="0" destOrd="0" parTransId="{960FAC29-FD09-4B67-BF22-7B3246251F45}" sibTransId="{7E630ABF-D746-4477-8800-A52E492D5DBE}"/>
    <dgm:cxn modelId="{782B54ED-F648-4637-B08C-726BBA03CE2B}" type="presOf" srcId="{34289FBC-DD47-4A70-98BC-4E737021B6BC}" destId="{88622675-90F9-4F4A-9F89-318F61B0826C}" srcOrd="0" destOrd="0" presId="urn:microsoft.com/office/officeart/2005/8/layout/balance1"/>
    <dgm:cxn modelId="{2DCC0DE4-D716-450F-B0C6-E324A656C63F}" srcId="{97023F9F-DAD1-4DAF-8256-137CC01C1BED}" destId="{4B69E761-A147-47A7-9E17-7F0859B15A52}" srcOrd="2" destOrd="0" parTransId="{AD906A16-C441-4B4D-ADEA-28F8C5B32E03}" sibTransId="{99E6A5E8-78A1-4675-829F-02ECA897779D}"/>
    <dgm:cxn modelId="{0B0B9892-784E-43A1-B36A-056AB44A166A}" type="presOf" srcId="{53230496-213A-4CA4-87D4-345E302757AE}" destId="{7B3D2B82-6765-497D-A0AC-EB78E7B97785}" srcOrd="0" destOrd="0" presId="urn:microsoft.com/office/officeart/2005/8/layout/balance1"/>
    <dgm:cxn modelId="{23AA040D-4724-4975-84EB-C8CB8B130CBE}" srcId="{97023F9F-DAD1-4DAF-8256-137CC01C1BED}" destId="{71956A41-CB2E-495E-B958-9AEF6095CE9C}" srcOrd="0" destOrd="0" parTransId="{5F7E2FA7-D464-4B52-99DD-2AD457665C7F}" sibTransId="{DF7971D4-AEF8-4B23-9198-205020C493D6}"/>
    <dgm:cxn modelId="{D843A0FB-EA45-4D9F-B500-6FC9E49AF11B}" type="presOf" srcId="{D6694A3D-005F-43B6-B3BD-99FA67747B9A}" destId="{9E31E542-1851-468D-9273-BC0A9AD0E93F}" srcOrd="0" destOrd="0" presId="urn:microsoft.com/office/officeart/2005/8/layout/balance1"/>
    <dgm:cxn modelId="{7168DE37-699F-44F3-B7B7-083EED0195D4}" srcId="{97023F9F-DAD1-4DAF-8256-137CC01C1BED}" destId="{7B098FA9-BDCC-4CF9-9AC1-656F4406D091}" srcOrd="1" destOrd="0" parTransId="{F6F56568-6788-4344-975E-A0C692048FF0}" sibTransId="{49F540E9-1FDC-483B-BAA7-BE147F1E2635}"/>
    <dgm:cxn modelId="{A4BE61D9-A4B5-4422-A4EA-B1B71B486F09}" type="presOf" srcId="{7B098FA9-BDCC-4CF9-9AC1-656F4406D091}" destId="{1774D0AD-0717-450B-84DA-E3532F4277A4}" srcOrd="0" destOrd="0" presId="urn:microsoft.com/office/officeart/2005/8/layout/balance1"/>
    <dgm:cxn modelId="{071787B8-44C1-419F-9409-7C5273FA9F86}" type="presOf" srcId="{71956A41-CB2E-495E-B958-9AEF6095CE9C}" destId="{7C350F00-656E-4272-A49E-DA32D2B71579}" srcOrd="0" destOrd="0" presId="urn:microsoft.com/office/officeart/2005/8/layout/balance1"/>
    <dgm:cxn modelId="{4215B3C2-D0FB-497A-98F5-3A897B06A991}" type="presOf" srcId="{97023F9F-DAD1-4DAF-8256-137CC01C1BED}" destId="{E403DAB2-E57D-463F-BC36-4EF5AACF6EBE}" srcOrd="0" destOrd="0" presId="urn:microsoft.com/office/officeart/2005/8/layout/balance1"/>
    <dgm:cxn modelId="{92BCC371-90E7-475F-BE83-753531223966}" srcId="{53230496-213A-4CA4-87D4-345E302757AE}" destId="{D6694A3D-005F-43B6-B3BD-99FA67747B9A}" srcOrd="1" destOrd="0" parTransId="{F3B066E3-DD66-4158-A925-75384076B9D7}" sibTransId="{11C14CBB-266D-44AF-B678-EDD00CA73E0A}"/>
    <dgm:cxn modelId="{892D30E9-7C11-47DF-8F18-976A903925FA}" type="presOf" srcId="{4B69E761-A147-47A7-9E17-7F0859B15A52}" destId="{045F1B82-6365-4226-B763-A211D0DC69EF}" srcOrd="0" destOrd="0" presId="urn:microsoft.com/office/officeart/2005/8/layout/balance1"/>
    <dgm:cxn modelId="{27F47D0D-9600-437E-88FC-64671ED4FB34}" srcId="{34289FBC-DD47-4A70-98BC-4E737021B6BC}" destId="{53230496-213A-4CA4-87D4-345E302757AE}" srcOrd="0" destOrd="0" parTransId="{75697A98-C26D-431A-8233-03FBF902498B}" sibTransId="{5B033DF1-B6CD-4D17-AEF2-3647B487886F}"/>
    <dgm:cxn modelId="{A2D4AD3E-2952-49CB-8631-B78C610C8969}" type="presOf" srcId="{CC696DD2-BBD7-4183-B816-86173458BB7A}" destId="{B9B63FEC-EE16-472E-B6EB-7FEDA8712358}" srcOrd="0" destOrd="0" presId="urn:microsoft.com/office/officeart/2005/8/layout/balance1"/>
    <dgm:cxn modelId="{50C53E52-9271-4D72-89F8-6B902125A116}" type="presParOf" srcId="{88622675-90F9-4F4A-9F89-318F61B0826C}" destId="{68509852-759D-47D9-88D5-30D0D24DB9FF}" srcOrd="0" destOrd="0" presId="urn:microsoft.com/office/officeart/2005/8/layout/balance1"/>
    <dgm:cxn modelId="{DD96514C-EEB6-4620-9124-82EFCA879CBC}" type="presParOf" srcId="{88622675-90F9-4F4A-9F89-318F61B0826C}" destId="{0414235B-7509-4C95-8D8A-F6B21F289526}" srcOrd="1" destOrd="0" presId="urn:microsoft.com/office/officeart/2005/8/layout/balance1"/>
    <dgm:cxn modelId="{2DB98633-77B1-4164-9541-F073249C4B9A}" type="presParOf" srcId="{0414235B-7509-4C95-8D8A-F6B21F289526}" destId="{7B3D2B82-6765-497D-A0AC-EB78E7B97785}" srcOrd="0" destOrd="0" presId="urn:microsoft.com/office/officeart/2005/8/layout/balance1"/>
    <dgm:cxn modelId="{787E2FA0-FE3F-42E4-88E4-F273A3C3966E}" type="presParOf" srcId="{0414235B-7509-4C95-8D8A-F6B21F289526}" destId="{E403DAB2-E57D-463F-BC36-4EF5AACF6EBE}" srcOrd="1" destOrd="0" presId="urn:microsoft.com/office/officeart/2005/8/layout/balance1"/>
    <dgm:cxn modelId="{D80D357C-D67C-455B-81CC-F229F46A4262}" type="presParOf" srcId="{88622675-90F9-4F4A-9F89-318F61B0826C}" destId="{70AFE0E7-6AF6-4116-A503-59429D2DA634}" srcOrd="2" destOrd="0" presId="urn:microsoft.com/office/officeart/2005/8/layout/balance1"/>
    <dgm:cxn modelId="{82463891-23F4-4585-9DD4-B80D6D0F7349}" type="presParOf" srcId="{70AFE0E7-6AF6-4116-A503-59429D2DA634}" destId="{F507605E-2E6C-4DB2-9A7A-1E96D390468E}" srcOrd="0" destOrd="0" presId="urn:microsoft.com/office/officeart/2005/8/layout/balance1"/>
    <dgm:cxn modelId="{2CD5CBA9-3768-443C-99CE-901BFA6A4600}" type="presParOf" srcId="{70AFE0E7-6AF6-4116-A503-59429D2DA634}" destId="{CBEB6B97-FC51-435B-A1F5-288291CFCBC3}" srcOrd="1" destOrd="0" presId="urn:microsoft.com/office/officeart/2005/8/layout/balance1"/>
    <dgm:cxn modelId="{CF95539D-0DFB-45A0-9103-237ED8BCB3D1}" type="presParOf" srcId="{70AFE0E7-6AF6-4116-A503-59429D2DA634}" destId="{6E696F60-6F89-4B20-B8B4-2F0E4287DDD4}" srcOrd="2" destOrd="0" presId="urn:microsoft.com/office/officeart/2005/8/layout/balance1"/>
    <dgm:cxn modelId="{852EFA85-3C39-4139-8816-9302FCD320CF}" type="presParOf" srcId="{70AFE0E7-6AF6-4116-A503-59429D2DA634}" destId="{7C350F00-656E-4272-A49E-DA32D2B71579}" srcOrd="3" destOrd="0" presId="urn:microsoft.com/office/officeart/2005/8/layout/balance1"/>
    <dgm:cxn modelId="{A56BAA4F-F728-412A-8CBF-FCEDE756BB13}" type="presParOf" srcId="{70AFE0E7-6AF6-4116-A503-59429D2DA634}" destId="{1774D0AD-0717-450B-84DA-E3532F4277A4}" srcOrd="4" destOrd="0" presId="urn:microsoft.com/office/officeart/2005/8/layout/balance1"/>
    <dgm:cxn modelId="{C4D97D7F-0AB9-422B-B9F5-19194B045C03}" type="presParOf" srcId="{70AFE0E7-6AF6-4116-A503-59429D2DA634}" destId="{045F1B82-6365-4226-B763-A211D0DC69EF}" srcOrd="5" destOrd="0" presId="urn:microsoft.com/office/officeart/2005/8/layout/balance1"/>
    <dgm:cxn modelId="{8E4EFC2E-B257-4A5D-AEC1-D3F9ADB5EB16}" type="presParOf" srcId="{70AFE0E7-6AF6-4116-A503-59429D2DA634}" destId="{B9B63FEC-EE16-472E-B6EB-7FEDA8712358}" srcOrd="6" destOrd="0" presId="urn:microsoft.com/office/officeart/2005/8/layout/balance1"/>
    <dgm:cxn modelId="{0A1E7315-489F-4399-BE9A-185450902AF2}" type="presParOf" srcId="{70AFE0E7-6AF6-4116-A503-59429D2DA634}" destId="{9E31E542-1851-468D-9273-BC0A9AD0E93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D2B82-6765-497D-A0AC-EB78E7B97785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Farming/Central Valley Communities</a:t>
          </a:r>
        </a:p>
      </dsp:txBody>
      <dsp:txXfrm>
        <a:off x="1283646" y="23806"/>
        <a:ext cx="1415428" cy="765188"/>
      </dsp:txXfrm>
    </dsp:sp>
    <dsp:sp modelId="{E403DAB2-E57D-463F-BC36-4EF5AACF6EBE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Water Quality</a:t>
          </a:r>
        </a:p>
      </dsp:txBody>
      <dsp:txXfrm>
        <a:off x="3396926" y="23806"/>
        <a:ext cx="1415428" cy="765188"/>
      </dsp:txXfrm>
    </dsp:sp>
    <dsp:sp modelId="{CBEB6B97-FC51-435B-A1F5-288291CFCBC3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96F60-6F89-4B20-B8B4-2F0E4287DDD4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0F00-656E-4272-A49E-DA32D2B71579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Long Term Sustainability</a:t>
          </a:r>
        </a:p>
      </dsp:txBody>
      <dsp:txXfrm>
        <a:off x="3448583" y="2586710"/>
        <a:ext cx="1393393" cy="613714"/>
      </dsp:txXfrm>
    </dsp:sp>
    <dsp:sp modelId="{1774D0AD-0717-450B-84DA-E3532F4277A4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Benefi</a:t>
          </a:r>
          <a:r>
            <a:rPr lang="en-US" sz="1700" i="1" kern="1200" dirty="0"/>
            <a:t>c</a:t>
          </a:r>
          <a:r>
            <a:rPr lang="en-US" sz="1700" kern="1200" dirty="0"/>
            <a:t>ial Uses</a:t>
          </a:r>
        </a:p>
      </dsp:txBody>
      <dsp:txXfrm>
        <a:off x="3501415" y="1855190"/>
        <a:ext cx="1393393" cy="613714"/>
      </dsp:txXfrm>
    </dsp:sp>
    <dsp:sp modelId="{045F1B82-6365-4226-B763-A211D0DC69EF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Safe Drinking Water</a:t>
          </a:r>
        </a:p>
      </dsp:txBody>
      <dsp:txXfrm>
        <a:off x="3554247" y="1139926"/>
        <a:ext cx="1393393" cy="613714"/>
      </dsp:txXfrm>
    </dsp:sp>
    <dsp:sp modelId="{B9B63FEC-EE16-472E-B6EB-7FEDA8712358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Legal Viability</a:t>
          </a:r>
        </a:p>
      </dsp:txBody>
      <dsp:txXfrm>
        <a:off x="1355623" y="2440406"/>
        <a:ext cx="1393393" cy="613714"/>
      </dsp:txXfrm>
    </dsp:sp>
    <dsp:sp modelId="{9E31E542-1851-468D-9273-BC0A9AD0E93F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Economic Viability</a:t>
          </a:r>
        </a:p>
      </dsp:txBody>
      <dsp:txXfrm>
        <a:off x="1408455" y="1708886"/>
        <a:ext cx="1393393" cy="61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88AB9853-35C8-4B9D-B7A9-A8D5C0907E08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895ADC49-D5E8-4ECD-A18D-D1FA112E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5F692984-35E4-4EFE-9AA1-C9CC4E096786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DA748FFE-AB56-4D5F-95BE-F1845EF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0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FEFD9-1238-420D-8F1F-2B85924046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1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2F83-2C43-469A-ACD6-A0D9F0677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7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2F83-2C43-469A-ACD6-A0D9F0677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2F83-2C43-469A-ACD6-A0D9F0677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2F83-2C43-469A-ACD6-A0D9F0677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6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2F83-2C43-469A-ACD6-A0D9F0677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2F83-2C43-469A-ACD6-A0D9F0677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0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192" y="2280138"/>
            <a:ext cx="5537200" cy="2582333"/>
          </a:xfrm>
          <a:solidFill>
            <a:srgbClr val="BFBFC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>
              <a:srgbClr val="000000">
                <a:alpha val="59000"/>
              </a:srgbClr>
            </a:outerShdw>
          </a:effectLst>
        </p:spPr>
        <p:txBody>
          <a:bodyPr>
            <a:normAutofit/>
          </a:bodyPr>
          <a:lstStyle>
            <a:lvl1pPr algn="ctr">
              <a:defRPr sz="4400" b="0" i="0" cap="all"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1C01-E204-4A58-A5C8-EB2CA0137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7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375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146304" rIns="109728" bIns="73152"/>
          <a:lstStyle>
            <a:lvl1pPr marL="0" indent="0">
              <a:spcAft>
                <a:spcPts val="1000"/>
              </a:spcAft>
              <a:buNone/>
              <a:defRPr sz="1750"/>
            </a:lvl1pPr>
            <a:lvl2pPr>
              <a:buNone/>
              <a:defRPr sz="1250"/>
            </a:lvl2pPr>
            <a:lvl3pPr>
              <a:buNone/>
              <a:defRPr sz="1000"/>
            </a:lvl3pPr>
            <a:lvl4pPr>
              <a:buNone/>
              <a:defRPr sz="875"/>
            </a:lvl4pPr>
            <a:lvl5pPr>
              <a:buNone/>
              <a:defRPr sz="8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722313" y="2149295"/>
            <a:ext cx="7772400" cy="1588"/>
          </a:xfrm>
          <a:prstGeom prst="line">
            <a:avLst/>
          </a:prstGeom>
          <a:ln w="12700" cap="flat" cmpd="sng" algn="ctr">
            <a:solidFill>
              <a:srgbClr val="0A3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2287813"/>
            <a:ext cx="7772400" cy="34534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275013"/>
            <a:ext cx="8229600" cy="72573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9556"/>
            <a:ext cx="4038600" cy="3846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9556"/>
            <a:ext cx="4038600" cy="3846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2313" y="2149295"/>
            <a:ext cx="7772400" cy="1588"/>
          </a:xfrm>
          <a:prstGeom prst="line">
            <a:avLst/>
          </a:prstGeom>
          <a:ln w="12700" cap="flat" cmpd="sng" algn="ctr">
            <a:solidFill>
              <a:srgbClr val="0A3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5013"/>
            <a:ext cx="8229600" cy="72573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5561" y="2279556"/>
            <a:ext cx="5604429" cy="3846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5561" y="2154059"/>
            <a:ext cx="5604429" cy="1588"/>
          </a:xfrm>
          <a:prstGeom prst="line">
            <a:avLst/>
          </a:prstGeom>
          <a:ln w="12700" cap="flat" cmpd="sng" algn="ctr">
            <a:solidFill>
              <a:srgbClr val="0A3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SD img-slide-08.jpg"/>
          <p:cNvPicPr>
            <a:picLocks noChangeAspect="1"/>
          </p:cNvPicPr>
          <p:nvPr userDrawn="1"/>
        </p:nvPicPr>
        <p:blipFill>
          <a:blip r:embed="rId3"/>
          <a:srcRect r="18727" b="252"/>
          <a:stretch>
            <a:fillRect/>
          </a:stretch>
        </p:blipFill>
        <p:spPr>
          <a:xfrm>
            <a:off x="88408" y="1196767"/>
            <a:ext cx="2792973" cy="50882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rot="5400000">
            <a:off x="337242" y="3740906"/>
            <a:ext cx="5088279" cy="1588"/>
          </a:xfrm>
          <a:prstGeom prst="line">
            <a:avLst/>
          </a:prstGeom>
          <a:ln w="73025" cap="flat" cmpd="sng" algn="ctr">
            <a:solidFill>
              <a:srgbClr val="0738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215562" y="1383783"/>
            <a:ext cx="5604428" cy="725736"/>
          </a:xfrm>
        </p:spPr>
        <p:txBody>
          <a:bodyPr anchor="t">
            <a:noAutofit/>
          </a:bodyPr>
          <a:lstStyle>
            <a:lvl1pPr algn="l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5"/>
            <a:ext cx="4005072" cy="452596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1" y="1600205"/>
            <a:ext cx="4005072" cy="452596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5425" lvl="0" indent="-225425">
              <a:buFont typeface="Arial"/>
              <a:buChar char="•"/>
            </a:pPr>
            <a:r>
              <a:rPr lang="en-US" sz="3200" dirty="0"/>
              <a:t>Click to edit Master text styles</a:t>
            </a:r>
          </a:p>
          <a:p>
            <a:pPr marL="509588" lvl="1" indent="-284163">
              <a:buFont typeface="Lucida Grande"/>
              <a:buChar char="–"/>
            </a:pPr>
            <a:r>
              <a:rPr lang="en-US" sz="2800" dirty="0"/>
              <a:t>Second level</a:t>
            </a:r>
          </a:p>
          <a:p>
            <a:pPr marL="800100" lvl="2" indent="-285750">
              <a:buFont typeface="Wingdings" charset="2"/>
              <a:buChar char="§"/>
            </a:pPr>
            <a:r>
              <a:rPr lang="en-US" sz="2000" dirty="0"/>
              <a:t>Third level</a:t>
            </a:r>
          </a:p>
          <a:p>
            <a:pPr marL="1084263" lvl="3" indent="-284163">
              <a:buFont typeface="Courier New"/>
              <a:buChar char="o"/>
            </a:pPr>
            <a:r>
              <a:rPr lang="en-US" dirty="0"/>
              <a:t>Fourth level</a:t>
            </a:r>
          </a:p>
          <a:p>
            <a:pPr marL="1376363" lvl="4" indent="-288925">
              <a:buFont typeface="Lucida Grande"/>
              <a:buChar char="–"/>
              <a:tabLst/>
            </a:pPr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3758-D5AA-064B-88A7-8E6F65F2E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0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5" r:id="rId11"/>
    <p:sldLayoutId id="2147483677" r:id="rId12"/>
    <p:sldLayoutId id="2147483678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rgbClr val="073859"/>
          </a:solidFill>
          <a:latin typeface="Helvetica Neue Light"/>
          <a:ea typeface="+mj-ea"/>
          <a:cs typeface="Helvetica Neue Light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09588" indent="-284163" algn="l" defTabSz="457200" rtl="0" eaLnBrk="1" latinLnBrk="0" hangingPunct="1">
        <a:spcBef>
          <a:spcPct val="20000"/>
        </a:spcBef>
        <a:buFont typeface="Lucida Grande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mailto:tdunham@somachla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79" y="1828799"/>
            <a:ext cx="6911163" cy="364696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finding the balance:</a:t>
            </a:r>
            <a:br>
              <a:rPr lang="en-US" sz="3600" dirty="0"/>
            </a:br>
            <a:r>
              <a:rPr lang="en-US" sz="3600" dirty="0"/>
              <a:t>economic sustainability v. water quality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b="1" dirty="0"/>
              <a:t>2019 California Water Law Symposium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Tess Dunham</a:t>
            </a:r>
            <a:br>
              <a:rPr lang="en-US" sz="2000" b="1" dirty="0"/>
            </a:br>
            <a:r>
              <a:rPr lang="en-US" sz="2000" b="1" dirty="0"/>
              <a:t>Somach </a:t>
            </a:r>
            <a:r>
              <a:rPr lang="en-US" sz="2000" b="1" dirty="0" err="1"/>
              <a:t>simmons</a:t>
            </a:r>
            <a:r>
              <a:rPr lang="en-US" sz="2000" b="1" dirty="0"/>
              <a:t> &amp; Dunn</a:t>
            </a:r>
            <a:br>
              <a:rPr lang="en-US" sz="20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Authorities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09839" y="2267107"/>
            <a:ext cx="4307504" cy="386164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Regulatory alternative for dischargers that elect this path</a:t>
            </a:r>
          </a:p>
          <a:p>
            <a:r>
              <a:rPr lang="en-US" sz="2000" dirty="0"/>
              <a:t>Contractual agreement amongst dischargers</a:t>
            </a:r>
          </a:p>
          <a:p>
            <a:r>
              <a:rPr lang="en-US" sz="2000" dirty="0"/>
              <a:t>May be a local agency, but not necessary</a:t>
            </a:r>
          </a:p>
          <a:p>
            <a:r>
              <a:rPr lang="en-US" sz="2000" dirty="0"/>
              <a:t>Water Board ensures implementation through waste discharge requirements</a:t>
            </a:r>
          </a:p>
          <a:p>
            <a:r>
              <a:rPr lang="en-US" sz="2000" dirty="0"/>
              <a:t>Serves as alternative compliance for complying with nitrate water quality objective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599" y="2325045"/>
            <a:ext cx="4056233" cy="3581400"/>
          </a:xfrm>
        </p:spPr>
        <p:txBody>
          <a:bodyPr/>
          <a:lstStyle/>
          <a:p>
            <a:r>
              <a:rPr lang="en-US" sz="2000" dirty="0"/>
              <a:t>State law requirement, or be subject to State Water Board</a:t>
            </a:r>
          </a:p>
          <a:p>
            <a:r>
              <a:rPr lang="en-US" sz="2000" dirty="0"/>
              <a:t>Adopt rules, regulations &amp; ordinances</a:t>
            </a:r>
          </a:p>
          <a:p>
            <a:r>
              <a:rPr lang="en-US" sz="2000" dirty="0"/>
              <a:t>Conduct investigations</a:t>
            </a:r>
          </a:p>
          <a:p>
            <a:r>
              <a:rPr lang="en-US" sz="2000" dirty="0"/>
              <a:t>Require well registration, submission of annual statements, etc.</a:t>
            </a:r>
          </a:p>
          <a:p>
            <a:r>
              <a:rPr lang="en-US" sz="2000" dirty="0"/>
              <a:t>Regulate extractions</a:t>
            </a:r>
          </a:p>
          <a:p>
            <a:r>
              <a:rPr lang="en-US" sz="2000" dirty="0"/>
              <a:t>Impose fees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278665" y="1563607"/>
            <a:ext cx="4224377" cy="640080"/>
          </a:xfrm>
        </p:spPr>
        <p:txBody>
          <a:bodyPr/>
          <a:lstStyle/>
          <a:p>
            <a:r>
              <a:rPr lang="en-US" dirty="0"/>
              <a:t>Management Zone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568728"/>
            <a:ext cx="3886200" cy="640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Groundwater Sustainability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82700"/>
            <a:ext cx="533400" cy="217488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Content Requirements: Management Zone Implementation Plan &amp; Groundwater Sustainability Plan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41668" y="2156143"/>
            <a:ext cx="4443211" cy="4025716"/>
          </a:xfrm>
        </p:spPr>
        <p:txBody>
          <a:bodyPr/>
          <a:lstStyle/>
          <a:p>
            <a:r>
              <a:rPr lang="en-US" sz="1800" dirty="0"/>
              <a:t>Drinking water needs</a:t>
            </a:r>
          </a:p>
          <a:p>
            <a:r>
              <a:rPr lang="en-US" sz="1800" dirty="0"/>
              <a:t>Time to achieve balance &amp; restoration</a:t>
            </a:r>
          </a:p>
          <a:p>
            <a:r>
              <a:rPr lang="en-US" sz="1800" dirty="0"/>
              <a:t>Community collaboration</a:t>
            </a:r>
          </a:p>
          <a:p>
            <a:r>
              <a:rPr lang="en-US" sz="1800" dirty="0"/>
              <a:t>Funding &amp; Cost Share Agreements</a:t>
            </a:r>
          </a:p>
          <a:p>
            <a:r>
              <a:rPr lang="en-US" sz="1800" dirty="0"/>
              <a:t>Nitrate management activities</a:t>
            </a:r>
          </a:p>
          <a:p>
            <a:r>
              <a:rPr lang="en-US" sz="1800" dirty="0"/>
              <a:t>Water quality characterization</a:t>
            </a:r>
          </a:p>
          <a:p>
            <a:pPr lvl="1"/>
            <a:r>
              <a:rPr lang="en-US" sz="1550" dirty="0"/>
              <a:t>Short term (&lt;20 years) &amp; long term (&gt;20 years) projects</a:t>
            </a:r>
          </a:p>
          <a:p>
            <a:pPr lvl="1"/>
            <a:r>
              <a:rPr lang="en-US" sz="1550" dirty="0"/>
              <a:t>Milestones</a:t>
            </a:r>
          </a:p>
          <a:p>
            <a:pPr lvl="1"/>
            <a:r>
              <a:rPr lang="en-US" sz="1550" dirty="0"/>
              <a:t>Schedule of implementation</a:t>
            </a:r>
          </a:p>
          <a:p>
            <a:r>
              <a:rPr lang="en-US" sz="1800" dirty="0"/>
              <a:t>Participant Responsibilities</a:t>
            </a:r>
          </a:p>
          <a:p>
            <a:r>
              <a:rPr lang="en-US" sz="1800" dirty="0"/>
              <a:t>Surveillance and Monitoring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86897" y="2156143"/>
            <a:ext cx="4301542" cy="4322842"/>
          </a:xfrm>
        </p:spPr>
        <p:txBody>
          <a:bodyPr/>
          <a:lstStyle/>
          <a:p>
            <a:r>
              <a:rPr lang="en-US" sz="1800" dirty="0"/>
              <a:t>Basin characteristics</a:t>
            </a:r>
          </a:p>
          <a:p>
            <a:r>
              <a:rPr lang="en-US" sz="1800" dirty="0" err="1"/>
              <a:t>Hydrogeologic</a:t>
            </a:r>
            <a:r>
              <a:rPr lang="en-US" sz="1800" dirty="0"/>
              <a:t> conceptual model</a:t>
            </a:r>
          </a:p>
          <a:p>
            <a:r>
              <a:rPr lang="en-US" sz="1800" dirty="0"/>
              <a:t>Groundwater conditions</a:t>
            </a:r>
          </a:p>
          <a:p>
            <a:r>
              <a:rPr lang="en-US" sz="1800" dirty="0"/>
              <a:t>Water budget</a:t>
            </a:r>
          </a:p>
          <a:p>
            <a:r>
              <a:rPr lang="en-US" sz="1800" dirty="0"/>
              <a:t>Identification of management areas (if applicable)</a:t>
            </a:r>
          </a:p>
          <a:p>
            <a:r>
              <a:rPr lang="en-US" sz="1800" dirty="0"/>
              <a:t>Sustainability goal (i.e., sustainable yield)</a:t>
            </a:r>
          </a:p>
          <a:p>
            <a:r>
              <a:rPr lang="en-US" sz="1800" dirty="0"/>
              <a:t>Identification of undesirable results</a:t>
            </a:r>
          </a:p>
          <a:p>
            <a:r>
              <a:rPr lang="en-US" sz="1800" dirty="0"/>
              <a:t>Minimum thresholds</a:t>
            </a:r>
          </a:p>
          <a:p>
            <a:r>
              <a:rPr lang="en-US" sz="1800" dirty="0"/>
              <a:t>Measurable Objectives/Milestones</a:t>
            </a:r>
          </a:p>
          <a:p>
            <a:r>
              <a:rPr lang="en-US" sz="1800" dirty="0"/>
              <a:t>Monitoring Network</a:t>
            </a:r>
          </a:p>
          <a:p>
            <a:r>
              <a:rPr lang="en-US" sz="1800" dirty="0"/>
              <a:t>Projects &amp; Management Actions</a:t>
            </a:r>
          </a:p>
          <a:p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>
          <a:xfrm>
            <a:off x="266899" y="1516063"/>
            <a:ext cx="4317980" cy="640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Management Zone Implementation Plan	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86896" y="1516063"/>
            <a:ext cx="4199526" cy="640080"/>
          </a:xfrm>
        </p:spPr>
        <p:txBody>
          <a:bodyPr/>
          <a:lstStyle/>
          <a:p>
            <a:r>
              <a:rPr lang="en-US" dirty="0"/>
              <a:t>Groundwater Sustainability Plan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370433" y="5871808"/>
            <a:ext cx="1316463" cy="18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881699" y="5048093"/>
            <a:ext cx="2805197" cy="445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70433" y="3823855"/>
            <a:ext cx="1316463" cy="2358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1"/>
          </p:cNvCxnSpPr>
          <p:nvPr/>
        </p:nvCxnSpPr>
        <p:spPr>
          <a:xfrm flipH="1" flipV="1">
            <a:off x="4043008" y="2780985"/>
            <a:ext cx="643889" cy="153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70433" y="2320007"/>
            <a:ext cx="1316463" cy="185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2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GSP Water Quality Element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Degraded Water Quality</a:t>
            </a:r>
          </a:p>
          <a:p>
            <a:r>
              <a:rPr lang="en-US" dirty="0"/>
              <a:t>23 CCR §354.28(c)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“Minimum threshold for degraded water quality shall be the degradation of water quality, … as determined by the Agency that may lead to undesirable results. … In setting minimum thresholds for degraded water quality, the Agency shall consider local, state, and federal water quality standards applicable to the basin.”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7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Key Commonalities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7683" y="1658478"/>
            <a:ext cx="4496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Groundwater</a:t>
            </a:r>
          </a:p>
          <a:p>
            <a:endParaRPr lang="en-US" sz="2800" dirty="0"/>
          </a:p>
          <a:p>
            <a:r>
              <a:rPr lang="en-US" sz="2800" dirty="0"/>
              <a:t>Ground zero for </a:t>
            </a:r>
          </a:p>
          <a:p>
            <a:r>
              <a:rPr lang="en-US" sz="2800" dirty="0"/>
              <a:t>over-draft and nitrates</a:t>
            </a:r>
          </a:p>
          <a:p>
            <a:endParaRPr lang="en-US" sz="2800" dirty="0"/>
          </a:p>
          <a:p>
            <a:r>
              <a:rPr lang="en-US" sz="2800" dirty="0"/>
              <a:t>Similar implementation actions</a:t>
            </a:r>
          </a:p>
          <a:p>
            <a:endParaRPr lang="en-US" sz="2800" dirty="0"/>
          </a:p>
          <a:p>
            <a:r>
              <a:rPr lang="en-US" sz="2800" dirty="0"/>
              <a:t>Same folks paying for both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5" y="4339903"/>
            <a:ext cx="26670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66" y="304358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3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Enforcement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7538" y="1591407"/>
            <a:ext cx="437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Salinas Basin Agreement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5092" y="3472962"/>
            <a:ext cx="3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Kaweah Agreement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2497747"/>
            <a:ext cx="2505075" cy="1819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4265943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0" y="497497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2183408"/>
            <a:ext cx="4419600" cy="31154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75012"/>
            <a:ext cx="8229600" cy="908395"/>
          </a:xfrm>
        </p:spPr>
        <p:txBody>
          <a:bodyPr>
            <a:normAutofit fontScale="90000"/>
          </a:bodyPr>
          <a:lstStyle/>
          <a:p>
            <a:r>
              <a:rPr lang="en-US" dirty="0"/>
              <a:t>“Water is the driving force of all nature.”</a:t>
            </a:r>
            <a:br>
              <a:rPr lang="en-US" dirty="0"/>
            </a:br>
            <a:r>
              <a:rPr lang="en-US" sz="2000" dirty="0"/>
              <a:t>Leonardo de Vinci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8" y="2331190"/>
            <a:ext cx="4108306" cy="29676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42998" y="2752558"/>
            <a:ext cx="35936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Contact Information</a:t>
            </a:r>
          </a:p>
          <a:p>
            <a:endParaRPr lang="en-US" sz="2400" dirty="0"/>
          </a:p>
          <a:p>
            <a:pPr algn="ctr"/>
            <a:r>
              <a:rPr lang="en-US" sz="2400" dirty="0"/>
              <a:t>Tess Dunham</a:t>
            </a:r>
          </a:p>
          <a:p>
            <a:pPr algn="ctr"/>
            <a:r>
              <a:rPr lang="en-US" sz="2400" dirty="0" err="1"/>
              <a:t>Somach</a:t>
            </a:r>
            <a:r>
              <a:rPr lang="en-US" sz="2400" dirty="0"/>
              <a:t> Simmons &amp; Dunn</a:t>
            </a:r>
          </a:p>
          <a:p>
            <a:pPr algn="ctr"/>
            <a:r>
              <a:rPr lang="en-US" sz="2400" dirty="0">
                <a:hlinkClick r:id="rId3"/>
              </a:rPr>
              <a:t>tdunham@somachlaw.com</a:t>
            </a:r>
            <a:endParaRPr lang="en-US" sz="2400" dirty="0"/>
          </a:p>
          <a:p>
            <a:pPr algn="ctr"/>
            <a:r>
              <a:rPr lang="en-US" sz="2400" dirty="0"/>
              <a:t>(916)-446-7979</a:t>
            </a:r>
          </a:p>
        </p:txBody>
      </p:sp>
    </p:spTree>
    <p:extLst>
      <p:ext uri="{BB962C8B-B14F-4D97-AF65-F5344CB8AC3E}">
        <p14:creationId xmlns:p14="http://schemas.microsoft.com/office/powerpoint/2010/main" val="319020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CVSALTS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2775954"/>
              </p:ext>
            </p:extLst>
          </p:nvPr>
        </p:nvGraphicFramePr>
        <p:xfrm>
          <a:off x="1396409" y="18754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098" y="409712"/>
            <a:ext cx="693582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Current Permitting</a:t>
            </a:r>
            <a:r>
              <a:rPr sz="4000" b="1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A6939D-60D0-47E7-ACAF-5DDA2D48DB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0277" y="1677712"/>
            <a:ext cx="8153400" cy="4153712"/>
          </a:xfrm>
        </p:spPr>
        <p:txBody>
          <a:bodyPr>
            <a:normAutofit lnSpcReduction="10000"/>
          </a:bodyPr>
          <a:lstStyle/>
          <a:p>
            <a:r>
              <a:rPr lang="en-US" sz="2400" spc="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2400" spc="-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en-US" sz="2400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Boards </a:t>
            </a:r>
            <a:r>
              <a:rPr lang="en-US" sz="24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sz="24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lang="en-US" sz="24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2400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 </a:t>
            </a:r>
            <a:r>
              <a:rPr lang="en-US" sz="2400" spc="-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</a:t>
            </a:r>
            <a:r>
              <a:rPr lang="en-US" sz="2400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Discharge </a:t>
            </a:r>
            <a:r>
              <a:rPr lang="en-US" sz="24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r>
              <a:rPr lang="en-US" sz="2400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determine  </a:t>
            </a:r>
            <a:r>
              <a:rPr lang="en-US" sz="24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 </a:t>
            </a:r>
            <a:r>
              <a:rPr lang="en-US" sz="2400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regulatory </a:t>
            </a:r>
            <a:r>
              <a:rPr lang="en-US" sz="24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permitting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 </a:t>
            </a:r>
            <a:r>
              <a:rPr lang="en-US" sz="24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sufficiently </a:t>
            </a:r>
            <a:r>
              <a:rPr lang="en-US" sz="2400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protective </a:t>
            </a:r>
            <a:r>
              <a:rPr lang="en-US" sz="24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groundwater  </a:t>
            </a:r>
            <a:r>
              <a:rPr lang="en-US" sz="24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quality…”</a:t>
            </a:r>
          </a:p>
          <a:p>
            <a:pPr marL="0" indent="0" algn="r">
              <a:buNone/>
            </a:pPr>
            <a:r>
              <a:rPr lang="en-US" sz="2400" i="1" u="sng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SWRCB Report to Legislature, 2013</a:t>
            </a:r>
          </a:p>
          <a:p>
            <a:pPr marL="0" indent="0">
              <a:buNone/>
            </a:pPr>
            <a:endParaRPr lang="en-US" sz="2400" spc="-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spc="-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spc="-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areas where groundwater quality is poor and there is no more assimilative capacity available,  discharges to the basin must not exceed the  applicable water quality standard.</a:t>
            </a:r>
          </a:p>
          <a:p>
            <a:pPr marL="0" indent="0" algn="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SWRCB WQO #73-04 and WQO #81-05</a:t>
            </a:r>
          </a:p>
          <a:p>
            <a:endParaRPr lang="en-US" sz="2400" spc="-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spc="-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119390"/>
            <a:ext cx="1447800" cy="105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3F2C25-7958-4D1B-9952-3E8D877E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xmlns="" id="{0924FBCE-24DE-4A23-8DD1-467819B91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246" y="2767592"/>
            <a:ext cx="2174132" cy="156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1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72242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 Permit  Balancing  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65498"/>
            <a:ext cx="5476876" cy="2738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965443"/>
            <a:ext cx="366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Assure Safe Drinking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4534604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Preserve Agricultural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3124" y="5420459"/>
            <a:ext cx="5058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  must protect  </a:t>
            </a:r>
            <a:r>
              <a:rPr lang="en-US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or  we  get  </a:t>
            </a:r>
            <a:r>
              <a:rPr lang="en-US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neither</a:t>
            </a: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161C01-E204-4A58-A5C8-EB2CA0137B19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1B8A19EA-A641-41D3-A4BA-DEA5A041AEE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11123"/>
            <a:ext cx="1905000" cy="142348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8F2480D4-1CAB-498E-BD4B-F7F13BA8B1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79753"/>
            <a:ext cx="1828800" cy="1371600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1122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B4297-FE25-4B3F-8C6E-CCB9FF37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Traditional Nitrate Permitting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FF49E-A74C-4F36-A54B-237D00E814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14791"/>
            <a:ext cx="8153400" cy="125997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 Nitrate must be &lt; 10 mg/L…</a:t>
            </a:r>
          </a:p>
          <a:p>
            <a:r>
              <a:rPr lang="en-US" b="1" dirty="0"/>
              <a:t> </a:t>
            </a:r>
            <a:r>
              <a:rPr lang="en-US" b="1" u="sng" dirty="0"/>
              <a:t>Before</a:t>
            </a:r>
            <a:r>
              <a:rPr lang="en-US" b="1" dirty="0"/>
              <a:t> reaching the groundwater basin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DD3856-149F-4258-8495-DD2B3EAA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1741A6EB-5E2A-4424-998E-739CA8B11A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5" y="2928026"/>
            <a:ext cx="6629401" cy="385488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3173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C2A9F2-4B7A-4D81-81A7-20ADD296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88" y="1634894"/>
            <a:ext cx="5350212" cy="3989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B4297-FE25-4B3F-8C6E-CCB9FF37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5" y="228600"/>
            <a:ext cx="8615676" cy="990600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New Management Zone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FF49E-A74C-4F36-A54B-237D00E814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314" y="1780160"/>
            <a:ext cx="3765415" cy="42110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Temporary exception from standards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Must assure safe drinking water first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Shared responsibility for implementation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DD3856-149F-4258-8495-DD2B3EAA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0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1547" y="228204"/>
            <a:ext cx="8681776" cy="1102474"/>
          </a:xfrm>
        </p:spPr>
        <p:txBody>
          <a:bodyPr>
            <a:normAutofit/>
          </a:bodyPr>
          <a:lstStyle/>
          <a:p>
            <a:r>
              <a:rPr lang="en-US" sz="4000" dirty="0"/>
              <a:t>Management Zone versus SGMA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82254" y="6005512"/>
            <a:ext cx="1295400" cy="70167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79" y="2876197"/>
            <a:ext cx="2533650" cy="180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44" y="2926509"/>
            <a:ext cx="2619375" cy="17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5329" y="2329962"/>
            <a:ext cx="165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Into the 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4772" y="2329962"/>
            <a:ext cx="187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of the ground</a:t>
            </a:r>
          </a:p>
        </p:txBody>
      </p:sp>
    </p:spTree>
    <p:extLst>
      <p:ext uri="{BB962C8B-B14F-4D97-AF65-F5344CB8AC3E}">
        <p14:creationId xmlns:p14="http://schemas.microsoft.com/office/powerpoint/2010/main" val="226183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48" y="471587"/>
            <a:ext cx="8153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7015" marR="5080" indent="-1504950">
              <a:lnSpc>
                <a:spcPct val="100000"/>
              </a:lnSpc>
              <a:spcBef>
                <a:spcPts val="95"/>
              </a:spcBef>
            </a:pPr>
            <a:r>
              <a:rPr lang="en-US" sz="3200" spc="-100" dirty="0"/>
              <a:t>Nitrate Priorities v. SGMA Priorities</a:t>
            </a:r>
            <a:endParaRPr sz="3200" spc="-100" dirty="0"/>
          </a:p>
        </p:txBody>
      </p:sp>
      <p:sp>
        <p:nvSpPr>
          <p:cNvPr id="5" name="object 5"/>
          <p:cNvSpPr/>
          <p:nvPr/>
        </p:nvSpPr>
        <p:spPr>
          <a:xfrm>
            <a:off x="727619" y="1397977"/>
            <a:ext cx="3980457" cy="4883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9A819EF-7A4B-4ED8-9C8A-1B830D17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DFF6BD7-8089-4326-9D41-64AF2F8CA1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73" y="1397977"/>
            <a:ext cx="3726362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3237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MZ and GSA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Regulatory Construct</a:t>
            </a:r>
          </a:p>
          <a:p>
            <a:pPr lvl="1"/>
            <a:r>
              <a:rPr lang="en-US" dirty="0"/>
              <a:t>Compliance Unit for N</a:t>
            </a:r>
          </a:p>
          <a:p>
            <a:pPr lvl="1"/>
            <a:r>
              <a:rPr lang="en-US" dirty="0"/>
              <a:t>Discharger Cooperative</a:t>
            </a:r>
          </a:p>
          <a:p>
            <a:pPr lvl="1"/>
            <a:r>
              <a:rPr lang="en-US" dirty="0"/>
              <a:t>Collective implementation for ensuring N impacted users have safe drinking water</a:t>
            </a:r>
          </a:p>
          <a:p>
            <a:pPr lvl="1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sz="3400" dirty="0"/>
              <a:t>Statutory Construct</a:t>
            </a:r>
          </a:p>
          <a:p>
            <a:pPr lvl="1"/>
            <a:r>
              <a:rPr lang="en-US" sz="3400" dirty="0"/>
              <a:t>Local management entity with legal authority</a:t>
            </a:r>
          </a:p>
          <a:p>
            <a:pPr lvl="1"/>
            <a:r>
              <a:rPr lang="en-US" sz="3400" dirty="0"/>
              <a:t>State intervention if necessary</a:t>
            </a:r>
          </a:p>
          <a:p>
            <a:pPr lvl="1"/>
            <a:r>
              <a:rPr lang="en-US" sz="3400" dirty="0"/>
              <a:t>Sustainable groundwater management in 20 years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Zone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Groundwater Sustainability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61C01-E204-4A58-A5C8-EB2CA0137B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5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527</Words>
  <Application>Microsoft Macintosh PowerPoint</Application>
  <PresentationFormat>On-screen Show (4:3)</PresentationFormat>
  <Paragraphs>129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Courier New</vt:lpstr>
      <vt:lpstr>Helvetica</vt:lpstr>
      <vt:lpstr>Helvetica Neue Light</vt:lpstr>
      <vt:lpstr>Lucida Grande</vt:lpstr>
      <vt:lpstr>Wingdings</vt:lpstr>
      <vt:lpstr>Arial</vt:lpstr>
      <vt:lpstr>Office Theme</vt:lpstr>
      <vt:lpstr>  finding the balance: economic sustainability v. water quality  2019 California Water Law Symposium Tess Dunham Somach simmons &amp; Dunn   </vt:lpstr>
      <vt:lpstr>The Purpose of CVSALTS</vt:lpstr>
      <vt:lpstr>Current Permitting Requirements</vt:lpstr>
      <vt:lpstr>The  Permit  Balancing  Act</vt:lpstr>
      <vt:lpstr>Traditional Nitrate Permitting Option</vt:lpstr>
      <vt:lpstr>The New Management Zone Approach</vt:lpstr>
      <vt:lpstr>Management Zone versus SGMA</vt:lpstr>
      <vt:lpstr>Nitrate Priorities v. SGMA Priorities</vt:lpstr>
      <vt:lpstr>Comparison between MZ and GSA</vt:lpstr>
      <vt:lpstr>Differences in Authorities</vt:lpstr>
      <vt:lpstr>Content Requirements: Management Zone Implementation Plan &amp; Groundwater Sustainability Plan</vt:lpstr>
      <vt:lpstr>GSP Water Quality Element</vt:lpstr>
      <vt:lpstr>Key Commonalities</vt:lpstr>
      <vt:lpstr>Enforcement Actions</vt:lpstr>
      <vt:lpstr>“Water is the driving force of all nature.” Leonardo de Vinci</vt:lpstr>
    </vt:vector>
  </TitlesOfParts>
  <Company>Godfrey Q and Partners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Ramos</dc:creator>
  <cp:lastModifiedBy>Olivia Molodanof</cp:lastModifiedBy>
  <cp:revision>100</cp:revision>
  <cp:lastPrinted>2019-02-01T18:40:28Z</cp:lastPrinted>
  <dcterms:created xsi:type="dcterms:W3CDTF">2017-11-02T19:09:05Z</dcterms:created>
  <dcterms:modified xsi:type="dcterms:W3CDTF">2019-02-01T23:48:27Z</dcterms:modified>
</cp:coreProperties>
</file>