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"/>
    <p:sldMasterId id="2147483687" r:id="rId2"/>
    <p:sldMasterId id="2147483700" r:id="rId3"/>
  </p:sldMasterIdLst>
  <p:notesMasterIdLst>
    <p:notesMasterId r:id="rId17"/>
  </p:notesMasterIdLst>
  <p:handoutMasterIdLst>
    <p:handoutMasterId r:id="rId18"/>
  </p:handoutMasterIdLst>
  <p:sldIdLst>
    <p:sldId id="256" r:id="rId4"/>
    <p:sldId id="330" r:id="rId5"/>
    <p:sldId id="258" r:id="rId6"/>
    <p:sldId id="259" r:id="rId7"/>
    <p:sldId id="327" r:id="rId8"/>
    <p:sldId id="267" r:id="rId9"/>
    <p:sldId id="317" r:id="rId10"/>
    <p:sldId id="310" r:id="rId11"/>
    <p:sldId id="326" r:id="rId12"/>
    <p:sldId id="297" r:id="rId13"/>
    <p:sldId id="262" r:id="rId14"/>
    <p:sldId id="325" r:id="rId15"/>
    <p:sldId id="329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W" initials="KLW" lastIdx="41" clrIdx="0">
    <p:extLst/>
  </p:cmAuthor>
  <p:cmAuthor id="2" name="Tori Klug" initials="TK" lastIdx="20" clrIdx="1">
    <p:extLst/>
  </p:cmAuthor>
  <p:cmAuthor id="3" name="Debi Ores" initials="DO" lastIdx="21" clrIdx="2">
    <p:extLst/>
  </p:cmAuthor>
  <p:cmAuthor id="4" name="Ryan Jensen" initials="RJ" lastIdx="2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252"/>
    <a:srgbClr val="F19E65"/>
    <a:srgbClr val="EB7320"/>
    <a:srgbClr val="FB6E08"/>
    <a:srgbClr val="930101"/>
    <a:srgbClr val="FED807"/>
    <a:srgbClr val="D7F809"/>
    <a:srgbClr val="8DC705"/>
    <a:srgbClr val="CCCC00"/>
    <a:srgbClr val="A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8" autoAdjust="0"/>
    <p:restoredTop sz="89091" autoAdjust="0"/>
  </p:normalViewPr>
  <p:slideViewPr>
    <p:cSldViewPr snapToGrid="0">
      <p:cViewPr varScale="1">
        <p:scale>
          <a:sx n="99" d="100"/>
          <a:sy n="99" d="100"/>
        </p:scale>
        <p:origin x="192" y="224"/>
      </p:cViewPr>
      <p:guideLst/>
    </p:cSldViewPr>
  </p:slideViewPr>
  <p:outlineViewPr>
    <p:cViewPr>
      <p:scale>
        <a:sx n="33" d="100"/>
        <a:sy n="33" d="100"/>
      </p:scale>
      <p:origin x="0" y="-223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28A2FEA-4CC8-49E6-BD64-0E7BE6C345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9C8249-5A95-4135-8D63-9794B305C9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r">
              <a:defRPr sz="1200"/>
            </a:lvl1pPr>
          </a:lstStyle>
          <a:p>
            <a:fld id="{F45431F1-C828-4740-80BD-61221A6AE302}" type="datetimeFigureOut">
              <a:rPr lang="en-US" smtClean="0"/>
              <a:t>2/1/19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A2CE30-F1F2-4DEF-891A-65C56D1E8F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43C59B-D902-47FD-9BD3-466408B3B3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r">
              <a:defRPr sz="1200"/>
            </a:lvl1pPr>
          </a:lstStyle>
          <a:p>
            <a:fld id="{5A07F92F-DB14-4B60-8D14-08C9E7F6A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84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r">
              <a:defRPr sz="1200"/>
            </a:lvl1pPr>
          </a:lstStyle>
          <a:p>
            <a:fld id="{9A9EDE0B-B66C-4FFD-BD96-76D75EB3F802}" type="datetimeFigureOut">
              <a:rPr lang="en-US" smtClean="0"/>
              <a:t>2/1/19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3" rIns="93167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67" tIns="46583" rIns="93167" bIns="4658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r">
              <a:defRPr sz="1200"/>
            </a:lvl1pPr>
          </a:lstStyle>
          <a:p>
            <a:fld id="{30BB6F32-75E9-4F65-8D05-9ED667CE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6F32-75E9-4F65-8D05-9ED667CE4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5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639B6-04B0-484F-8800-19BF6C5DD90C}" type="slidenum">
              <a:rPr kumimoji="0" lang="en-US" altLang="en-US" sz="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ea typeface="ヒラギノ角ゴ ProN W3" charset="-128"/>
                <a:cs typeface="+mn-cs"/>
                <a:sym typeface="Gill Sans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ea typeface="ヒラギノ角ゴ ProN W3" charset="-128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6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DAC</a:t>
            </a:r>
            <a:r>
              <a:rPr lang="en-US" baseline="0" dirty="0"/>
              <a:t> &amp; SDAC</a:t>
            </a:r>
          </a:p>
          <a:p>
            <a:r>
              <a:rPr lang="en-US" baseline="0" dirty="0"/>
              <a:t>Define PWS, SSWS</a:t>
            </a:r>
          </a:p>
          <a:p>
            <a:r>
              <a:rPr lang="en-US" baseline="0" dirty="0"/>
              <a:t>Mention </a:t>
            </a:r>
            <a:r>
              <a:rPr lang="en-US" baseline="0" dirty="0" err="1"/>
              <a:t>regs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6F32-75E9-4F65-8D05-9ED667CE40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2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6F32-75E9-4F65-8D05-9ED667CE40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5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Testing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6F32-75E9-4F65-8D05-9ED667CE4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65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6F32-75E9-4F65-8D05-9ED667CE40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64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6F32-75E9-4F65-8D05-9ED667CE40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ED1F4C-377B-4FB0-A06B-2B78DE07805E}" type="slidenum"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charset="0"/>
                <a:ea typeface="ヒラギノ角ゴ ProN W3" charset="-128"/>
                <a:cs typeface="+mn-cs"/>
                <a:sym typeface="Gill Sans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 charset="0"/>
              <a:ea typeface="ヒラギノ角ゴ ProN W3" charset="-128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2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30" y="1300786"/>
            <a:ext cx="7773339" cy="2509213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31" y="3886201"/>
            <a:ext cx="7773338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CEBE-8F74-46DA-B9B4-09EBCCD8AD0C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69F73A-A806-4B5A-819F-9B9BA9356CE7}"/>
              </a:ext>
            </a:extLst>
          </p:cNvPr>
          <p:cNvSpPr/>
          <p:nvPr userDrawn="1"/>
        </p:nvSpPr>
        <p:spPr>
          <a:xfrm>
            <a:off x="0" y="5257800"/>
            <a:ext cx="9144001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0940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A38B-4793-4324-AF47-E8FBDEA94B60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4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56E6B-3C8D-4352-8A35-CF19B7DCCA0A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51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2405-F090-4341-BAB8-7C832509C9C1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03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4716-203C-4AE5-B862-2F0A3348AA2C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69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300295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040262"/>
            <a:ext cx="2474232" cy="375094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300295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040262"/>
            <a:ext cx="2477513" cy="375094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300295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040262"/>
            <a:ext cx="2478696" cy="375094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D115-8153-43E2-9881-AA0F663444F2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xmlns="" id="{43049109-03C4-422F-B8B3-45B7CA100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62370"/>
            <a:ext cx="7773338" cy="974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1937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714279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580680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382617"/>
            <a:ext cx="2472307" cy="140858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714279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580680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382617"/>
            <a:ext cx="2477514" cy="140858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714279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580680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382617"/>
            <a:ext cx="2478790" cy="140858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9A90-7F50-4F85-B5E7-840E6F81C6D5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xmlns="" id="{FC722E55-0DC0-4809-ADC8-40598408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62370"/>
            <a:ext cx="7773338" cy="974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042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820256"/>
            <a:ext cx="7773339" cy="3970946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3850-5879-4C17-920E-DFB98DF107D1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25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322E-3F2E-40C9-B4BE-3984D04B8AF3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457177" indent="0" algn="ctr">
              <a:buNone/>
              <a:defRPr sz="2400"/>
            </a:lvl2pPr>
            <a:lvl3pPr marL="914353" indent="0" algn="ctr">
              <a:buNone/>
              <a:defRPr sz="2400"/>
            </a:lvl3pPr>
            <a:lvl4pPr marL="1371530" indent="0" algn="ctr">
              <a:buNone/>
              <a:defRPr sz="2000"/>
            </a:lvl4pPr>
            <a:lvl5pPr marL="1828706" indent="0" algn="ctr">
              <a:buNone/>
              <a:defRPr sz="2000"/>
            </a:lvl5pPr>
            <a:lvl6pPr marL="2285883" indent="0" algn="ctr">
              <a:buNone/>
              <a:defRPr sz="2000"/>
            </a:lvl6pPr>
            <a:lvl7pPr marL="2743060" indent="0" algn="ctr">
              <a:buNone/>
              <a:defRPr sz="2000"/>
            </a:lvl7pPr>
            <a:lvl8pPr marL="3200236" indent="0" algn="ctr">
              <a:buNone/>
              <a:defRPr sz="2000"/>
            </a:lvl8pPr>
            <a:lvl9pPr marL="3657413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254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0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232913" y="1298961"/>
            <a:ext cx="8453887" cy="44922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B982-205A-405E-ACC1-0546727B393B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A3D2F9D-B2F6-4C3A-B020-D66829C9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97795" y="6560764"/>
            <a:ext cx="39451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90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053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6"/>
            <a:ext cx="3703320" cy="4023359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078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ea typeface="ヒラギノ角ゴ ProN W3" charset="-128"/>
              <a:sym typeface="Gill San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ea typeface="ヒラギノ角ゴ ProN W3" charset="-128"/>
              <a:sym typeface="Gill San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56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86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5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7"/>
            <a:ext cx="1963883" cy="36512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ea typeface="ヒラギノ角ゴ ProN W3" charset="-128"/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7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44068"/>
              </a:solidFill>
              <a:ea typeface="ヒラギノ角ゴ ProN W3" charset="-128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solidFill>
                  <a:srgbClr val="344068"/>
                </a:solidFill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44068"/>
              </a:solidFill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97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49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91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586B75A-687E-405C-8A0B-8D00578BA2C3}" type="datetimeFigureOut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2/1/19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76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Onl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Gill Sans" charset="0"/>
                <a:ea typeface="ヒラギノ角ゴ ProN W3" charset="-128"/>
                <a:sym typeface="Gill Sans" charset="0"/>
              </a:rPr>
              <a:t>October 1, 2014</a:t>
            </a: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fld id="{5744759D-0EFF-4FB2-9CCE-04E00944F0FE}" type="slidenum">
              <a:rPr lang="en-US" smtClean="0">
                <a:latin typeface="Gill Sans" charset="0"/>
                <a:ea typeface="ヒラギノ角ゴ ProN W3" charset="-128"/>
                <a:sym typeface="Gill Sans" charset="0"/>
              </a:rPr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3401" y="571500"/>
            <a:ext cx="8077200" cy="5715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498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57A3-A990-4E80-883E-0A9377EFBAB2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91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7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1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5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9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03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8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70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95445D-9D9D-45B5-9B12-4314075FDCDF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AB73E-D538-495E-BD1C-E7BB7466FE73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72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FBFA19-683D-4E01-A7A0-EC39807FD324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F91E1E-4085-470A-BE57-1324D361FB46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435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1pPr>
            <a:lvl2pPr marL="383874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2pPr>
            <a:lvl3pPr marL="767750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3pPr>
            <a:lvl4pPr marL="1151624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53550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919374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30325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687124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3070999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01270-84E6-4CB7-B8D6-1DDC37D3E821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EF85BC-64D0-4195-B80C-3E51B51CBFAA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24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38600" cy="4525963"/>
          </a:xfrm>
        </p:spPr>
        <p:txBody>
          <a:bodyPr/>
          <a:lstStyle>
            <a:lvl1pPr>
              <a:defRPr sz="2320"/>
            </a:lvl1pPr>
            <a:lvl2pPr>
              <a:defRPr sz="2039"/>
            </a:lvl2pPr>
            <a:lvl3pPr>
              <a:defRPr sz="1687"/>
            </a:lvl3pPr>
            <a:lvl4pPr>
              <a:defRPr sz="1547"/>
            </a:lvl4pPr>
            <a:lvl5pPr>
              <a:defRPr sz="1547"/>
            </a:lvl5pPr>
            <a:lvl6pPr>
              <a:defRPr sz="1547"/>
            </a:lvl6pPr>
            <a:lvl7pPr>
              <a:defRPr sz="1547"/>
            </a:lvl7pPr>
            <a:lvl8pPr>
              <a:defRPr sz="1547"/>
            </a:lvl8pPr>
            <a:lvl9pPr>
              <a:defRPr sz="15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320"/>
            </a:lvl1pPr>
            <a:lvl2pPr>
              <a:defRPr sz="2039"/>
            </a:lvl2pPr>
            <a:lvl3pPr>
              <a:defRPr sz="1687"/>
            </a:lvl3pPr>
            <a:lvl4pPr>
              <a:defRPr sz="1547"/>
            </a:lvl4pPr>
            <a:lvl5pPr>
              <a:defRPr sz="1547"/>
            </a:lvl5pPr>
            <a:lvl6pPr>
              <a:defRPr sz="1547"/>
            </a:lvl6pPr>
            <a:lvl7pPr>
              <a:defRPr sz="1547"/>
            </a:lvl7pPr>
            <a:lvl8pPr>
              <a:defRPr sz="1547"/>
            </a:lvl8pPr>
            <a:lvl9pPr>
              <a:defRPr sz="15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7016E-717D-4A40-AFCE-BB315F380599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DBCDED-06F6-4E61-980A-9DB0010C98E5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96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039" b="1"/>
            </a:lvl1pPr>
            <a:lvl2pPr marL="383874" indent="0">
              <a:buNone/>
              <a:defRPr sz="1687" b="1"/>
            </a:lvl2pPr>
            <a:lvl3pPr marL="767750" indent="0">
              <a:buNone/>
              <a:defRPr sz="1547" b="1"/>
            </a:lvl3pPr>
            <a:lvl4pPr marL="1151624" indent="0">
              <a:buNone/>
              <a:defRPr sz="1336" b="1"/>
            </a:lvl4pPr>
            <a:lvl5pPr marL="1535500" indent="0">
              <a:buNone/>
              <a:defRPr sz="1336" b="1"/>
            </a:lvl5pPr>
            <a:lvl6pPr marL="1919374" indent="0">
              <a:buNone/>
              <a:defRPr sz="1336" b="1"/>
            </a:lvl6pPr>
            <a:lvl7pPr marL="2303250" indent="0">
              <a:buNone/>
              <a:defRPr sz="1336" b="1"/>
            </a:lvl7pPr>
            <a:lvl8pPr marL="2687124" indent="0">
              <a:buNone/>
              <a:defRPr sz="1336" b="1"/>
            </a:lvl8pPr>
            <a:lvl9pPr marL="3070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039"/>
            </a:lvl1pPr>
            <a:lvl2pPr>
              <a:defRPr sz="1687"/>
            </a:lvl2pPr>
            <a:lvl3pPr>
              <a:defRPr sz="1547"/>
            </a:lvl3pPr>
            <a:lvl4pPr>
              <a:defRPr sz="1336"/>
            </a:lvl4pPr>
            <a:lvl5pPr>
              <a:defRPr sz="1336"/>
            </a:lvl5pPr>
            <a:lvl6pPr>
              <a:defRPr sz="1336"/>
            </a:lvl6pPr>
            <a:lvl7pPr>
              <a:defRPr sz="1336"/>
            </a:lvl7pPr>
            <a:lvl8pPr>
              <a:defRPr sz="1336"/>
            </a:lvl8pPr>
            <a:lvl9pPr>
              <a:defRPr sz="13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039" b="1"/>
            </a:lvl1pPr>
            <a:lvl2pPr marL="383874" indent="0">
              <a:buNone/>
              <a:defRPr sz="1687" b="1"/>
            </a:lvl2pPr>
            <a:lvl3pPr marL="767750" indent="0">
              <a:buNone/>
              <a:defRPr sz="1547" b="1"/>
            </a:lvl3pPr>
            <a:lvl4pPr marL="1151624" indent="0">
              <a:buNone/>
              <a:defRPr sz="1336" b="1"/>
            </a:lvl4pPr>
            <a:lvl5pPr marL="1535500" indent="0">
              <a:buNone/>
              <a:defRPr sz="1336" b="1"/>
            </a:lvl5pPr>
            <a:lvl6pPr marL="1919374" indent="0">
              <a:buNone/>
              <a:defRPr sz="1336" b="1"/>
            </a:lvl6pPr>
            <a:lvl7pPr marL="2303250" indent="0">
              <a:buNone/>
              <a:defRPr sz="1336" b="1"/>
            </a:lvl7pPr>
            <a:lvl8pPr marL="2687124" indent="0">
              <a:buNone/>
              <a:defRPr sz="1336" b="1"/>
            </a:lvl8pPr>
            <a:lvl9pPr marL="3070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039"/>
            </a:lvl1pPr>
            <a:lvl2pPr>
              <a:defRPr sz="1687"/>
            </a:lvl2pPr>
            <a:lvl3pPr>
              <a:defRPr sz="1547"/>
            </a:lvl3pPr>
            <a:lvl4pPr>
              <a:defRPr sz="1336"/>
            </a:lvl4pPr>
            <a:lvl5pPr>
              <a:defRPr sz="1336"/>
            </a:lvl5pPr>
            <a:lvl6pPr>
              <a:defRPr sz="1336"/>
            </a:lvl6pPr>
            <a:lvl7pPr>
              <a:defRPr sz="1336"/>
            </a:lvl7pPr>
            <a:lvl8pPr>
              <a:defRPr sz="1336"/>
            </a:lvl8pPr>
            <a:lvl9pPr>
              <a:defRPr sz="13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E10202-8D1F-46AA-9113-B641947F3DF4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67AACC-29FE-434D-BEFB-0C56CF628B0E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31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70949-A476-48D5-908A-70E622DF274C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95EBA0-A7D5-4A0A-AFD8-C04BE7C44B98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68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B2919-A668-484F-A257-A169F07CE639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C9FFAF-3C98-4386-BE44-150FADC29F4C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31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68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0" cy="5853113"/>
          </a:xfrm>
        </p:spPr>
        <p:txBody>
          <a:bodyPr/>
          <a:lstStyle>
            <a:lvl1pPr>
              <a:defRPr sz="2672"/>
            </a:lvl1pPr>
            <a:lvl2pPr>
              <a:defRPr sz="2320"/>
            </a:lvl2pPr>
            <a:lvl3pPr>
              <a:defRPr sz="2039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195"/>
            </a:lvl1pPr>
            <a:lvl2pPr marL="383874" indent="0">
              <a:buNone/>
              <a:defRPr sz="984"/>
            </a:lvl2pPr>
            <a:lvl3pPr marL="767750" indent="0">
              <a:buNone/>
              <a:defRPr sz="844"/>
            </a:lvl3pPr>
            <a:lvl4pPr marL="1151624" indent="0">
              <a:buNone/>
              <a:defRPr sz="773"/>
            </a:lvl4pPr>
            <a:lvl5pPr marL="1535500" indent="0">
              <a:buNone/>
              <a:defRPr sz="773"/>
            </a:lvl5pPr>
            <a:lvl6pPr marL="1919374" indent="0">
              <a:buNone/>
              <a:defRPr sz="773"/>
            </a:lvl6pPr>
            <a:lvl7pPr marL="2303250" indent="0">
              <a:buNone/>
              <a:defRPr sz="773"/>
            </a:lvl7pPr>
            <a:lvl8pPr marL="2687124" indent="0">
              <a:buNone/>
              <a:defRPr sz="773"/>
            </a:lvl8pPr>
            <a:lvl9pPr marL="3070999" indent="0">
              <a:buNone/>
              <a:defRPr sz="7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2632AA-DB5B-4DEC-96CC-C9704421DA4F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CDCEF-CCA8-4B9C-87DF-261718199782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10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7" y="4800600"/>
            <a:ext cx="5486400" cy="566738"/>
          </a:xfrm>
        </p:spPr>
        <p:txBody>
          <a:bodyPr anchor="b"/>
          <a:lstStyle>
            <a:lvl1pPr algn="l">
              <a:defRPr sz="168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7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672"/>
            </a:lvl1pPr>
            <a:lvl2pPr marL="383874" indent="0">
              <a:buNone/>
              <a:defRPr sz="2320"/>
            </a:lvl2pPr>
            <a:lvl3pPr marL="767750" indent="0">
              <a:buNone/>
              <a:defRPr sz="2039"/>
            </a:lvl3pPr>
            <a:lvl4pPr marL="1151624" indent="0">
              <a:buNone/>
              <a:defRPr sz="1687"/>
            </a:lvl4pPr>
            <a:lvl5pPr marL="1535500" indent="0">
              <a:buNone/>
              <a:defRPr sz="1687"/>
            </a:lvl5pPr>
            <a:lvl6pPr marL="1919374" indent="0">
              <a:buNone/>
              <a:defRPr sz="1687"/>
            </a:lvl6pPr>
            <a:lvl7pPr marL="2303250" indent="0">
              <a:buNone/>
              <a:defRPr sz="1687"/>
            </a:lvl7pPr>
            <a:lvl8pPr marL="2687124" indent="0">
              <a:buNone/>
              <a:defRPr sz="1687"/>
            </a:lvl8pPr>
            <a:lvl9pPr marL="3070999" indent="0">
              <a:buNone/>
              <a:defRPr sz="168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7" y="5367338"/>
            <a:ext cx="5486400" cy="804862"/>
          </a:xfrm>
        </p:spPr>
        <p:txBody>
          <a:bodyPr/>
          <a:lstStyle>
            <a:lvl1pPr marL="0" indent="0">
              <a:buNone/>
              <a:defRPr sz="1195"/>
            </a:lvl1pPr>
            <a:lvl2pPr marL="383874" indent="0">
              <a:buNone/>
              <a:defRPr sz="984"/>
            </a:lvl2pPr>
            <a:lvl3pPr marL="767750" indent="0">
              <a:buNone/>
              <a:defRPr sz="844"/>
            </a:lvl3pPr>
            <a:lvl4pPr marL="1151624" indent="0">
              <a:buNone/>
              <a:defRPr sz="773"/>
            </a:lvl4pPr>
            <a:lvl5pPr marL="1535500" indent="0">
              <a:buNone/>
              <a:defRPr sz="773"/>
            </a:lvl5pPr>
            <a:lvl6pPr marL="1919374" indent="0">
              <a:buNone/>
              <a:defRPr sz="773"/>
            </a:lvl6pPr>
            <a:lvl7pPr marL="2303250" indent="0">
              <a:buNone/>
              <a:defRPr sz="773"/>
            </a:lvl7pPr>
            <a:lvl8pPr marL="2687124" indent="0">
              <a:buNone/>
              <a:defRPr sz="773"/>
            </a:lvl8pPr>
            <a:lvl9pPr marL="3070999" indent="0">
              <a:buNone/>
              <a:defRPr sz="7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66256A-C365-453D-90F7-77A20F8A8B91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F69DE0-78AF-4E91-B237-3F4B96674ECA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6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844A9F-A935-43C4-B621-053552E0689D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8A0D1C-6C58-471C-BFA1-83FD88AC6690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71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241540" y="1298961"/>
            <a:ext cx="4273310" cy="44922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298961"/>
            <a:ext cx="4299190" cy="44922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B122-E96E-4BCD-A569-24D478401D6D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7D1FE17D-777E-4F07-B0FD-F98B74D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62370"/>
            <a:ext cx="7773338" cy="974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963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329E9-A67F-4A07-9BCE-86B7E657C4FA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91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915" eaLnBrk="0" hangingPunct="0">
              <a:defRPr>
                <a:latin typeface="Arial" panose="020B0604020202020204" pitchFamily="34" charset="0"/>
                <a:ea typeface="ヒラギノ角ゴ ProN W3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B5DABA-EDC2-496F-B2FE-D5DDF17D3BE6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9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5" y="1858271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630341"/>
            <a:ext cx="3829520" cy="3160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848" y="1858271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630341"/>
            <a:ext cx="3829051" cy="3160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645B-08E6-4FD0-BD6F-C26DAA76E430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xmlns="" id="{D756C80A-2F69-46BC-9062-A2D9E7A3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62370"/>
            <a:ext cx="7773338" cy="149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363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DF38-D4D3-40E3-9085-4F74EFD6232B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54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93E-0FB0-4304-8D69-FC8768007E1B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3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CB3C-DF0C-4C37-93DD-1C70FB85086E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65F1A-98B7-45DA-ABBC-DD4ABD62AFE2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2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5D9D96-6347-44CB-988D-1DA8584A6530}"/>
              </a:ext>
            </a:extLst>
          </p:cNvPr>
          <p:cNvSpPr/>
          <p:nvPr userDrawn="1"/>
        </p:nvSpPr>
        <p:spPr>
          <a:xfrm>
            <a:off x="0" y="6340476"/>
            <a:ext cx="9144001" cy="5175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1B4667-8B52-4084-911C-98B524D20D1F}"/>
              </a:ext>
            </a:extLst>
          </p:cNvPr>
          <p:cNvSpPr/>
          <p:nvPr userDrawn="1"/>
        </p:nvSpPr>
        <p:spPr>
          <a:xfrm>
            <a:off x="-1" y="6291097"/>
            <a:ext cx="9144001" cy="65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162370"/>
            <a:ext cx="7773338" cy="974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298962"/>
            <a:ext cx="7773339" cy="449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3D40136-F45D-4187-9A46-38F82BD3C6E1}" type="datetime1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CEF5FC0-A520-4EF0-B5F6-A4DC40982ACD}"/>
              </a:ext>
            </a:extLst>
          </p:cNvPr>
          <p:cNvSpPr/>
          <p:nvPr userDrawn="1"/>
        </p:nvSpPr>
        <p:spPr>
          <a:xfrm>
            <a:off x="429370" y="5939624"/>
            <a:ext cx="410817" cy="609600"/>
          </a:xfrm>
          <a:custGeom>
            <a:avLst/>
            <a:gdLst>
              <a:gd name="connsiteX0" fmla="*/ 166977 w 410817"/>
              <a:gd name="connsiteY0" fmla="*/ 0 h 609600"/>
              <a:gd name="connsiteX1" fmla="*/ 53009 w 410817"/>
              <a:gd name="connsiteY1" fmla="*/ 198783 h 609600"/>
              <a:gd name="connsiteX2" fmla="*/ 0 w 410817"/>
              <a:gd name="connsiteY2" fmla="*/ 402866 h 609600"/>
              <a:gd name="connsiteX3" fmla="*/ 121920 w 410817"/>
              <a:gd name="connsiteY3" fmla="*/ 524786 h 609600"/>
              <a:gd name="connsiteX4" fmla="*/ 312751 w 410817"/>
              <a:gd name="connsiteY4" fmla="*/ 609600 h 609600"/>
              <a:gd name="connsiteX5" fmla="*/ 410817 w 410817"/>
              <a:gd name="connsiteY5" fmla="*/ 450574 h 609600"/>
              <a:gd name="connsiteX6" fmla="*/ 373711 w 410817"/>
              <a:gd name="connsiteY6" fmla="*/ 280946 h 609600"/>
              <a:gd name="connsiteX7" fmla="*/ 357809 w 410817"/>
              <a:gd name="connsiteY7" fmla="*/ 246491 h 609600"/>
              <a:gd name="connsiteX8" fmla="*/ 233238 w 410817"/>
              <a:gd name="connsiteY8" fmla="*/ 15903 h 609600"/>
              <a:gd name="connsiteX9" fmla="*/ 166977 w 410817"/>
              <a:gd name="connsiteY9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17" h="609600">
                <a:moveTo>
                  <a:pt x="166977" y="0"/>
                </a:moveTo>
                <a:lnTo>
                  <a:pt x="53009" y="198783"/>
                </a:lnTo>
                <a:lnTo>
                  <a:pt x="0" y="402866"/>
                </a:lnTo>
                <a:lnTo>
                  <a:pt x="121920" y="524786"/>
                </a:lnTo>
                <a:lnTo>
                  <a:pt x="312751" y="609600"/>
                </a:lnTo>
                <a:lnTo>
                  <a:pt x="410817" y="450574"/>
                </a:lnTo>
                <a:lnTo>
                  <a:pt x="373711" y="280946"/>
                </a:lnTo>
                <a:lnTo>
                  <a:pt x="357809" y="246491"/>
                </a:lnTo>
                <a:lnTo>
                  <a:pt x="233238" y="15903"/>
                </a:lnTo>
                <a:lnTo>
                  <a:pt x="166977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C66C51-2314-45F1-A1F7-3957AE9F4C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52011"/>
            <a:ext cx="1222049" cy="11059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97795" y="6560764"/>
            <a:ext cx="394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2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accent2">
              <a:lumMod val="75000"/>
            </a:schemeClr>
          </a:solidFill>
          <a:effectLst/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 cap="none" baseline="0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200" kern="1200" cap="none" baseline="0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7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177"/>
            <a:fld id="{5586B75A-687E-405C-8A0B-8D00578BA2C3}" type="datetimeFigureOut">
              <a:rPr lang="en-US" smtClean="0">
                <a:ea typeface="ヒラギノ角ゴ ProN W3" charset="-128"/>
                <a:sym typeface="Gill Sans" charset="0"/>
              </a:rPr>
              <a:pPr defTabSz="457177"/>
              <a:t>2/1/19</a:t>
            </a:fld>
            <a:endParaRPr lang="en-US" dirty="0">
              <a:ea typeface="ヒラギノ角ゴ ProN W3" charset="-128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7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177"/>
            <a:endParaRPr lang="en-US" dirty="0">
              <a:ea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7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177"/>
            <a:fld id="{4FAB73BC-B049-4115-A692-8D63A059BFB8}" type="slidenum">
              <a:rPr lang="en-US" smtClean="0">
                <a:ea typeface="ヒラギノ角ゴ ProN W3" charset="-128"/>
                <a:sym typeface="Gill Sans" charset="0"/>
              </a:rPr>
              <a:pPr defTabSz="457177"/>
              <a:t>‹#›</a:t>
            </a:fld>
            <a:endParaRPr lang="en-US" dirty="0">
              <a:ea typeface="ヒラギノ角ゴ ProN W3" charset="-128"/>
              <a:sym typeface="Gill Sans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l" defTabSz="914353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5" indent="-91435" algn="l" defTabSz="914353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384028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566899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749770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932640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099944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647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195" tIns="54598" rIns="109195" bIns="545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647" y="1600647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195" tIns="54598" rIns="109195" bIns="545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47" y="6356821"/>
            <a:ext cx="2133079" cy="365001"/>
          </a:xfrm>
          <a:prstGeom prst="rect">
            <a:avLst/>
          </a:prstGeom>
        </p:spPr>
        <p:txBody>
          <a:bodyPr vert="horz" wrap="square" lIns="109195" tIns="54598" rIns="109195" bIns="54598" numCol="1" anchor="ctr" anchorCtr="0" compatLnSpc="1">
            <a:prstTxWarp prst="textNoShape">
              <a:avLst/>
            </a:prstTxWarp>
          </a:bodyPr>
          <a:lstStyle>
            <a:lvl1pPr algn="l" defTabSz="767750" eaLnBrk="1" hangingPunct="1">
              <a:defRPr sz="984">
                <a:solidFill>
                  <a:srgbClr val="898989"/>
                </a:solidFill>
                <a:latin typeface="Calibri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876938-E352-46F5-B669-4138C0B08ABE}" type="datetimeFigureOut">
              <a:rPr 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2/1/19</a:t>
            </a:fld>
            <a:endParaRPr 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75" y="6356821"/>
            <a:ext cx="2895451" cy="365001"/>
          </a:xfrm>
          <a:prstGeom prst="rect">
            <a:avLst/>
          </a:prstGeom>
        </p:spPr>
        <p:txBody>
          <a:bodyPr vert="horz" lIns="109195" tIns="54598" rIns="109195" bIns="54598" rtlCol="0" anchor="ctr"/>
          <a:lstStyle>
            <a:lvl1pPr algn="ctr" defTabSz="767750" eaLnBrk="1" fontAlgn="auto" hangingPunct="1">
              <a:spcBef>
                <a:spcPts val="0"/>
              </a:spcBef>
              <a:spcAft>
                <a:spcPts val="0"/>
              </a:spcAft>
              <a:defRPr sz="984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wrap="square" lIns="109195" tIns="54598" rIns="109195" bIns="54598" numCol="1" anchor="ctr" anchorCtr="0" compatLnSpc="1">
            <a:prstTxWarp prst="textNoShape">
              <a:avLst/>
            </a:prstTxWarp>
          </a:bodyPr>
          <a:lstStyle>
            <a:lvl1pPr algn="r" defTabSz="766810" eaLnBrk="1" hangingPunct="1">
              <a:defRPr sz="984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405AFE-1BD4-4315-B6C9-3DA550B60DA0}" type="slidenum">
              <a:rPr lang="en-US" altLang="en-US" smtClean="0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5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26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26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26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26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26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5pPr>
      <a:lvl6pPr marL="383874" algn="ctr" rtl="0" fontAlgn="base">
        <a:spcBef>
          <a:spcPct val="0"/>
        </a:spcBef>
        <a:spcAft>
          <a:spcPct val="0"/>
        </a:spcAft>
        <a:defRPr sz="3726">
          <a:solidFill>
            <a:schemeClr val="tx1"/>
          </a:solidFill>
          <a:latin typeface="Calibri" panose="020F0502020204030204" pitchFamily="34" charset="0"/>
        </a:defRPr>
      </a:lvl6pPr>
      <a:lvl7pPr marL="767750" algn="ctr" rtl="0" fontAlgn="base">
        <a:spcBef>
          <a:spcPct val="0"/>
        </a:spcBef>
        <a:spcAft>
          <a:spcPct val="0"/>
        </a:spcAft>
        <a:defRPr sz="3726">
          <a:solidFill>
            <a:schemeClr val="tx1"/>
          </a:solidFill>
          <a:latin typeface="Calibri" panose="020F0502020204030204" pitchFamily="34" charset="0"/>
        </a:defRPr>
      </a:lvl7pPr>
      <a:lvl8pPr marL="1151624" algn="ctr" rtl="0" fontAlgn="base">
        <a:spcBef>
          <a:spcPct val="0"/>
        </a:spcBef>
        <a:spcAft>
          <a:spcPct val="0"/>
        </a:spcAft>
        <a:defRPr sz="3726">
          <a:solidFill>
            <a:schemeClr val="tx1"/>
          </a:solidFill>
          <a:latin typeface="Calibri" panose="020F0502020204030204" pitchFamily="34" charset="0"/>
        </a:defRPr>
      </a:lvl8pPr>
      <a:lvl9pPr marL="1535500" algn="ctr" rtl="0" fontAlgn="base">
        <a:spcBef>
          <a:spcPct val="0"/>
        </a:spcBef>
        <a:spcAft>
          <a:spcPct val="0"/>
        </a:spcAft>
        <a:defRPr sz="372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86856" indent="-2868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72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2824" indent="-23886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2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958791" indent="-19086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39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42754" indent="-19086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8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726717" indent="-19086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8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111312" indent="-191938" algn="l" defTabSz="767750" rtl="0" eaLnBrk="1" latinLnBrk="0" hangingPunct="1">
        <a:spcBef>
          <a:spcPct val="20000"/>
        </a:spcBef>
        <a:buFont typeface="Arial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6pPr>
      <a:lvl7pPr marL="2495187" indent="-191938" algn="l" defTabSz="767750" rtl="0" eaLnBrk="1" latinLnBrk="0" hangingPunct="1">
        <a:spcBef>
          <a:spcPct val="20000"/>
        </a:spcBef>
        <a:buFont typeface="Arial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7pPr>
      <a:lvl8pPr marL="2879061" indent="-191938" algn="l" defTabSz="767750" rtl="0" eaLnBrk="1" latinLnBrk="0" hangingPunct="1">
        <a:spcBef>
          <a:spcPct val="20000"/>
        </a:spcBef>
        <a:buFont typeface="Arial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8pPr>
      <a:lvl9pPr marL="3262937" indent="-191938" algn="l" defTabSz="767750" rtl="0" eaLnBrk="1" latinLnBrk="0" hangingPunct="1">
        <a:spcBef>
          <a:spcPct val="20000"/>
        </a:spcBef>
        <a:buFont typeface="Arial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1pPr>
      <a:lvl2pPr marL="383874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2pPr>
      <a:lvl3pPr marL="767750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3pPr>
      <a:lvl4pPr marL="1151624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4pPr>
      <a:lvl5pPr marL="1535500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5pPr>
      <a:lvl6pPr marL="1919374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6pPr>
      <a:lvl7pPr marL="2303250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7pPr>
      <a:lvl8pPr marL="2687124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8pPr>
      <a:lvl9pPr marL="3070999" algn="l" defTabSz="767750" rtl="0" eaLnBrk="1" latinLnBrk="0" hangingPunct="1">
        <a:defRPr sz="15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Groundwater%20Contamination.mp4" TargetMode="Externa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.jp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D6D957-FBE9-4F20-8AED-18CAABD55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331" y="386386"/>
            <a:ext cx="7773339" cy="3117305"/>
          </a:xfrm>
        </p:spPr>
        <p:txBody>
          <a:bodyPr anchor="ctr"/>
          <a:lstStyle/>
          <a:p>
            <a:r>
              <a:rPr lang="en-US" sz="4400" dirty="0"/>
              <a:t>Nitrates and the Human right to water</a:t>
            </a:r>
          </a:p>
        </p:txBody>
      </p:sp>
      <p:pic>
        <p:nvPicPr>
          <p:cNvPr id="1026" name="Picture 2" descr="Community Water Center">
            <a:extLst>
              <a:ext uri="{FF2B5EF4-FFF2-40B4-BE49-F238E27FC236}">
                <a16:creationId xmlns:a16="http://schemas.microsoft.com/office/drawing/2014/main" xmlns="" id="{4903E98B-DCD5-4454-8DD8-06453EF81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40" y="4365506"/>
            <a:ext cx="8115717" cy="16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417EC98D-BBE4-48D6-BD03-9AF3F1A1A0BF}"/>
              </a:ext>
            </a:extLst>
          </p:cNvPr>
          <p:cNvSpPr txBox="1">
            <a:spLocks/>
          </p:cNvSpPr>
          <p:nvPr/>
        </p:nvSpPr>
        <p:spPr>
          <a:xfrm>
            <a:off x="0" y="6117127"/>
            <a:ext cx="9144000" cy="74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none" baseline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none" baseline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www.communitywatercenter.org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6726" y="3534509"/>
            <a:ext cx="725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Debi Ores, Staff Attorney</a:t>
            </a:r>
          </a:p>
          <a:p>
            <a:pPr algn="ctr"/>
            <a:r>
              <a:rPr lang="en-US" sz="2400" dirty="0"/>
              <a:t>Water Law Symposium</a:t>
            </a:r>
          </a:p>
        </p:txBody>
      </p:sp>
    </p:spTree>
    <p:extLst>
      <p:ext uri="{BB962C8B-B14F-4D97-AF65-F5344CB8AC3E}">
        <p14:creationId xmlns:p14="http://schemas.microsoft.com/office/powerpoint/2010/main" val="63395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D1D8D70-CCDC-47CA-B902-F3333CC3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Solutions for impacted communities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E7B4630-5F04-4FF1-9520-5EBD5DD3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58" y="3348501"/>
            <a:ext cx="5093442" cy="28650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723" y="1136591"/>
            <a:ext cx="8542477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Prevent contamination in the first place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Replacement water, </a:t>
            </a:r>
            <a:r>
              <a:rPr lang="en-US" sz="2400" dirty="0" err="1">
                <a:latin typeface="Gill Sans MT" panose="020B0502020104020203" pitchFamily="34" charset="0"/>
              </a:rPr>
              <a:t>ie</a:t>
            </a:r>
            <a:r>
              <a:rPr lang="en-US" sz="2400" dirty="0">
                <a:latin typeface="Gill Sans MT" panose="020B0502020104020203" pitchFamily="34" charset="0"/>
              </a:rPr>
              <a:t> bottled water, only for emergency service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Point-of-use or point-of-entry systems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Consolidation/service extensions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Alternative source of water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System-level treatment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Adequate funding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6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1"/>
          <a:stretch/>
        </p:blipFill>
        <p:spPr>
          <a:xfrm>
            <a:off x="0" y="0"/>
            <a:ext cx="9173497" cy="63123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3F902D-1D5B-4C92-852C-CB2308430AD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alpha val="78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Preventing nitrate contamination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E6C4B54-4117-43EB-9113-988C8783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57501" y="2183866"/>
            <a:ext cx="8628999" cy="2545452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en-US" dirty="0"/>
              <a:t>Irrigated Lands Regulatory Program (ILRP)</a:t>
            </a:r>
          </a:p>
          <a:p>
            <a:r>
              <a:rPr lang="en-US" dirty="0"/>
              <a:t>CV-SALTS</a:t>
            </a:r>
          </a:p>
          <a:p>
            <a:r>
              <a:rPr lang="en-US" dirty="0"/>
              <a:t>CAFO Orders – most notably the Dairy General Order</a:t>
            </a:r>
          </a:p>
          <a:p>
            <a:pPr lvl="1"/>
            <a:r>
              <a:rPr lang="en-US" dirty="0"/>
              <a:t>AGUA v Central Valley Regional Water Quality Board 210 Cal.App.4th 1255 (2012)</a:t>
            </a:r>
          </a:p>
        </p:txBody>
      </p:sp>
    </p:spTree>
    <p:extLst>
      <p:ext uri="{BB962C8B-B14F-4D97-AF65-F5344CB8AC3E}">
        <p14:creationId xmlns:p14="http://schemas.microsoft.com/office/powerpoint/2010/main" val="1749473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6060149-1F97-40AB-900E-85764308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 descr="Op&amp;Maint_05.08.18b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37" b="13748"/>
          <a:stretch/>
        </p:blipFill>
        <p:spPr>
          <a:xfrm>
            <a:off x="3561551" y="-970274"/>
            <a:ext cx="5582449" cy="72235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290" y="748695"/>
            <a:ext cx="32828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Lack of adequate funding to address drinking water issues</a:t>
            </a:r>
          </a:p>
        </p:txBody>
      </p:sp>
    </p:spTree>
    <p:extLst>
      <p:ext uri="{BB962C8B-B14F-4D97-AF65-F5344CB8AC3E}">
        <p14:creationId xmlns:p14="http://schemas.microsoft.com/office/powerpoint/2010/main" val="405009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1" y="1367217"/>
            <a:ext cx="3014912" cy="2286000"/>
          </a:xfrm>
        </p:spPr>
        <p:txBody>
          <a:bodyPr>
            <a:noAutofit/>
          </a:bodyPr>
          <a:lstStyle/>
          <a:p>
            <a:r>
              <a:rPr lang="en-US" sz="4000" b="1" dirty="0"/>
              <a:t>Community Water Center: </a:t>
            </a:r>
            <a:r>
              <a:rPr lang="en-US" sz="3200" b="1" dirty="0"/>
              <a:t>Because clean water is a right, not a privilege.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" y="4917278"/>
            <a:ext cx="3014913" cy="21332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Join the movement and find out more online!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/>
              <a:t>CommunityWaterCenter.org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/>
              <a:t>Deborah.Ores</a:t>
            </a:r>
            <a:r>
              <a:rPr lang="en-US" sz="1600" b="1" dirty="0"/>
              <a:t>@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/>
              <a:t>CommunityWaterCenter.org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59795"/>
            <a:ext cx="2502470" cy="470007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3" r="21958"/>
          <a:stretch/>
        </p:blipFill>
        <p:spPr>
          <a:xfrm>
            <a:off x="3070746" y="1"/>
            <a:ext cx="60732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33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 bwMode="auto">
          <a:xfrm>
            <a:off x="-390674" y="0"/>
            <a:ext cx="10439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4069080" y="-11161"/>
            <a:ext cx="5074920" cy="2039917"/>
          </a:xfrm>
          <a:prstGeom prst="rect">
            <a:avLst/>
          </a:prstGeom>
          <a:solidFill>
            <a:schemeClr val="accent1">
              <a:alpha val="69803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50" b="1" dirty="0">
              <a:solidFill>
                <a:prstClr val="white"/>
              </a:solidFill>
              <a:latin typeface="Century Gothic" panose="020B0502020202020204" pitchFamily="34" charset="0"/>
              <a:ea typeface="ヒラギノ角ゴ ProN W3" charset="-128"/>
              <a:sym typeface="Gill Sans" charset="0"/>
            </a:endParaRPr>
          </a:p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6" b="1" dirty="0">
              <a:solidFill>
                <a:prstClr val="white"/>
              </a:solidFill>
              <a:latin typeface="Century Gothic" panose="020B0502020202020204" pitchFamily="34" charset="0"/>
              <a:ea typeface="ヒラギノ角ゴ ProN W3" charset="-128"/>
              <a:sym typeface="Gill Sans" charset="0"/>
            </a:endParaRPr>
          </a:p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50" b="1" dirty="0">
              <a:solidFill>
                <a:prstClr val="white"/>
              </a:solidFill>
              <a:latin typeface="Century Gothic" panose="020B0502020202020204" pitchFamily="34" charset="0"/>
              <a:ea typeface="ヒラギノ角ゴ ProN W3" charset="-128"/>
              <a:sym typeface="Gill Sans" charset="0"/>
            </a:endParaRPr>
          </a:p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50" b="1" dirty="0">
                <a:solidFill>
                  <a:prstClr val="white"/>
                </a:solidFill>
                <a:latin typeface="Century Gothic" panose="020B0502020202020204" pitchFamily="34" charset="0"/>
                <a:ea typeface="ヒラギノ角ゴ ProN W3" charset="-128"/>
                <a:sym typeface="Gill Sans" charset="0"/>
              </a:rPr>
              <a:t>Advancing community-driven water solutions through organizing, education, and advocacy</a:t>
            </a:r>
            <a:endParaRPr lang="en-US" altLang="en-US" sz="2250" dirty="0">
              <a:solidFill>
                <a:prstClr val="white"/>
              </a:solidFill>
              <a:latin typeface="Century Gothic" panose="020B0502020202020204" pitchFamily="34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9080" y="-69205"/>
            <a:ext cx="5074920" cy="97556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66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pic>
        <p:nvPicPr>
          <p:cNvPr id="6963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31" y="-46323"/>
            <a:ext cx="4649018" cy="9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92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8F20865-A83E-4814-89B1-FBD8041F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Right to Water	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CAB00751-A895-4E96-9738-23A80363DD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7744" y="1422053"/>
            <a:ext cx="5402956" cy="44922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2012 California was the first state in the nation to recognize the human right to water.</a:t>
            </a:r>
          </a:p>
          <a:p>
            <a:r>
              <a:rPr lang="en-US" dirty="0"/>
              <a:t>“Every human being has the right to safe, clean, affordable, and accessible water adequate for human consumption, cooking, and sanitary purposes.” – Water Code 106.3</a:t>
            </a:r>
          </a:p>
          <a:p>
            <a:r>
              <a:rPr lang="en-US" dirty="0"/>
              <a:t>State Water Board and many of the Regional Water Boards have also passed Resolutions on the Human Right to Water</a:t>
            </a:r>
          </a:p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EDE0AC6-8552-46E5-9401-A265068F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97795" y="6560764"/>
            <a:ext cx="39451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Shape 1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9129" y="1707792"/>
            <a:ext cx="2881632" cy="3338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84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B248908-512A-496F-8154-D95E37D70D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746" y="1004113"/>
            <a:ext cx="8968509" cy="5020567"/>
          </a:xfrm>
        </p:spPr>
        <p:txBody>
          <a:bodyPr>
            <a:noAutofit/>
          </a:bodyPr>
          <a:lstStyle/>
          <a:p>
            <a:r>
              <a:rPr lang="en-US" sz="2800" dirty="0"/>
              <a:t>95% of residents rely upon groundwater for source of drinking water</a:t>
            </a:r>
          </a:p>
          <a:p>
            <a:r>
              <a:rPr lang="en-US" sz="2800" dirty="0"/>
              <a:t>23% of water systems in Valley are out of compliance with one or more drinking water standards</a:t>
            </a:r>
          </a:p>
          <a:p>
            <a:r>
              <a:rPr lang="en-US" sz="2800" dirty="0"/>
              <a:t>350,000 people live within disadvantaged (DAC) or severely disadvantaged communities (SDAC)</a:t>
            </a:r>
          </a:p>
          <a:p>
            <a:r>
              <a:rPr lang="en-US" sz="2800" dirty="0"/>
              <a:t>66% of water systems serving DACs that are out of compliance are situated within a mile of a nearby system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D1D8D70-CCDC-47CA-B902-F3333CC3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Joaquin Valley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71EDAC3-30B3-41C6-B3A1-46C8A0FD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849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water">
            <a:extLst>
              <a:ext uri="{FF2B5EF4-FFF2-40B4-BE49-F238E27FC236}">
                <a16:creationId xmlns:a16="http://schemas.microsoft.com/office/drawing/2014/main" xmlns="" id="{FF1014F1-1967-446C-A5F9-B83494CA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6462" y="685638"/>
            <a:ext cx="1790221" cy="50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5351C9F-B8C3-4802-9F23-D4BA0CEDF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2377" y="1635644"/>
            <a:ext cx="7101941" cy="3506628"/>
          </a:xfrm>
        </p:spPr>
        <p:txBody>
          <a:bodyPr>
            <a:normAutofit/>
          </a:bodyPr>
          <a:lstStyle/>
          <a:p>
            <a:r>
              <a:rPr lang="en-US" dirty="0"/>
              <a:t>Most DACs are served by PWSs, however, many of these systems are small and lack economies of scale to address issues with supply</a:t>
            </a:r>
          </a:p>
          <a:p>
            <a:r>
              <a:rPr lang="en-US" dirty="0"/>
              <a:t>Other DACs are served by State Small Water Systems or private wells – no testing requirements </a:t>
            </a:r>
          </a:p>
          <a:p>
            <a:r>
              <a:rPr lang="en-US" dirty="0"/>
              <a:t>Private wells are typically shallower and thus more susceptible to contamination – especially nitrates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E8539D9-9E7F-4A62-9B7E-A3264474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Drinking water in DACs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3E9E9AE-7C54-4CF6-9000-74E04A10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41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2F6950A-5534-4514-89A4-61ABFA04D0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5098" y="1151186"/>
            <a:ext cx="3648634" cy="4926342"/>
          </a:xfrm>
        </p:spPr>
        <p:txBody>
          <a:bodyPr>
            <a:normAutofit lnSpcReduction="10000"/>
          </a:bodyPr>
          <a:lstStyle/>
          <a:p>
            <a:pPr>
              <a:spcBef>
                <a:spcPts val="700"/>
              </a:spcBef>
            </a:pPr>
            <a:r>
              <a:rPr lang="en-US" dirty="0"/>
              <a:t>MCL: 10 mg/L (measured as nitrogen), 45 mg/L (measured as nitrate)</a:t>
            </a:r>
          </a:p>
          <a:p>
            <a:pPr>
              <a:spcBef>
                <a:spcPts val="700"/>
              </a:spcBef>
            </a:pPr>
            <a:r>
              <a:rPr lang="en-US" dirty="0"/>
              <a:t>Predominantly from fertilizers and animal manure</a:t>
            </a:r>
          </a:p>
          <a:p>
            <a:pPr>
              <a:spcBef>
                <a:spcPts val="700"/>
              </a:spcBef>
            </a:pPr>
            <a:r>
              <a:rPr lang="en-US" dirty="0"/>
              <a:t>Small percentages in localized areas from  leaky septic systems</a:t>
            </a:r>
          </a:p>
          <a:p>
            <a:pPr>
              <a:spcBef>
                <a:spcPts val="700"/>
              </a:spcBef>
            </a:pPr>
            <a:r>
              <a:rPr lang="en-US" dirty="0"/>
              <a:t>Very low background levels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3F902D-1D5B-4C92-852C-CB230843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73051"/>
            <a:ext cx="8533242" cy="970336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Sources of nitrates in groundwater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E30DE49-6FB0-47D1-9DDE-1A55D163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xmlns="" id="{C403C891-514A-4076-A166-565E511E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967" y="1617453"/>
            <a:ext cx="5576233" cy="304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497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5351C9F-B8C3-4802-9F23-D4BA0CEDF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1540" y="1262017"/>
            <a:ext cx="5309515" cy="4659077"/>
          </a:xfrm>
        </p:spPr>
        <p:txBody>
          <a:bodyPr>
            <a:normAutofit/>
          </a:bodyPr>
          <a:lstStyle/>
          <a:p>
            <a:pPr marL="450850" indent="-342900">
              <a:lnSpc>
                <a:spcPct val="115000"/>
              </a:lnSpc>
              <a:spcBef>
                <a:spcPts val="0"/>
              </a:spcBef>
              <a:buSzPts val="1900"/>
            </a:pPr>
            <a:r>
              <a:rPr lang="en" dirty="0"/>
              <a:t>USGS nitrate studies: 40% of domestic wells in Tulare Lake Basin exceed nitrates standard (2006, 2012)</a:t>
            </a:r>
          </a:p>
          <a:p>
            <a:pPr marL="450850" indent="-342900">
              <a:lnSpc>
                <a:spcPct val="115000"/>
              </a:lnSpc>
              <a:spcBef>
                <a:spcPts val="0"/>
              </a:spcBef>
              <a:buSzPts val="1900"/>
            </a:pPr>
            <a:r>
              <a:rPr lang="en" dirty="0"/>
              <a:t>UC Davis Nitrates report: over a quarter million impacted by nitrate contamination (2012)</a:t>
            </a:r>
          </a:p>
          <a:p>
            <a:pPr marL="450850" indent="-342900">
              <a:lnSpc>
                <a:spcPct val="115000"/>
              </a:lnSpc>
              <a:spcBef>
                <a:spcPts val="0"/>
              </a:spcBef>
              <a:buSzPts val="1900"/>
            </a:pPr>
            <a:r>
              <a:rPr lang="en" dirty="0"/>
              <a:t>Central Coast Irrigated Lands Program: 40% of domestic wells tested in Salinas Valley exceed the nitrate standard (2012-present)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E8539D9-9E7F-4A62-9B7E-A3264474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Nitrates and Drinking 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3E9E9AE-7C54-4CF6-9000-74E04A10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Shape 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43418" y="1136591"/>
            <a:ext cx="3387491" cy="45068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80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2F6950A-5534-4514-89A4-61ABFA04D0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7670" y="1512191"/>
            <a:ext cx="3810907" cy="3782707"/>
          </a:xfrm>
        </p:spPr>
        <p:txBody>
          <a:bodyPr>
            <a:normAutofit/>
          </a:bodyPr>
          <a:lstStyle/>
          <a:p>
            <a:r>
              <a:rPr lang="en-US" dirty="0" err="1"/>
              <a:t>Methemoglobinemia</a:t>
            </a:r>
            <a:r>
              <a:rPr lang="en-US" dirty="0"/>
              <a:t> “Blue baby syndrome”</a:t>
            </a:r>
          </a:p>
          <a:p>
            <a:r>
              <a:rPr lang="en-US" dirty="0"/>
              <a:t>Reproductive harm</a:t>
            </a:r>
          </a:p>
          <a:p>
            <a:r>
              <a:rPr lang="en-US" dirty="0"/>
              <a:t>Chances of:</a:t>
            </a:r>
          </a:p>
          <a:p>
            <a:pPr lvl="1"/>
            <a:r>
              <a:rPr lang="en-US" dirty="0"/>
              <a:t>Cancer</a:t>
            </a:r>
          </a:p>
          <a:p>
            <a:pPr lvl="1"/>
            <a:r>
              <a:rPr lang="en-US" dirty="0"/>
              <a:t>Thyroid issues</a:t>
            </a:r>
          </a:p>
          <a:p>
            <a:pPr lvl="1"/>
            <a:r>
              <a:rPr lang="en-US" dirty="0"/>
              <a:t>Fatigue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3F902D-1D5B-4C92-852C-CB230843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Impacts of Nitrates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24E9D-FB54-4CEF-9B89-7563A263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Shape 264" descr="7563416836_ddb62ff25c_b.jpg"/>
          <p:cNvPicPr preferRelativeResize="0"/>
          <p:nvPr/>
        </p:nvPicPr>
        <p:blipFill rotWithShape="1">
          <a:blip r:embed="rId4">
            <a:alphaModFix/>
          </a:blip>
          <a:srcRect r="14199"/>
          <a:stretch/>
        </p:blipFill>
        <p:spPr>
          <a:xfrm>
            <a:off x="182854" y="1582993"/>
            <a:ext cx="4788003" cy="3641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259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E8539D9-9E7F-4A62-9B7E-A3264474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57" y="172202"/>
            <a:ext cx="8173533" cy="1273140"/>
          </a:xfrm>
        </p:spPr>
        <p:txBody>
          <a:bodyPr>
            <a:normAutofit/>
          </a:bodyPr>
          <a:lstStyle/>
          <a:p>
            <a:r>
              <a:rPr lang="en-US" dirty="0"/>
              <a:t>CWC Private Well Testing – Nitrate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3E9E9AE-7C54-4CF6-9000-74E04A10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Shape 103"/>
          <p:cNvPicPr preferRelativeResize="0">
            <a:picLocks noGrp="1"/>
          </p:cNvPicPr>
          <p:nvPr>
            <p:ph sz="quarter" idx="13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887" y="1445342"/>
            <a:ext cx="7794472" cy="4671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79147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Custom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DFE3E5"/>
      </a:hlink>
      <a:folHlink>
        <a:srgbClr val="DFE3E5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DFE3E5"/>
    </a:hlink>
    <a:folHlink>
      <a:srgbClr val="DFE3E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21540</TotalTime>
  <Words>494</Words>
  <Application>Microsoft Macintosh PowerPoint</Application>
  <PresentationFormat>On-screen Show (4:3)</PresentationFormat>
  <Paragraphs>81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Gill Sans</vt:lpstr>
      <vt:lpstr>Gill Sans MT</vt:lpstr>
      <vt:lpstr>MS PGothic</vt:lpstr>
      <vt:lpstr>ＭＳ Ｐゴシック</vt:lpstr>
      <vt:lpstr>Tw Cen MT</vt:lpstr>
      <vt:lpstr>ヒラギノ角ゴ ProN W3</vt:lpstr>
      <vt:lpstr>Droplet</vt:lpstr>
      <vt:lpstr>1_Retrospect</vt:lpstr>
      <vt:lpstr>4_Office Theme</vt:lpstr>
      <vt:lpstr>Nitrates and the Human right to water</vt:lpstr>
      <vt:lpstr>PowerPoint Presentation</vt:lpstr>
      <vt:lpstr>Human Right to Water </vt:lpstr>
      <vt:lpstr>San Joaquin Valley</vt:lpstr>
      <vt:lpstr>Drinking water in DACs</vt:lpstr>
      <vt:lpstr>Sources of nitrates in groundwater</vt:lpstr>
      <vt:lpstr>Nitrates and Drinking water</vt:lpstr>
      <vt:lpstr>Health Impacts of Nitrates</vt:lpstr>
      <vt:lpstr>CWC Private Well Testing – Nitrate Results</vt:lpstr>
      <vt:lpstr>Solutions for impacted communities</vt:lpstr>
      <vt:lpstr>Preventing nitrate contamination</vt:lpstr>
      <vt:lpstr>PowerPoint Presentation</vt:lpstr>
      <vt:lpstr>Community Water Center: Because clean water is a right, not a privilege.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Tori Klug</dc:creator>
  <cp:lastModifiedBy>Olivia Molodanof</cp:lastModifiedBy>
  <cp:revision>598</cp:revision>
  <cp:lastPrinted>2018-04-11T20:53:10Z</cp:lastPrinted>
  <dcterms:created xsi:type="dcterms:W3CDTF">2017-10-18T20:56:58Z</dcterms:created>
  <dcterms:modified xsi:type="dcterms:W3CDTF">2019-02-01T23:47:30Z</dcterms:modified>
</cp:coreProperties>
</file>