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80" r:id="rId4"/>
  </p:sldMasterIdLst>
  <p:notesMasterIdLst>
    <p:notesMasterId r:id="rId27"/>
  </p:notesMasterIdLst>
  <p:sldIdLst>
    <p:sldId id="271" r:id="rId5"/>
    <p:sldId id="261" r:id="rId6"/>
    <p:sldId id="278" r:id="rId7"/>
    <p:sldId id="270" r:id="rId8"/>
    <p:sldId id="262" r:id="rId9"/>
    <p:sldId id="263" r:id="rId10"/>
    <p:sldId id="264" r:id="rId11"/>
    <p:sldId id="272" r:id="rId12"/>
    <p:sldId id="273" r:id="rId13"/>
    <p:sldId id="274" r:id="rId14"/>
    <p:sldId id="275" r:id="rId15"/>
    <p:sldId id="276" r:id="rId16"/>
    <p:sldId id="257" r:id="rId17"/>
    <p:sldId id="258" r:id="rId18"/>
    <p:sldId id="269" r:id="rId19"/>
    <p:sldId id="267" r:id="rId20"/>
    <p:sldId id="259" r:id="rId21"/>
    <p:sldId id="256" r:id="rId22"/>
    <p:sldId id="279" r:id="rId23"/>
    <p:sldId id="280" r:id="rId24"/>
    <p:sldId id="281" r:id="rId25"/>
    <p:sldId id="277"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94697" autoAdjust="0"/>
  </p:normalViewPr>
  <p:slideViewPr>
    <p:cSldViewPr>
      <p:cViewPr varScale="1">
        <p:scale>
          <a:sx n="100" d="100"/>
          <a:sy n="100" d="100"/>
        </p:scale>
        <p:origin x="168" y="336"/>
      </p:cViewPr>
      <p:guideLst>
        <p:guide orient="horz" pos="2160"/>
        <p:guide pos="2880"/>
      </p:guideLst>
    </p:cSldViewPr>
  </p:slideViewPr>
  <p:outlineViewPr>
    <p:cViewPr>
      <p:scale>
        <a:sx n="33" d="100"/>
        <a:sy n="33" d="100"/>
      </p:scale>
      <p:origin x="24" y="547"/>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7DC74C1-4125-4367-AA17-96E910E1CC9B}" type="datetimeFigureOut">
              <a:rPr lang="en-US" smtClean="0"/>
              <a:pPr/>
              <a:t>2/1/19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091BF40-7A7A-4222-B61B-5714B0B596B0}" type="slidenum">
              <a:rPr lang="en-US" smtClean="0"/>
              <a:pPr/>
              <a:t>‹#›</a:t>
            </a:fld>
            <a:endParaRPr lang="en-US"/>
          </a:p>
        </p:txBody>
      </p:sp>
    </p:spTree>
    <p:extLst>
      <p:ext uri="{BB962C8B-B14F-4D97-AF65-F5344CB8AC3E}">
        <p14:creationId xmlns:p14="http://schemas.microsoft.com/office/powerpoint/2010/main" val="168673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DC20B-62D6-4250-880A-0FFEAEB79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09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Overall, California’s market now accounts for about 3% of all water used. Most trading occurs within the same county (38%) or region (41%).</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NOTE: The figure shows water traded between entities that are not members of the same water district or wholesale agency. It excludes volumes committed under long-term lease and permanent-sale contracts that were not physically transferred because of hydrologic conditions or other factors (in 2014, roughly 800,000 acre-feet). Dry years are those classified as critical or dry for the Sacramento Valley.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D4EE1-ABEC-43E1-B09E-44FEDD437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169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NOTES: The figure shows actual volumes purchased by different sectors. “Mixed purpose” denotes purchases by agencies with significant urban and agricultural uses, such as the Coachella Valley Water District and the San Luis Delta Mendota Water Authority.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D4EE1-ABEC-43E1-B09E-44FEDD4373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132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D8AA6FB-F8F3-4149-A2E3-2EA519FB0DED}" type="datetimeFigureOut">
              <a:rPr lang="en-US" smtClean="0"/>
              <a:pPr/>
              <a:t>2/1/19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AE578E84-9BD6-4A0A-8392-CBFA2509743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D8AA6FB-F8F3-4149-A2E3-2EA519FB0DED}" type="datetimeFigureOut">
              <a:rPr lang="en-US" smtClean="0"/>
              <a:pPr/>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78E84-9BD6-4A0A-8392-CBFA250974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D8AA6FB-F8F3-4149-A2E3-2EA519FB0DED}" type="datetimeFigureOut">
              <a:rPr lang="en-US" smtClean="0"/>
              <a:pPr/>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78E84-9BD6-4A0A-8392-CBFA2509743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438" y="342900"/>
            <a:ext cx="8107362" cy="685800"/>
          </a:xfrm>
          <a:prstGeom prst="rect">
            <a:avLst/>
          </a:prstGeom>
        </p:spPr>
        <p:txBody>
          <a:bodyPr/>
          <a:lstStyle/>
          <a:p>
            <a:r>
              <a:rPr lang="en-US" dirty="0"/>
              <a:t>Click to edit title</a:t>
            </a:r>
          </a:p>
        </p:txBody>
      </p:sp>
      <p:sp>
        <p:nvSpPr>
          <p:cNvPr id="3" name="Content Placeholder 2"/>
          <p:cNvSpPr>
            <a:spLocks noGrp="1"/>
          </p:cNvSpPr>
          <p:nvPr>
            <p:ph idx="1" hasCustomPrompt="1"/>
          </p:nvPr>
        </p:nvSpPr>
        <p:spPr/>
        <p:txBody>
          <a:bodyPr/>
          <a:lstStyle>
            <a:lvl1pPr>
              <a:defRPr/>
            </a:lvl1pPr>
          </a:lstStyle>
          <a:p>
            <a:pPr lvl="0"/>
            <a:r>
              <a:rPr lang="en-US" dirty="0"/>
              <a:t>Click to insert bullets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2179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107362" cy="685800"/>
          </a:xfrm>
          <a:prstGeom prst="rect">
            <a:avLst/>
          </a:prstGeom>
        </p:spPr>
        <p:txBody>
          <a:bodyPr/>
          <a:lstStyle/>
          <a:p>
            <a:r>
              <a:rPr lang="en-US"/>
              <a:t>Click to edit Master title style</a:t>
            </a:r>
          </a:p>
        </p:txBody>
      </p:sp>
      <p:sp>
        <p:nvSpPr>
          <p:cNvPr id="8" name="Chart Placeholder 7"/>
          <p:cNvSpPr>
            <a:spLocks noGrp="1"/>
          </p:cNvSpPr>
          <p:nvPr>
            <p:ph type="chart" sz="quarter" idx="10" hasCustomPrompt="1"/>
          </p:nvPr>
        </p:nvSpPr>
        <p:spPr>
          <a:xfrm>
            <a:off x="579438" y="1371600"/>
            <a:ext cx="8107362" cy="4273550"/>
          </a:xfrm>
        </p:spPr>
        <p:txBody>
          <a:bodyPr/>
          <a:lstStyle>
            <a:lvl1pPr>
              <a:buNone/>
              <a:defRPr/>
            </a:lvl1pPr>
          </a:lstStyle>
          <a:p>
            <a:r>
              <a:rPr lang="en-US" dirty="0"/>
              <a:t>Click to insert chart</a:t>
            </a:r>
          </a:p>
          <a:p>
            <a:endParaRPr lang="en-US" dirty="0"/>
          </a:p>
        </p:txBody>
      </p:sp>
    </p:spTree>
    <p:extLst>
      <p:ext uri="{BB962C8B-B14F-4D97-AF65-F5344CB8AC3E}">
        <p14:creationId xmlns:p14="http://schemas.microsoft.com/office/powerpoint/2010/main" val="2412401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564562" cy="6858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579438" y="1371600"/>
            <a:ext cx="3916362"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0250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9438" y="342900"/>
            <a:ext cx="8564562" cy="6858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582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30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4800600"/>
          </a:xfrm>
          <a:prstGeom prst="rect">
            <a:avLst/>
          </a:prstGeom>
        </p:spPr>
        <p:txBody>
          <a:bodyPr/>
          <a:lstStyle>
            <a:lvl1pPr>
              <a:defRPr>
                <a:latin typeface="Arial" pitchFamily="34" charset="0"/>
                <a:cs typeface="Arial" pitchFamily="34" charset="0"/>
              </a:defRPr>
            </a:lvl1pPr>
          </a:lstStyle>
          <a:p>
            <a:endParaRPr lang="en-US" dirty="0"/>
          </a:p>
        </p:txBody>
      </p:sp>
      <p:sp>
        <p:nvSpPr>
          <p:cNvPr id="9" name="Text Placeholder 7"/>
          <p:cNvSpPr>
            <a:spLocks noGrp="1"/>
          </p:cNvSpPr>
          <p:nvPr>
            <p:ph type="body" sz="quarter" idx="11" hasCustomPrompt="1"/>
          </p:nvPr>
        </p:nvSpPr>
        <p:spPr>
          <a:xfrm>
            <a:off x="579438" y="4800600"/>
            <a:ext cx="3306762" cy="2057400"/>
          </a:xfrm>
          <a:prstGeom prst="rect">
            <a:avLst/>
          </a:prstGeom>
        </p:spPr>
        <p:txBody>
          <a:bodyPr anchor="ctr" anchorCtr="0">
            <a:normAutofit/>
          </a:bodyPr>
          <a:lstStyle>
            <a:lvl1pPr marL="0" indent="0">
              <a:lnSpc>
                <a:spcPct val="90000"/>
              </a:lnSpc>
              <a:buNone/>
              <a:defRPr sz="2400">
                <a:solidFill>
                  <a:schemeClr val="tx2"/>
                </a:solidFill>
                <a:latin typeface="Arial" pitchFamily="34" charset="0"/>
                <a:cs typeface="Arial" pitchFamily="34" charset="0"/>
              </a:defRPr>
            </a:lvl1pPr>
          </a:lstStyle>
          <a:p>
            <a:pPr lvl="0"/>
            <a:r>
              <a:rPr lang="en-US" dirty="0"/>
              <a:t>Click to insert</a:t>
            </a:r>
            <a:br>
              <a:rPr lang="en-US" dirty="0"/>
            </a:br>
            <a:r>
              <a:rPr lang="en-US" dirty="0"/>
              <a:t>author info</a:t>
            </a:r>
          </a:p>
        </p:txBody>
      </p:sp>
    </p:spTree>
    <p:extLst>
      <p:ext uri="{BB962C8B-B14F-4D97-AF65-F5344CB8AC3E}">
        <p14:creationId xmlns:p14="http://schemas.microsoft.com/office/powerpoint/2010/main" val="1687380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end slide 1">
    <p:spTree>
      <p:nvGrpSpPr>
        <p:cNvPr id="1" name=""/>
        <p:cNvGrpSpPr/>
        <p:nvPr/>
      </p:nvGrpSpPr>
      <p:grpSpPr>
        <a:xfrm>
          <a:off x="0" y="0"/>
          <a:ext cx="0" cy="0"/>
          <a:chOff x="0" y="0"/>
          <a:chExt cx="0" cy="0"/>
        </a:xfrm>
      </p:grpSpPr>
      <p:sp>
        <p:nvSpPr>
          <p:cNvPr id="2" name="Title 1"/>
          <p:cNvSpPr>
            <a:spLocks noGrp="1"/>
          </p:cNvSpPr>
          <p:nvPr>
            <p:ph type="ctrTitle"/>
          </p:nvPr>
        </p:nvSpPr>
        <p:spPr>
          <a:xfrm>
            <a:off x="579438" y="1162050"/>
            <a:ext cx="8107362" cy="1470025"/>
          </a:xfrm>
          <a:prstGeom prst="rect">
            <a:avLst/>
          </a:prstGeom>
        </p:spPr>
        <p:txBody>
          <a:bodyPr lIns="0" tIns="0" rIns="0" bIns="0" anchor="b" anchorCtr="0"/>
          <a:lstStyle>
            <a:lvl1pPr algn="l">
              <a:lnSpc>
                <a:spcPct val="95000"/>
              </a:lnSpc>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79438" y="2803634"/>
            <a:ext cx="8107362" cy="1752600"/>
          </a:xfrm>
          <a:prstGeom prst="rect">
            <a:avLst/>
          </a:prstGeom>
        </p:spPr>
        <p:txBody>
          <a:bodyPr lIns="0" tIns="0" rIns="0" bIns="0"/>
          <a:lstStyle>
            <a:lvl1pPr marL="0" indent="0" algn="l">
              <a:lnSpc>
                <a:spcPct val="95000"/>
              </a:lnSpc>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41947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482ACA85-29A4-48B5-B7C2-4C9AB4A5E298}" type="datetimeFigureOut">
              <a:rPr lang="en-US" smtClean="0"/>
              <a:t>2/1/19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E8EDEE0-762F-40ED-920C-F93015383271}" type="slidenum">
              <a:rPr lang="en-US" smtClean="0"/>
              <a:t>‹#›</a:t>
            </a:fld>
            <a:endParaRPr lang="en-US"/>
          </a:p>
        </p:txBody>
      </p:sp>
    </p:spTree>
    <p:extLst>
      <p:ext uri="{BB962C8B-B14F-4D97-AF65-F5344CB8AC3E}">
        <p14:creationId xmlns:p14="http://schemas.microsoft.com/office/powerpoint/2010/main" val="84353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D8AA6FB-F8F3-4149-A2E3-2EA519FB0DED}" type="datetimeFigureOut">
              <a:rPr lang="en-US" smtClean="0"/>
              <a:pPr/>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78E84-9BD6-4A0A-8392-CBFA2509743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D8AA6FB-F8F3-4149-A2E3-2EA519FB0DED}" type="datetimeFigureOut">
              <a:rPr lang="en-US" smtClean="0"/>
              <a:pPr/>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78E84-9BD6-4A0A-8392-CBFA2509743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D8AA6FB-F8F3-4149-A2E3-2EA519FB0DED}" type="datetimeFigureOut">
              <a:rPr lang="en-US" smtClean="0"/>
              <a:pPr/>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78E84-9BD6-4A0A-8392-CBFA2509743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D8AA6FB-F8F3-4149-A2E3-2EA519FB0DED}" type="datetimeFigureOut">
              <a:rPr lang="en-US" smtClean="0"/>
              <a:pPr/>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78E84-9BD6-4A0A-8392-CBFA2509743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D8AA6FB-F8F3-4149-A2E3-2EA519FB0DED}" type="datetimeFigureOut">
              <a:rPr lang="en-US" smtClean="0"/>
              <a:pPr/>
              <a:t>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78E84-9BD6-4A0A-8392-CBFA250974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AA6FB-F8F3-4149-A2E3-2EA519FB0DED}" type="datetimeFigureOut">
              <a:rPr lang="en-US" smtClean="0"/>
              <a:pPr/>
              <a:t>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578E84-9BD6-4A0A-8392-CBFA250974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D8AA6FB-F8F3-4149-A2E3-2EA519FB0DED}" type="datetimeFigureOut">
              <a:rPr lang="en-US" smtClean="0"/>
              <a:pPr/>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78E84-9BD6-4A0A-8392-CBFA2509743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D8AA6FB-F8F3-4149-A2E3-2EA519FB0DED}" type="datetimeFigureOut">
              <a:rPr lang="en-US" smtClean="0"/>
              <a:pPr/>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AE578E84-9BD6-4A0A-8392-CBFA25097432}"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7"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3.xml"/><Relationship Id="rId3"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jpeg"/><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D8AA6FB-F8F3-4149-A2E3-2EA519FB0DED}" type="datetimeFigureOut">
              <a:rPr lang="en-US" smtClean="0"/>
              <a:pPr/>
              <a:t>2/1/19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E578E84-9BD6-4A0A-8392-CBFA25097432}"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SLIDE Corner Cut.png"/>
          <p:cNvPicPr>
            <a:picLocks noChangeAspect="1"/>
          </p:cNvPicPr>
          <p:nvPr/>
        </p:nvPicPr>
        <p:blipFill>
          <a:blip r:embed="rId7"/>
          <a:srcRect/>
          <a:stretch>
            <a:fillRect/>
          </a:stretch>
        </p:blipFill>
        <p:spPr bwMode="auto">
          <a:xfrm>
            <a:off x="5724525" y="5565775"/>
            <a:ext cx="3419475" cy="1292225"/>
          </a:xfrm>
          <a:prstGeom prst="rect">
            <a:avLst/>
          </a:prstGeom>
          <a:noFill/>
          <a:ln w="9525">
            <a:noFill/>
            <a:miter lim="800000"/>
            <a:headEnd/>
            <a:tailEnd/>
          </a:ln>
        </p:spPr>
      </p:pic>
      <p:sp>
        <p:nvSpPr>
          <p:cNvPr id="3" name="Text Placeholder 2"/>
          <p:cNvSpPr>
            <a:spLocks noGrp="1"/>
          </p:cNvSpPr>
          <p:nvPr>
            <p:ph type="body" idx="1"/>
          </p:nvPr>
        </p:nvSpPr>
        <p:spPr>
          <a:xfrm>
            <a:off x="579438" y="1371601"/>
            <a:ext cx="8107362" cy="427355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579438" y="342900"/>
            <a:ext cx="8107362" cy="685800"/>
          </a:xfrm>
          <a:prstGeom prst="rect">
            <a:avLst/>
          </a:prstGeom>
        </p:spPr>
        <p:txBody>
          <a:bodyPr vert="horz" lIns="0" tIns="0" rIns="0" bIns="0" rtlCol="0" anchor="t" anchorCtr="0">
            <a:normAutofit/>
          </a:bodyPr>
          <a:lstStyle/>
          <a:p>
            <a:r>
              <a:rPr lang="en-US" dirty="0"/>
              <a:t>Click to edit slide title</a:t>
            </a:r>
          </a:p>
        </p:txBody>
      </p:sp>
    </p:spTree>
    <p:extLst>
      <p:ext uri="{BB962C8B-B14F-4D97-AF65-F5344CB8AC3E}">
        <p14:creationId xmlns:p14="http://schemas.microsoft.com/office/powerpoint/2010/main" val="18536518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5000"/>
        </a:lnSpc>
        <a:spcBef>
          <a:spcPct val="0"/>
        </a:spcBef>
        <a:buNone/>
        <a:defRPr sz="4000" b="1" kern="1200">
          <a:solidFill>
            <a:srgbClr val="173D9A"/>
          </a:solidFill>
          <a:latin typeface="+mj-lt"/>
          <a:ea typeface="+mj-ea"/>
          <a:cs typeface="+mj-cs"/>
        </a:defRPr>
      </a:lvl1pPr>
    </p:titleStyle>
    <p:bodyStyle>
      <a:lvl1pPr marL="231775" indent="-231775" algn="l" defTabSz="914400" rtl="0" eaLnBrk="1" latinLnBrk="0" hangingPunct="1">
        <a:lnSpc>
          <a:spcPct val="95000"/>
        </a:lnSpc>
        <a:spcBef>
          <a:spcPts val="1800"/>
        </a:spcBef>
        <a:buFont typeface="Arial" pitchFamily="34" charset="0"/>
        <a:buChar char="•"/>
        <a:defRPr sz="3000" kern="1200">
          <a:solidFill>
            <a:srgbClr val="173D9A"/>
          </a:solidFill>
          <a:latin typeface="+mn-lt"/>
          <a:ea typeface="+mn-ea"/>
          <a:cs typeface="+mn-cs"/>
        </a:defRPr>
      </a:lvl1pPr>
      <a:lvl2pPr marL="742950" indent="-285750" algn="l" defTabSz="914400" rtl="0" eaLnBrk="1" latinLnBrk="0" hangingPunct="1">
        <a:lnSpc>
          <a:spcPct val="95000"/>
        </a:lnSpc>
        <a:spcBef>
          <a:spcPts val="900"/>
        </a:spcBef>
        <a:buFont typeface="Arial" pitchFamily="34" charset="0"/>
        <a:buChar char="–"/>
        <a:defRPr sz="2400" kern="1200">
          <a:solidFill>
            <a:srgbClr val="173D9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173D9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173D9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173D9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EDF_r_CMYK_287.jpg"/>
          <p:cNvPicPr>
            <a:picLocks noChangeAspect="1"/>
          </p:cNvPicPr>
          <p:nvPr userDrawn="1"/>
        </p:nvPicPr>
        <p:blipFill>
          <a:blip r:embed="rId3"/>
          <a:stretch>
            <a:fillRect/>
          </a:stretch>
        </p:blipFill>
        <p:spPr>
          <a:xfrm>
            <a:off x="5893182" y="5202252"/>
            <a:ext cx="2743200" cy="1240604"/>
          </a:xfrm>
          <a:prstGeom prst="rect">
            <a:avLst/>
          </a:prstGeom>
        </p:spPr>
      </p:pic>
    </p:spTree>
    <p:extLst>
      <p:ext uri="{BB962C8B-B14F-4D97-AF65-F5344CB8AC3E}">
        <p14:creationId xmlns:p14="http://schemas.microsoft.com/office/powerpoint/2010/main" val="1136434066"/>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TITLE Background Tweak.png"/>
          <p:cNvPicPr>
            <a:picLocks noChangeAspect="1"/>
          </p:cNvPicPr>
          <p:nvPr/>
        </p:nvPicPr>
        <p:blipFill>
          <a:blip r:embed="rId4" cstate="print"/>
          <a:stretch>
            <a:fillRect/>
          </a:stretch>
        </p:blipFill>
        <p:spPr>
          <a:xfrm>
            <a:off x="755" y="0"/>
            <a:ext cx="9143245" cy="6631900"/>
          </a:xfrm>
          <a:prstGeom prst="rect">
            <a:avLst/>
          </a:prstGeom>
        </p:spPr>
      </p:pic>
      <p:pic>
        <p:nvPicPr>
          <p:cNvPr id="8" name="Picture 7" descr="EDF Logo.png"/>
          <p:cNvPicPr>
            <a:picLocks noChangeAspect="1"/>
          </p:cNvPicPr>
          <p:nvPr/>
        </p:nvPicPr>
        <p:blipFill>
          <a:blip r:embed="rId5"/>
          <a:stretch>
            <a:fillRect/>
          </a:stretch>
        </p:blipFill>
        <p:spPr>
          <a:xfrm>
            <a:off x="6705600" y="5257800"/>
            <a:ext cx="2161903" cy="1216070"/>
          </a:xfrm>
          <a:prstGeom prst="rect">
            <a:avLst/>
          </a:prstGeom>
        </p:spPr>
      </p:pic>
      <p:pic>
        <p:nvPicPr>
          <p:cNvPr id="4" name="Picture 3" descr="TITLE Background Tweak.png"/>
          <p:cNvPicPr>
            <a:picLocks noChangeAspect="1"/>
          </p:cNvPicPr>
          <p:nvPr/>
        </p:nvPicPr>
        <p:blipFill>
          <a:blip r:embed="rId4" cstate="print"/>
          <a:stretch>
            <a:fillRect/>
          </a:stretch>
        </p:blipFill>
        <p:spPr>
          <a:xfrm>
            <a:off x="755" y="0"/>
            <a:ext cx="9143245" cy="6631900"/>
          </a:xfrm>
          <a:prstGeom prst="rect">
            <a:avLst/>
          </a:prstGeom>
        </p:spPr>
      </p:pic>
      <p:pic>
        <p:nvPicPr>
          <p:cNvPr id="9" name="Picture 8" descr="EDF_r_CMYK_287.jpg"/>
          <p:cNvPicPr>
            <a:picLocks noChangeAspect="1"/>
          </p:cNvPicPr>
          <p:nvPr userDrawn="1"/>
        </p:nvPicPr>
        <p:blipFill>
          <a:blip r:embed="rId6"/>
          <a:stretch>
            <a:fillRect/>
          </a:stretch>
        </p:blipFill>
        <p:spPr>
          <a:xfrm>
            <a:off x="6713520" y="5486235"/>
            <a:ext cx="2170176" cy="981456"/>
          </a:xfrm>
          <a:prstGeom prst="rect">
            <a:avLst/>
          </a:prstGeom>
        </p:spPr>
      </p:pic>
    </p:spTree>
    <p:extLst>
      <p:ext uri="{BB962C8B-B14F-4D97-AF65-F5344CB8AC3E}">
        <p14:creationId xmlns:p14="http://schemas.microsoft.com/office/powerpoint/2010/main" val="348232433"/>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mailto:cbabbitt@edf.org" TargetMode="External"/><Relationship Id="rId3" Type="http://schemas.openxmlformats.org/officeDocument/2006/relationships/image" Target="../media/image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SUSTAINABLE GROUNDWATER MANAGEMENT ACT (SGMA)---2014</a:t>
            </a:r>
          </a:p>
        </p:txBody>
      </p:sp>
      <p:sp>
        <p:nvSpPr>
          <p:cNvPr id="3" name="Content Placeholder 2"/>
          <p:cNvSpPr>
            <a:spLocks noGrp="1"/>
          </p:cNvSpPr>
          <p:nvPr>
            <p:ph idx="1"/>
          </p:nvPr>
        </p:nvSpPr>
        <p:spPr/>
        <p:txBody>
          <a:bodyPr>
            <a:normAutofit fontScale="92500" lnSpcReduction="10000"/>
          </a:bodyPr>
          <a:lstStyle/>
          <a:p>
            <a:r>
              <a:rPr lang="en-US" dirty="0">
                <a:latin typeface="Arial" pitchFamily="34" charset="0"/>
                <a:cs typeface="Arial" pitchFamily="34" charset="0"/>
              </a:rPr>
              <a:t>Provides for sustainable management of groundwater basins</a:t>
            </a:r>
          </a:p>
          <a:p>
            <a:r>
              <a:rPr lang="en-US" dirty="0">
                <a:latin typeface="Arial" pitchFamily="34" charset="0"/>
                <a:cs typeface="Arial" pitchFamily="34" charset="0"/>
              </a:rPr>
              <a:t>Enhances local management of groundwater consistent with rights to use</a:t>
            </a:r>
          </a:p>
          <a:p>
            <a:r>
              <a:rPr lang="en-US" dirty="0">
                <a:latin typeface="Arial" pitchFamily="34" charset="0"/>
                <a:cs typeface="Arial" pitchFamily="34" charset="0"/>
              </a:rPr>
              <a:t>Minimum standards for effective, continuous management of groundwater</a:t>
            </a:r>
          </a:p>
          <a:p>
            <a:r>
              <a:rPr lang="en-US" dirty="0">
                <a:latin typeface="Arial" pitchFamily="34" charset="0"/>
                <a:cs typeface="Arial" pitchFamily="34" charset="0"/>
              </a:rPr>
              <a:t>Minimizes impact for land subsidence</a:t>
            </a:r>
          </a:p>
          <a:p>
            <a:r>
              <a:rPr lang="en-US" dirty="0">
                <a:latin typeface="Arial" pitchFamily="34" charset="0"/>
                <a:cs typeface="Arial" pitchFamily="34" charset="0"/>
              </a:rPr>
              <a:t>Improves data collection and understanding of groundwater resources</a:t>
            </a:r>
          </a:p>
          <a:p>
            <a:r>
              <a:rPr lang="en-US" dirty="0">
                <a:latin typeface="Arial" pitchFamily="34" charset="0"/>
                <a:cs typeface="Arial" pitchFamily="34" charset="0"/>
              </a:rPr>
              <a:t>Empowers local agencies to manage groundwater basins while minimizing state intervention</a:t>
            </a:r>
          </a:p>
        </p:txBody>
      </p:sp>
    </p:spTree>
    <p:extLst>
      <p:ext uri="{BB962C8B-B14F-4D97-AF65-F5344CB8AC3E}">
        <p14:creationId xmlns:p14="http://schemas.microsoft.com/office/powerpoint/2010/main" val="83612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AB 1390 ADJUDICATION REFORM</a:t>
            </a:r>
          </a:p>
        </p:txBody>
      </p:sp>
      <p:sp>
        <p:nvSpPr>
          <p:cNvPr id="3" name="Content Placeholder 2"/>
          <p:cNvSpPr>
            <a:spLocks noGrp="1"/>
          </p:cNvSpPr>
          <p:nvPr>
            <p:ph idx="1"/>
          </p:nvPr>
        </p:nvSpPr>
        <p:spPr/>
        <p:txBody>
          <a:bodyPr>
            <a:normAutofit lnSpcReduction="10000"/>
          </a:bodyPr>
          <a:lstStyle/>
          <a:p>
            <a:pPr marL="0" indent="0">
              <a:buNone/>
            </a:pPr>
            <a:r>
              <a:rPr lang="en-US" dirty="0"/>
              <a:t>  </a:t>
            </a:r>
            <a:r>
              <a:rPr lang="en-US" dirty="0">
                <a:latin typeface="Arial" pitchFamily="34" charset="0"/>
                <a:cs typeface="Arial" pitchFamily="34" charset="0"/>
              </a:rPr>
              <a:t>Adjudication actions are presumed to be complex</a:t>
            </a:r>
          </a:p>
          <a:p>
            <a:pPr marL="0" indent="0">
              <a:buNone/>
            </a:pPr>
            <a:r>
              <a:rPr lang="en-US" dirty="0">
                <a:latin typeface="Arial" pitchFamily="34" charset="0"/>
                <a:cs typeface="Arial" pitchFamily="34" charset="0"/>
              </a:rPr>
              <a:t>  Case Management Issues:  </a:t>
            </a:r>
          </a:p>
          <a:p>
            <a:pPr marL="0" indent="0">
              <a:buNone/>
            </a:pPr>
            <a:r>
              <a:rPr lang="en-US" dirty="0">
                <a:latin typeface="Arial" pitchFamily="34" charset="0"/>
                <a:cs typeface="Arial" pitchFamily="34" charset="0"/>
              </a:rPr>
              <a:t>       1.  Divide the case into phases to resolve legal and factual issues.</a:t>
            </a:r>
          </a:p>
          <a:p>
            <a:pPr marL="0" indent="0">
              <a:buNone/>
            </a:pPr>
            <a:r>
              <a:rPr lang="en-US" dirty="0">
                <a:latin typeface="Arial" pitchFamily="34" charset="0"/>
                <a:cs typeface="Arial" pitchFamily="34" charset="0"/>
              </a:rPr>
              <a:t>        2.  Limitations on discovery during different phases</a:t>
            </a:r>
          </a:p>
          <a:p>
            <a:pPr marL="0" indent="0">
              <a:buNone/>
            </a:pPr>
            <a:r>
              <a:rPr lang="en-US" dirty="0">
                <a:latin typeface="Arial" pitchFamily="34" charset="0"/>
                <a:cs typeface="Arial" pitchFamily="34" charset="0"/>
              </a:rPr>
              <a:t>         3.  Adopt measures to avoid re-litigating issues</a:t>
            </a:r>
          </a:p>
          <a:p>
            <a:pPr marL="0" indent="0">
              <a:buNone/>
            </a:pPr>
            <a:r>
              <a:rPr lang="en-US" dirty="0">
                <a:latin typeface="Arial" pitchFamily="34" charset="0"/>
                <a:cs typeface="Arial" pitchFamily="34" charset="0"/>
              </a:rPr>
              <a:t>         4.  Schedule early resolution of issues such as prescriptive rights</a:t>
            </a:r>
          </a:p>
          <a:p>
            <a:pPr marL="0" indent="0">
              <a:buNone/>
            </a:pPr>
            <a:r>
              <a:rPr lang="en-US" dirty="0">
                <a:latin typeface="Arial" pitchFamily="34" charset="0"/>
                <a:cs typeface="Arial" pitchFamily="34" charset="0"/>
              </a:rPr>
              <a:t>          5.  Appointing a special master</a:t>
            </a:r>
          </a:p>
        </p:txBody>
      </p:sp>
    </p:spTree>
    <p:extLst>
      <p:ext uri="{BB962C8B-B14F-4D97-AF65-F5344CB8AC3E}">
        <p14:creationId xmlns:p14="http://schemas.microsoft.com/office/powerpoint/2010/main" val="75896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AB 1390 ADJUDICATION REFORM</a:t>
            </a:r>
          </a:p>
        </p:txBody>
      </p:sp>
      <p:sp>
        <p:nvSpPr>
          <p:cNvPr id="3" name="Content Placeholder 2"/>
          <p:cNvSpPr>
            <a:spLocks noGrp="1"/>
          </p:cNvSpPr>
          <p:nvPr>
            <p:ph idx="1"/>
          </p:nvPr>
        </p:nvSpPr>
        <p:spPr/>
        <p:txBody>
          <a:bodyPr>
            <a:normAutofit fontScale="92500" lnSpcReduction="20000"/>
          </a:bodyPr>
          <a:lstStyle/>
          <a:p>
            <a:r>
              <a:rPr lang="en-US" dirty="0">
                <a:latin typeface="Arial" pitchFamily="34" charset="0"/>
                <a:cs typeface="Arial" pitchFamily="34" charset="0"/>
              </a:rPr>
              <a:t>Initial Disclosures:  Within 6 months of appearing in comprehensive adjudication, </a:t>
            </a:r>
            <a:r>
              <a:rPr lang="en-US" b="1" dirty="0">
                <a:latin typeface="Arial" pitchFamily="34" charset="0"/>
                <a:cs typeface="Arial" pitchFamily="34" charset="0"/>
              </a:rPr>
              <a:t>all parties all serve</a:t>
            </a:r>
            <a:r>
              <a:rPr lang="en-US" dirty="0">
                <a:latin typeface="Arial" pitchFamily="34" charset="0"/>
                <a:cs typeface="Arial" pitchFamily="34" charset="0"/>
              </a:rPr>
              <a:t>:</a:t>
            </a:r>
          </a:p>
          <a:p>
            <a:r>
              <a:rPr lang="en-US" dirty="0">
                <a:latin typeface="Arial" pitchFamily="34" charset="0"/>
                <a:cs typeface="Arial" pitchFamily="34" charset="0"/>
              </a:rPr>
              <a:t>Quantity of any groundwater extracted from the basin by the party and the method of measurement for past 10 years</a:t>
            </a:r>
          </a:p>
          <a:p>
            <a:r>
              <a:rPr lang="en-US" dirty="0">
                <a:latin typeface="Arial" pitchFamily="34" charset="0"/>
                <a:cs typeface="Arial" pitchFamily="34" charset="0"/>
              </a:rPr>
              <a:t>Type of water rights claimed for the extraction of groundwater</a:t>
            </a:r>
          </a:p>
          <a:p>
            <a:r>
              <a:rPr lang="en-US" dirty="0">
                <a:latin typeface="Arial" pitchFamily="34" charset="0"/>
                <a:cs typeface="Arial" pitchFamily="34" charset="0"/>
              </a:rPr>
              <a:t>Description of the purpose to which groundwater is being used</a:t>
            </a:r>
          </a:p>
          <a:p>
            <a:r>
              <a:rPr lang="en-US" dirty="0">
                <a:latin typeface="Arial" pitchFamily="34" charset="0"/>
                <a:cs typeface="Arial" pitchFamily="34" charset="0"/>
              </a:rPr>
              <a:t>Location of each well or other source of water</a:t>
            </a:r>
          </a:p>
          <a:p>
            <a:r>
              <a:rPr lang="en-US" dirty="0">
                <a:latin typeface="Arial" pitchFamily="34" charset="0"/>
                <a:cs typeface="Arial" pitchFamily="34" charset="0"/>
              </a:rPr>
              <a:t>Claims for increased or future use of groundwater</a:t>
            </a:r>
          </a:p>
          <a:p>
            <a:r>
              <a:rPr lang="en-US" dirty="0">
                <a:latin typeface="Arial" pitchFamily="34" charset="0"/>
                <a:cs typeface="Arial" pitchFamily="34" charset="0"/>
              </a:rPr>
              <a:t>Disclosures to be amended later if appropriate and made under penalty of perjury</a:t>
            </a:r>
          </a:p>
        </p:txBody>
      </p:sp>
    </p:spTree>
    <p:extLst>
      <p:ext uri="{BB962C8B-B14F-4D97-AF65-F5344CB8AC3E}">
        <p14:creationId xmlns:p14="http://schemas.microsoft.com/office/powerpoint/2010/main" val="57745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EXPERT TESTIMONY</a:t>
            </a:r>
          </a:p>
        </p:txBody>
      </p:sp>
      <p:sp>
        <p:nvSpPr>
          <p:cNvPr id="3" name="Content Placeholder 2"/>
          <p:cNvSpPr>
            <a:spLocks noGrp="1"/>
          </p:cNvSpPr>
          <p:nvPr>
            <p:ph idx="1"/>
          </p:nvPr>
        </p:nvSpPr>
        <p:spPr/>
        <p:txBody>
          <a:bodyPr/>
          <a:lstStyle/>
          <a:p>
            <a:r>
              <a:rPr lang="en-US" dirty="0">
                <a:latin typeface="Arial" pitchFamily="34" charset="0"/>
                <a:cs typeface="Arial" pitchFamily="34" charset="0"/>
              </a:rPr>
              <a:t>CCP 843—Parties required to submit expert reports which include a statement of all opinions expressed, the facts and data relied upon, the qualifications of the expert, the exhibits the expert will use at trial, etc.</a:t>
            </a:r>
          </a:p>
          <a:p>
            <a:pPr>
              <a:buNone/>
            </a:pPr>
            <a:endParaRPr lang="en-US" dirty="0">
              <a:latin typeface="Arial" pitchFamily="34" charset="0"/>
              <a:cs typeface="Arial" pitchFamily="34" charset="0"/>
            </a:endParaRPr>
          </a:p>
          <a:p>
            <a:r>
              <a:rPr lang="en-US" dirty="0">
                <a:latin typeface="Arial" pitchFamily="34" charset="0"/>
                <a:cs typeface="Arial" pitchFamily="34" charset="0"/>
              </a:rPr>
              <a:t>Unless dates are ordered by the Court, the expert disclosures shall be made at least 30 days after the court’s entry of an order establishing the relevant phase of the adjudication</a:t>
            </a:r>
          </a:p>
        </p:txBody>
      </p:sp>
    </p:spTree>
    <p:extLst>
      <p:ext uri="{BB962C8B-B14F-4D97-AF65-F5344CB8AC3E}">
        <p14:creationId xmlns:p14="http://schemas.microsoft.com/office/powerpoint/2010/main" val="343177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a:bodyPr>
          <a:lstStyle/>
          <a:p>
            <a:r>
              <a:rPr lang="en-US" sz="4000" dirty="0">
                <a:solidFill>
                  <a:schemeClr val="accent1">
                    <a:lumMod val="75000"/>
                  </a:schemeClr>
                </a:solidFill>
              </a:rPr>
              <a:t>Groundwater  Rights</a:t>
            </a:r>
          </a:p>
        </p:txBody>
      </p:sp>
      <p:sp>
        <p:nvSpPr>
          <p:cNvPr id="3" name="Content Placeholder 2"/>
          <p:cNvSpPr>
            <a:spLocks noGrp="1"/>
          </p:cNvSpPr>
          <p:nvPr>
            <p:ph idx="1"/>
          </p:nvPr>
        </p:nvSpPr>
        <p:spPr>
          <a:xfrm>
            <a:off x="457200" y="1981200"/>
            <a:ext cx="8229600" cy="3810000"/>
          </a:xfrm>
        </p:spPr>
        <p:txBody>
          <a:bodyPr>
            <a:normAutofit/>
          </a:bodyPr>
          <a:lstStyle/>
          <a:p>
            <a:pPr>
              <a:lnSpc>
                <a:spcPct val="150000"/>
              </a:lnSpc>
            </a:pPr>
            <a:r>
              <a:rPr lang="en-US" sz="2800" dirty="0">
                <a:latin typeface="Arial" pitchFamily="34" charset="0"/>
                <a:cs typeface="Arial" pitchFamily="34" charset="0"/>
              </a:rPr>
              <a:t>No state permit system (No Administrative Agency)</a:t>
            </a:r>
          </a:p>
          <a:p>
            <a:pPr>
              <a:lnSpc>
                <a:spcPct val="150000"/>
              </a:lnSpc>
            </a:pPr>
            <a:r>
              <a:rPr lang="en-US" sz="2800" dirty="0">
                <a:latin typeface="Arial" pitchFamily="34" charset="0"/>
                <a:cs typeface="Arial" pitchFamily="34" charset="0"/>
              </a:rPr>
              <a:t>In 2015 Legislature enacted </a:t>
            </a:r>
            <a:r>
              <a:rPr lang="en-US" sz="2800" i="1" dirty="0">
                <a:latin typeface="Arial" pitchFamily="34" charset="0"/>
                <a:cs typeface="Arial" pitchFamily="34" charset="0"/>
              </a:rPr>
              <a:t>procedures</a:t>
            </a:r>
            <a:r>
              <a:rPr lang="en-US" sz="2800" dirty="0">
                <a:latin typeface="Arial" pitchFamily="34" charset="0"/>
                <a:cs typeface="Arial" pitchFamily="34" charset="0"/>
              </a:rPr>
              <a:t> for adjudications but retained </a:t>
            </a:r>
            <a:r>
              <a:rPr lang="en-US" sz="2800" b="1" dirty="0">
                <a:latin typeface="Arial" pitchFamily="34" charset="0"/>
                <a:cs typeface="Arial" pitchFamily="34" charset="0"/>
              </a:rPr>
              <a:t>common law definition of groundwater rights</a:t>
            </a:r>
          </a:p>
          <a:p>
            <a:pPr>
              <a:lnSpc>
                <a:spcPct val="150000"/>
              </a:lnSpc>
            </a:pPr>
            <a:endParaRPr lang="en-US" sz="3200" b="1" dirty="0">
              <a:latin typeface="Arial" pitchFamily="34" charset="0"/>
              <a:cs typeface="Arial" pitchFamily="34" charset="0"/>
            </a:endParaRPr>
          </a:p>
          <a:p>
            <a:pPr>
              <a:buNone/>
            </a:pP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70000" lnSpcReduction="20000"/>
          </a:bodyPr>
          <a:lstStyle/>
          <a:p>
            <a:pPr>
              <a:lnSpc>
                <a:spcPct val="150000"/>
              </a:lnSpc>
            </a:pPr>
            <a:endParaRPr lang="en-US" sz="3600" b="1" dirty="0"/>
          </a:p>
          <a:p>
            <a:pPr>
              <a:lnSpc>
                <a:spcPct val="150000"/>
              </a:lnSpc>
            </a:pPr>
            <a:endParaRPr lang="en-US" sz="3600" b="1" dirty="0">
              <a:latin typeface="Arial" pitchFamily="34" charset="0"/>
              <a:cs typeface="Arial" pitchFamily="34" charset="0"/>
            </a:endParaRPr>
          </a:p>
          <a:p>
            <a:pPr>
              <a:lnSpc>
                <a:spcPct val="150000"/>
              </a:lnSpc>
            </a:pPr>
            <a:r>
              <a:rPr lang="en-US" sz="3600" b="1" dirty="0">
                <a:latin typeface="Arial" pitchFamily="34" charset="0"/>
                <a:cs typeface="Arial" pitchFamily="34" charset="0"/>
              </a:rPr>
              <a:t>Overlying</a:t>
            </a:r>
            <a:r>
              <a:rPr lang="en-US" sz="3600" dirty="0">
                <a:latin typeface="Arial" pitchFamily="34" charset="0"/>
                <a:cs typeface="Arial" pitchFamily="34" charset="0"/>
              </a:rPr>
              <a:t> landowner (like </a:t>
            </a:r>
            <a:r>
              <a:rPr lang="en-US" sz="3600" i="1" dirty="0">
                <a:latin typeface="Arial" pitchFamily="34" charset="0"/>
                <a:cs typeface="Arial" pitchFamily="34" charset="0"/>
              </a:rPr>
              <a:t>riparian</a:t>
            </a:r>
            <a:r>
              <a:rPr lang="en-US" sz="3600" dirty="0">
                <a:latin typeface="Arial" pitchFamily="34" charset="0"/>
                <a:cs typeface="Arial" pitchFamily="34" charset="0"/>
              </a:rPr>
              <a:t> surface right)</a:t>
            </a:r>
          </a:p>
          <a:p>
            <a:pPr>
              <a:lnSpc>
                <a:spcPct val="150000"/>
              </a:lnSpc>
            </a:pPr>
            <a:r>
              <a:rPr lang="en-US" sz="3600" b="1" dirty="0">
                <a:latin typeface="Arial" pitchFamily="34" charset="0"/>
                <a:cs typeface="Arial" pitchFamily="34" charset="0"/>
              </a:rPr>
              <a:t>Appropriator</a:t>
            </a:r>
            <a:r>
              <a:rPr lang="en-US" sz="3600" dirty="0">
                <a:latin typeface="Arial" pitchFamily="34" charset="0"/>
                <a:cs typeface="Arial" pitchFamily="34" charset="0"/>
              </a:rPr>
              <a:t> for use on lands not overlying the basin (Usually public agencies) (Similar to surface </a:t>
            </a:r>
            <a:r>
              <a:rPr lang="en-US" sz="3600" i="1" dirty="0">
                <a:latin typeface="Arial" pitchFamily="34" charset="0"/>
                <a:cs typeface="Arial" pitchFamily="34" charset="0"/>
              </a:rPr>
              <a:t>appropriative right</a:t>
            </a:r>
            <a:r>
              <a:rPr lang="en-US" sz="3600" dirty="0">
                <a:latin typeface="Arial" pitchFamily="34" charset="0"/>
                <a:cs typeface="Arial" pitchFamily="34" charset="0"/>
              </a:rPr>
              <a:t>)</a:t>
            </a:r>
          </a:p>
          <a:p>
            <a:pPr>
              <a:lnSpc>
                <a:spcPct val="150000"/>
              </a:lnSpc>
            </a:pPr>
            <a:r>
              <a:rPr lang="en-US" sz="3600" b="1" dirty="0">
                <a:latin typeface="Arial" pitchFamily="34" charset="0"/>
                <a:cs typeface="Arial" pitchFamily="34" charset="0"/>
              </a:rPr>
              <a:t>Prescriptive</a:t>
            </a:r>
            <a:r>
              <a:rPr lang="en-US" sz="3600" dirty="0">
                <a:latin typeface="Arial" pitchFamily="34" charset="0"/>
                <a:cs typeface="Arial" pitchFamily="34" charset="0"/>
              </a:rPr>
              <a:t> Rights</a:t>
            </a:r>
          </a:p>
          <a:p>
            <a:pPr>
              <a:lnSpc>
                <a:spcPct val="150000"/>
              </a:lnSpc>
            </a:pPr>
            <a:endParaRPr lang="en-US" sz="3600" dirty="0"/>
          </a:p>
          <a:p>
            <a:pPr algn="ctr">
              <a:lnSpc>
                <a:spcPct val="150000"/>
              </a:lnSpc>
            </a:pPr>
            <a:r>
              <a:rPr lang="en-US" sz="3600" i="1" dirty="0">
                <a:latin typeface="Arial" pitchFamily="34" charset="0"/>
                <a:cs typeface="Arial" pitchFamily="34" charset="0"/>
              </a:rPr>
              <a:t>City of Barstow v. Mojave Water Agency</a:t>
            </a:r>
          </a:p>
          <a:p>
            <a:pPr algn="ctr">
              <a:lnSpc>
                <a:spcPct val="150000"/>
              </a:lnSpc>
              <a:buNone/>
            </a:pPr>
            <a:r>
              <a:rPr lang="en-US" sz="3600" dirty="0">
                <a:latin typeface="Arial" pitchFamily="34" charset="0"/>
                <a:cs typeface="Arial" pitchFamily="34" charset="0"/>
              </a:rPr>
              <a:t>		(2000) 23 Cal.4th 1224</a:t>
            </a:r>
          </a:p>
        </p:txBody>
      </p:sp>
      <p:sp>
        <p:nvSpPr>
          <p:cNvPr id="2" name="Title 1"/>
          <p:cNvSpPr>
            <a:spLocks noGrp="1"/>
          </p:cNvSpPr>
          <p:nvPr>
            <p:ph type="title"/>
          </p:nvPr>
        </p:nvSpPr>
        <p:spPr>
          <a:xfrm>
            <a:off x="381000" y="228600"/>
            <a:ext cx="8229600" cy="914400"/>
          </a:xfrm>
        </p:spPr>
        <p:txBody>
          <a:bodyPr>
            <a:normAutofit/>
          </a:bodyPr>
          <a:lstStyle/>
          <a:p>
            <a:r>
              <a:rPr lang="en-US" dirty="0">
                <a:solidFill>
                  <a:schemeClr val="accent1">
                    <a:lumMod val="75000"/>
                  </a:schemeClr>
                </a:solidFill>
              </a:rPr>
              <a:t>Types of Groundwater Rights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Recent Development</a:t>
            </a:r>
          </a:p>
        </p:txBody>
      </p:sp>
      <p:sp>
        <p:nvSpPr>
          <p:cNvPr id="3" name="Content Placeholder 2"/>
          <p:cNvSpPr>
            <a:spLocks noGrp="1"/>
          </p:cNvSpPr>
          <p:nvPr>
            <p:ph idx="1"/>
          </p:nvPr>
        </p:nvSpPr>
        <p:spPr/>
        <p:txBody>
          <a:bodyPr/>
          <a:lstStyle/>
          <a:p>
            <a:r>
              <a:rPr lang="en-US" dirty="0">
                <a:latin typeface="Arial" pitchFamily="34" charset="0"/>
                <a:cs typeface="Arial" pitchFamily="34" charset="0"/>
              </a:rPr>
              <a:t>9</a:t>
            </a:r>
            <a:r>
              <a:rPr lang="en-US" baseline="30000" dirty="0">
                <a:latin typeface="Arial" pitchFamily="34" charset="0"/>
                <a:cs typeface="Arial" pitchFamily="34" charset="0"/>
              </a:rPr>
              <a:t>th</a:t>
            </a:r>
            <a:r>
              <a:rPr lang="en-US" dirty="0">
                <a:latin typeface="Arial" pitchFamily="34" charset="0"/>
                <a:cs typeface="Arial" pitchFamily="34" charset="0"/>
              </a:rPr>
              <a:t> Circuit Rules Reserved Rights Extend to </a:t>
            </a:r>
            <a:r>
              <a:rPr lang="en-US" b="1" dirty="0">
                <a:latin typeface="Arial" pitchFamily="34" charset="0"/>
                <a:cs typeface="Arial" pitchFamily="34" charset="0"/>
              </a:rPr>
              <a:t>groundwater</a:t>
            </a:r>
            <a:r>
              <a:rPr lang="en-US" dirty="0">
                <a:latin typeface="Arial" pitchFamily="34" charset="0"/>
                <a:cs typeface="Arial" pitchFamily="34" charset="0"/>
              </a:rPr>
              <a:t> – </a:t>
            </a:r>
            <a:r>
              <a:rPr lang="en-US" i="1" dirty="0">
                <a:latin typeface="Arial" pitchFamily="34" charset="0"/>
                <a:cs typeface="Arial" pitchFamily="34" charset="0"/>
              </a:rPr>
              <a:t>Agua Caliente Band of Cahuilla Indians v. United States 849 </a:t>
            </a:r>
            <a:r>
              <a:rPr lang="en-US" dirty="0">
                <a:latin typeface="Arial" pitchFamily="34" charset="0"/>
                <a:cs typeface="Arial" pitchFamily="34" charset="0"/>
              </a:rPr>
              <a:t>F.3d 1262 (March 7, 2017)</a:t>
            </a:r>
          </a:p>
          <a:p>
            <a:r>
              <a:rPr lang="en-US" dirty="0">
                <a:latin typeface="Arial" pitchFamily="34" charset="0"/>
                <a:cs typeface="Arial" pitchFamily="34" charset="0"/>
              </a:rPr>
              <a:t>Federal Reserved Rights are rights to water necessary for federal reservations- National Parks, etc., and Indian Reservations</a:t>
            </a:r>
          </a:p>
          <a:p>
            <a:r>
              <a:rPr lang="en-US" dirty="0">
                <a:latin typeface="Arial" pitchFamily="34" charset="0"/>
                <a:cs typeface="Arial" pitchFamily="34" charset="0"/>
              </a:rPr>
              <a:t>Until Now always related to </a:t>
            </a:r>
            <a:r>
              <a:rPr lang="en-US" b="1" dirty="0">
                <a:latin typeface="Arial" pitchFamily="34" charset="0"/>
                <a:cs typeface="Arial" pitchFamily="34" charset="0"/>
              </a:rPr>
              <a:t>surface water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Key Concepts</a:t>
            </a:r>
          </a:p>
        </p:txBody>
      </p:sp>
      <p:sp>
        <p:nvSpPr>
          <p:cNvPr id="3" name="Content Placeholder 2"/>
          <p:cNvSpPr>
            <a:spLocks noGrp="1"/>
          </p:cNvSpPr>
          <p:nvPr>
            <p:ph idx="1"/>
          </p:nvPr>
        </p:nvSpPr>
        <p:spPr/>
        <p:txBody>
          <a:bodyPr>
            <a:normAutofit fontScale="92500" lnSpcReduction="10000"/>
          </a:bodyPr>
          <a:lstStyle/>
          <a:p>
            <a:endParaRPr lang="en-US" dirty="0"/>
          </a:p>
          <a:p>
            <a:pPr>
              <a:lnSpc>
                <a:spcPct val="150000"/>
              </a:lnSpc>
            </a:pPr>
            <a:r>
              <a:rPr lang="en-US" dirty="0">
                <a:latin typeface="Arial" pitchFamily="34" charset="0"/>
                <a:cs typeface="Arial" pitchFamily="34" charset="0"/>
              </a:rPr>
              <a:t>1</a:t>
            </a:r>
            <a:r>
              <a:rPr lang="en-US" dirty="0"/>
              <a:t>. </a:t>
            </a:r>
            <a:r>
              <a:rPr lang="en-US" b="1" dirty="0">
                <a:latin typeface="Arial" pitchFamily="34" charset="0"/>
                <a:cs typeface="Arial" pitchFamily="34" charset="0"/>
              </a:rPr>
              <a:t>Overdraft –</a:t>
            </a:r>
            <a:r>
              <a:rPr lang="en-US" dirty="0">
                <a:latin typeface="Arial" pitchFamily="34" charset="0"/>
                <a:cs typeface="Arial" pitchFamily="34" charset="0"/>
              </a:rPr>
              <a:t> More water pumped from a basin each year than being replenished naturally or artificially</a:t>
            </a:r>
          </a:p>
          <a:p>
            <a:pPr>
              <a:lnSpc>
                <a:spcPct val="150000"/>
              </a:lnSpc>
            </a:pPr>
            <a:r>
              <a:rPr lang="en-US" dirty="0">
                <a:latin typeface="Arial" pitchFamily="34" charset="0"/>
                <a:cs typeface="Arial" pitchFamily="34" charset="0"/>
              </a:rPr>
              <a:t>2. </a:t>
            </a:r>
            <a:r>
              <a:rPr lang="en-US" b="1" dirty="0">
                <a:latin typeface="Arial" pitchFamily="34" charset="0"/>
                <a:cs typeface="Arial" pitchFamily="34" charset="0"/>
              </a:rPr>
              <a:t>Safe Yield –</a:t>
            </a:r>
            <a:r>
              <a:rPr lang="en-US" dirty="0">
                <a:latin typeface="Arial" pitchFamily="34" charset="0"/>
                <a:cs typeface="Arial" pitchFamily="34" charset="0"/>
              </a:rPr>
              <a:t> Amount of water that can be pumped annually on the long term without causing overdraft</a:t>
            </a:r>
          </a:p>
          <a:p>
            <a:pPr>
              <a:lnSpc>
                <a:spcPct val="150000"/>
              </a:lnSpc>
            </a:pPr>
            <a:r>
              <a:rPr lang="en-US" dirty="0">
                <a:latin typeface="Arial" pitchFamily="34" charset="0"/>
                <a:cs typeface="Arial" pitchFamily="34" charset="0"/>
              </a:rPr>
              <a:t>3. </a:t>
            </a:r>
            <a:r>
              <a:rPr lang="en-US" b="1" dirty="0">
                <a:latin typeface="Arial" pitchFamily="34" charset="0"/>
                <a:cs typeface="Arial" pitchFamily="34" charset="0"/>
              </a:rPr>
              <a:t>Sustainability –</a:t>
            </a:r>
            <a:r>
              <a:rPr lang="en-US" dirty="0">
                <a:latin typeface="Arial" pitchFamily="34" charset="0"/>
                <a:cs typeface="Arial" pitchFamily="34" charset="0"/>
              </a:rPr>
              <a:t> Use of groundwater to meet current and future purposes without causing unacceptable consequences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3600" b="1" dirty="0">
                <a:solidFill>
                  <a:schemeClr val="accent1">
                    <a:lumMod val="75000"/>
                  </a:schemeClr>
                </a:solidFill>
              </a:rPr>
              <a:t>California</a:t>
            </a:r>
            <a:r>
              <a:rPr lang="en-US" sz="3600" b="1" i="1" dirty="0">
                <a:solidFill>
                  <a:schemeClr val="accent1">
                    <a:lumMod val="75000"/>
                  </a:schemeClr>
                </a:solidFill>
              </a:rPr>
              <a:t> Constitution</a:t>
            </a:r>
            <a:r>
              <a:rPr lang="en-US" sz="3600" b="1" dirty="0">
                <a:solidFill>
                  <a:schemeClr val="accent1">
                    <a:lumMod val="75000"/>
                  </a:schemeClr>
                </a:solidFill>
              </a:rPr>
              <a:t>, Article X, § 2</a:t>
            </a:r>
          </a:p>
          <a:p>
            <a:r>
              <a:rPr lang="en-US" sz="3600" dirty="0">
                <a:latin typeface="Arial" pitchFamily="34" charset="0"/>
                <a:cs typeface="Arial" pitchFamily="34" charset="0"/>
              </a:rPr>
              <a:t>. . . That waste or unreasonable use or unreasonable method of use be prevented. . . </a:t>
            </a:r>
          </a:p>
          <a:p>
            <a:r>
              <a:rPr lang="en-US" sz="3600" dirty="0">
                <a:latin typeface="Arial" pitchFamily="34" charset="0"/>
                <a:cs typeface="Arial" pitchFamily="34" charset="0"/>
              </a:rPr>
              <a:t>Right to water . . .shall not extend to waste or unreasonable use or unreasonable method of use or unreasonable method of diversion. . . </a:t>
            </a:r>
          </a:p>
          <a:p>
            <a:r>
              <a:rPr lang="en-US" sz="3600" dirty="0">
                <a:latin typeface="Arial" pitchFamily="34" charset="0"/>
                <a:cs typeface="Arial" pitchFamily="34" charset="0"/>
              </a:rPr>
              <a:t>Reasonable and beneficial use </a:t>
            </a:r>
          </a:p>
        </p:txBody>
      </p:sp>
      <p:sp>
        <p:nvSpPr>
          <p:cNvPr id="2" name="Title 1"/>
          <p:cNvSpPr>
            <a:spLocks noGrp="1"/>
          </p:cNvSpPr>
          <p:nvPr>
            <p:ph type="title"/>
          </p:nvPr>
        </p:nvSpPr>
        <p:spPr/>
        <p:txBody>
          <a:bodyPr>
            <a:normAutofit/>
          </a:bodyPr>
          <a:lstStyle/>
          <a:p>
            <a:r>
              <a:rPr lang="en-US" sz="4000" dirty="0">
                <a:solidFill>
                  <a:schemeClr val="accent1">
                    <a:lumMod val="75000"/>
                  </a:schemeClr>
                </a:solidFill>
              </a:rPr>
              <a:t>Important Limitations on Rights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Water Trading and the Role of Allocations and Adjudications</a:t>
            </a:r>
          </a:p>
        </p:txBody>
      </p:sp>
      <p:sp>
        <p:nvSpPr>
          <p:cNvPr id="7" name="Subtitle 6"/>
          <p:cNvSpPr>
            <a:spLocks noGrp="1"/>
          </p:cNvSpPr>
          <p:nvPr>
            <p:ph type="subTitle" idx="1"/>
          </p:nvPr>
        </p:nvSpPr>
        <p:spPr>
          <a:xfrm>
            <a:off x="579438" y="3408752"/>
            <a:ext cx="8107362" cy="1752600"/>
          </a:xfrm>
        </p:spPr>
        <p:txBody>
          <a:bodyPr/>
          <a:lstStyle/>
          <a:p>
            <a:r>
              <a:rPr lang="en-US" sz="2400" dirty="0"/>
              <a:t>Christina Babbitt, PhD</a:t>
            </a:r>
          </a:p>
          <a:p>
            <a:endParaRPr lang="en-US" sz="2400" dirty="0"/>
          </a:p>
          <a:p>
            <a:r>
              <a:rPr lang="en-US" sz="2400" dirty="0"/>
              <a:t>California Water Law Symposium </a:t>
            </a:r>
          </a:p>
          <a:p>
            <a:r>
              <a:rPr lang="en-US" sz="2400" dirty="0"/>
              <a:t>February 2, 2019</a:t>
            </a:r>
          </a:p>
        </p:txBody>
      </p:sp>
    </p:spTree>
    <p:extLst>
      <p:ext uri="{BB962C8B-B14F-4D97-AF65-F5344CB8AC3E}">
        <p14:creationId xmlns:p14="http://schemas.microsoft.com/office/powerpoint/2010/main" val="3205059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9438" y="141195"/>
            <a:ext cx="8107362" cy="685800"/>
          </a:xfrm>
        </p:spPr>
        <p:txBody>
          <a:bodyPr>
            <a:normAutofit fontScale="90000"/>
          </a:bodyPr>
          <a:lstStyle/>
          <a:p>
            <a:r>
              <a:rPr lang="en-US" dirty="0"/>
              <a:t>Methods for Establishing Groundwater Pumping Allocations</a:t>
            </a:r>
          </a:p>
        </p:txBody>
      </p:sp>
      <p:sp>
        <p:nvSpPr>
          <p:cNvPr id="5" name="Content Placeholder 4"/>
          <p:cNvSpPr>
            <a:spLocks noGrp="1"/>
          </p:cNvSpPr>
          <p:nvPr>
            <p:ph idx="1"/>
          </p:nvPr>
        </p:nvSpPr>
        <p:spPr>
          <a:xfrm>
            <a:off x="579437" y="1479178"/>
            <a:ext cx="8227105" cy="5271246"/>
          </a:xfrm>
        </p:spPr>
        <p:txBody>
          <a:bodyPr>
            <a:normAutofit fontScale="77500" lnSpcReduction="20000"/>
          </a:bodyPr>
          <a:lstStyle/>
          <a:p>
            <a:pPr marL="0" indent="0">
              <a:spcBef>
                <a:spcPts val="200"/>
              </a:spcBef>
              <a:spcAft>
                <a:spcPts val="600"/>
              </a:spcAft>
              <a:buNone/>
            </a:pPr>
            <a:r>
              <a:rPr lang="en-US" b="1" dirty="0">
                <a:latin typeface="+mj-lt"/>
              </a:rPr>
              <a:t>Pro Rata Allocation per Overlying Acre</a:t>
            </a:r>
          </a:p>
          <a:p>
            <a:pPr>
              <a:spcBef>
                <a:spcPts val="200"/>
              </a:spcBef>
              <a:spcAft>
                <a:spcPts val="1800"/>
              </a:spcAft>
            </a:pPr>
            <a:r>
              <a:rPr lang="en-US" dirty="0">
                <a:latin typeface="+mj-lt"/>
              </a:rPr>
              <a:t>Divides available groundwater resources between overlying landowner proportionate to property size. </a:t>
            </a:r>
          </a:p>
          <a:p>
            <a:pPr marL="0" indent="0">
              <a:spcBef>
                <a:spcPts val="200"/>
              </a:spcBef>
              <a:spcAft>
                <a:spcPts val="600"/>
              </a:spcAft>
              <a:buNone/>
            </a:pPr>
            <a:r>
              <a:rPr lang="en-US" b="1" dirty="0">
                <a:latin typeface="+mj-lt"/>
              </a:rPr>
              <a:t>Pro Rata Allocation per Irrigated Overlying Acre</a:t>
            </a:r>
          </a:p>
          <a:p>
            <a:pPr>
              <a:spcBef>
                <a:spcPts val="200"/>
              </a:spcBef>
              <a:spcAft>
                <a:spcPts val="1800"/>
              </a:spcAft>
            </a:pPr>
            <a:r>
              <a:rPr lang="en-US" dirty="0">
                <a:latin typeface="+mj-lt"/>
              </a:rPr>
              <a:t>Certifies all existing overlying groundwater use (e.g. Irrigated acres) and develops an allocation proportionate to land use.</a:t>
            </a:r>
          </a:p>
          <a:p>
            <a:pPr marL="0" indent="0">
              <a:spcBef>
                <a:spcPts val="200"/>
              </a:spcBef>
              <a:spcAft>
                <a:spcPts val="600"/>
              </a:spcAft>
              <a:buNone/>
            </a:pPr>
            <a:r>
              <a:rPr lang="en-US" b="1" dirty="0">
                <a:latin typeface="+mj-lt"/>
              </a:rPr>
              <a:t>Allocation Based Upon a Fraction of Historic Pumping</a:t>
            </a:r>
          </a:p>
          <a:p>
            <a:pPr>
              <a:spcBef>
                <a:spcPts val="200"/>
              </a:spcBef>
              <a:spcAft>
                <a:spcPts val="1800"/>
              </a:spcAft>
            </a:pPr>
            <a:r>
              <a:rPr lang="en-US" dirty="0">
                <a:latin typeface="+mj-lt"/>
              </a:rPr>
              <a:t>Allocations are determined by historic pumping. Grandfathers in existing pumpers and excludes those who have not developed rights. </a:t>
            </a:r>
          </a:p>
          <a:p>
            <a:pPr marL="0" indent="0">
              <a:spcBef>
                <a:spcPts val="200"/>
              </a:spcBef>
              <a:spcAft>
                <a:spcPts val="600"/>
              </a:spcAft>
              <a:buNone/>
            </a:pPr>
            <a:r>
              <a:rPr lang="en-US" b="1" dirty="0">
                <a:latin typeface="+mj-lt"/>
              </a:rPr>
              <a:t>Comprehensive Allocation Method (Recommended)</a:t>
            </a:r>
          </a:p>
          <a:p>
            <a:pPr>
              <a:spcBef>
                <a:spcPts val="200"/>
              </a:spcBef>
              <a:spcAft>
                <a:spcPts val="1200"/>
              </a:spcAft>
            </a:pPr>
            <a:r>
              <a:rPr lang="en-US" dirty="0">
                <a:latin typeface="+mj-lt"/>
              </a:rPr>
              <a:t>Establishes groundwater allocations based on a comprehensive consideration of CA groundwater law, preserving the relative priority of overlying, prescriptive, and appropriative users.</a:t>
            </a:r>
          </a:p>
        </p:txBody>
      </p:sp>
    </p:spTree>
    <p:extLst>
      <p:ext uri="{BB962C8B-B14F-4D97-AF65-F5344CB8AC3E}">
        <p14:creationId xmlns:p14="http://schemas.microsoft.com/office/powerpoint/2010/main" val="3910930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a:latin typeface="Arial" pitchFamily="34" charset="0"/>
                <a:cs typeface="Arial" pitchFamily="34" charset="0"/>
              </a:rPr>
              <a:t>Sustainable Groundwater Management Act (2014)</a:t>
            </a:r>
          </a:p>
        </p:txBody>
      </p:sp>
      <p:sp>
        <p:nvSpPr>
          <p:cNvPr id="3" name="Content Placeholder 2"/>
          <p:cNvSpPr>
            <a:spLocks noGrp="1"/>
          </p:cNvSpPr>
          <p:nvPr>
            <p:ph idx="1"/>
          </p:nvPr>
        </p:nvSpPr>
        <p:spPr/>
        <p:txBody>
          <a:bodyPr>
            <a:normAutofit lnSpcReduction="10000"/>
          </a:bodyPr>
          <a:lstStyle/>
          <a:p>
            <a:r>
              <a:rPr lang="en-US" sz="2800" dirty="0">
                <a:latin typeface="+mj-lt"/>
              </a:rPr>
              <a:t>1. Requires State Department of Water Resources to</a:t>
            </a:r>
          </a:p>
          <a:p>
            <a:pPr>
              <a:buNone/>
            </a:pPr>
            <a:r>
              <a:rPr lang="en-US" sz="2800" dirty="0">
                <a:latin typeface="+mj-lt"/>
              </a:rPr>
              <a:t>    designate groundwater basin </a:t>
            </a:r>
            <a:r>
              <a:rPr lang="en-US" sz="2800" i="1" dirty="0">
                <a:latin typeface="+mj-lt"/>
              </a:rPr>
              <a:t>boundaries</a:t>
            </a:r>
            <a:r>
              <a:rPr lang="en-US" sz="2800" dirty="0">
                <a:latin typeface="+mj-lt"/>
              </a:rPr>
              <a:t> and designate those basins which are “high” or “medium” priority</a:t>
            </a:r>
          </a:p>
          <a:p>
            <a:pPr>
              <a:buNone/>
            </a:pPr>
            <a:r>
              <a:rPr lang="en-US" sz="2800" dirty="0">
                <a:latin typeface="+mj-lt"/>
              </a:rPr>
              <a:t>    2.  These basins must be managed by a local “</a:t>
            </a:r>
            <a:r>
              <a:rPr lang="en-US" sz="2800" b="1" dirty="0">
                <a:latin typeface="+mj-lt"/>
              </a:rPr>
              <a:t>Groundwater Sustainability Agency</a:t>
            </a:r>
            <a:r>
              <a:rPr lang="en-US" sz="2800" dirty="0">
                <a:latin typeface="+mj-lt"/>
              </a:rPr>
              <a:t>” by January 1, 2020 if in critical “overdraft” condition</a:t>
            </a:r>
          </a:p>
          <a:p>
            <a:pPr>
              <a:buNone/>
            </a:pPr>
            <a:r>
              <a:rPr lang="en-US" sz="2800" dirty="0">
                <a:latin typeface="+mj-lt"/>
              </a:rPr>
              <a:t>    3. The Agencies responsible for </a:t>
            </a:r>
            <a:r>
              <a:rPr lang="en-US" sz="2800" i="1" dirty="0">
                <a:latin typeface="+mj-lt"/>
              </a:rPr>
              <a:t>“Groundwater Sustainability Plans”</a:t>
            </a:r>
            <a:r>
              <a:rPr lang="en-US" sz="2800" dirty="0">
                <a:latin typeface="+mj-lt"/>
              </a:rPr>
              <a:t> must be formed for these basins by July 1, 2017 </a:t>
            </a:r>
          </a:p>
          <a:p>
            <a:pPr>
              <a:buNone/>
            </a:pPr>
            <a:endParaRPr lang="en-US" dirty="0">
              <a:latin typeface="+mj-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b="1" dirty="0"/>
              <a:t>Christina Babbitt</a:t>
            </a:r>
            <a:r>
              <a:rPr lang="en-US" dirty="0"/>
              <a:t/>
            </a:r>
            <a:br>
              <a:rPr lang="en-US" dirty="0"/>
            </a:br>
            <a:r>
              <a:rPr lang="en-US" dirty="0">
                <a:hlinkClick r:id="rId2"/>
              </a:rPr>
              <a:t>cbabbitt@edf.org</a:t>
            </a:r>
            <a:endParaRPr lang="en-US" dirty="0"/>
          </a:p>
          <a:p>
            <a:endParaRPr lang="en-US" dirty="0"/>
          </a:p>
          <a:p>
            <a:r>
              <a:rPr lang="en-US" dirty="0"/>
              <a:t>www.edf.org/sgma</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625" b="10625"/>
          <a:stretch>
            <a:fillRect/>
          </a:stretch>
        </p:blipFill>
        <p:spPr/>
      </p:pic>
    </p:spTree>
    <p:extLst>
      <p:ext uri="{BB962C8B-B14F-4D97-AF65-F5344CB8AC3E}">
        <p14:creationId xmlns:p14="http://schemas.microsoft.com/office/powerpoint/2010/main" val="28353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3" y="1800692"/>
            <a:ext cx="9060357" cy="37126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822" y="6211669"/>
            <a:ext cx="8557056" cy="64633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ea typeface="+mn-ea"/>
                <a:cs typeface="+mn-cs"/>
              </a:rPr>
              <a:t>SOURCE: Updated from E. Hanak and E. </a:t>
            </a:r>
            <a:r>
              <a:rPr kumimoji="0" lang="en-US" sz="1800" b="0" i="0" u="none" strike="noStrike" kern="1200" cap="none" spc="0" normalizeH="0" baseline="0" noProof="0" dirty="0" err="1">
                <a:ln>
                  <a:noFill/>
                </a:ln>
                <a:solidFill>
                  <a:prstClr val="white">
                    <a:lumMod val="50000"/>
                  </a:prstClr>
                </a:solidFill>
                <a:effectLst/>
                <a:uLnTx/>
                <a:uFillTx/>
                <a:latin typeface="Arial"/>
                <a:ea typeface="+mn-ea"/>
                <a:cs typeface="+mn-cs"/>
              </a:rPr>
              <a:t>Stryjewski</a:t>
            </a:r>
            <a:r>
              <a:rPr kumimoji="0" lang="en-US" sz="1800" b="0" i="0" u="none" strike="noStrike" kern="1200" cap="none" spc="0" normalizeH="0" baseline="0" noProof="0" dirty="0">
                <a:ln>
                  <a:noFill/>
                </a:ln>
                <a:solidFill>
                  <a:prstClr val="white">
                    <a:lumMod val="50000"/>
                  </a:prstClr>
                </a:solidFill>
                <a:effectLst/>
                <a:uLnTx/>
                <a:uFillTx/>
                <a:latin typeface="Arial"/>
                <a:ea typeface="+mn-ea"/>
                <a:cs typeface="+mn-cs"/>
              </a:rPr>
              <a:t>. </a:t>
            </a:r>
            <a:r>
              <a:rPr kumimoji="0" lang="en-US" sz="1800" b="0" i="1" u="none" strike="noStrike" kern="1200" cap="none" spc="0" normalizeH="0" baseline="0" noProof="0" dirty="0">
                <a:ln>
                  <a:noFill/>
                </a:ln>
                <a:solidFill>
                  <a:prstClr val="white">
                    <a:lumMod val="50000"/>
                  </a:prstClr>
                </a:solidFill>
                <a:effectLst/>
                <a:uLnTx/>
                <a:uFillTx/>
                <a:latin typeface="Arial"/>
                <a:ea typeface="+mn-ea"/>
                <a:cs typeface="+mn-cs"/>
              </a:rPr>
              <a:t>California’s Water Market, By the Numbers: Update 2012</a:t>
            </a:r>
            <a:r>
              <a:rPr kumimoji="0" lang="en-US" sz="1800" b="0" i="0" u="none" strike="noStrike" kern="1200" cap="none" spc="0" normalizeH="0" baseline="0" noProof="0" dirty="0">
                <a:ln>
                  <a:noFill/>
                </a:ln>
                <a:solidFill>
                  <a:prstClr val="white">
                    <a:lumMod val="50000"/>
                  </a:prstClr>
                </a:solidFill>
                <a:effectLst/>
                <a:uLnTx/>
                <a:uFillTx/>
                <a:latin typeface="Arial"/>
                <a:ea typeface="+mn-ea"/>
                <a:cs typeface="+mn-cs"/>
              </a:rPr>
              <a:t> (PPIC, 2012).</a:t>
            </a:r>
          </a:p>
        </p:txBody>
      </p:sp>
      <p:sp>
        <p:nvSpPr>
          <p:cNvPr id="3" name="Title 2"/>
          <p:cNvSpPr>
            <a:spLocks noGrp="1"/>
          </p:cNvSpPr>
          <p:nvPr>
            <p:ph type="title"/>
          </p:nvPr>
        </p:nvSpPr>
        <p:spPr>
          <a:xfrm>
            <a:off x="266669" y="416518"/>
            <a:ext cx="8107362" cy="685800"/>
          </a:xfrm>
        </p:spPr>
        <p:txBody>
          <a:bodyPr/>
          <a:lstStyle/>
          <a:p>
            <a:r>
              <a:rPr lang="en-US" dirty="0"/>
              <a:t>California’s Water Market</a:t>
            </a:r>
          </a:p>
        </p:txBody>
      </p:sp>
    </p:spTree>
    <p:extLst>
      <p:ext uri="{BB962C8B-B14F-4D97-AF65-F5344CB8AC3E}">
        <p14:creationId xmlns:p14="http://schemas.microsoft.com/office/powerpoint/2010/main" val="81962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2" y="2009019"/>
            <a:ext cx="8985738" cy="33630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211669"/>
            <a:ext cx="8387862" cy="64633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ea typeface="+mn-ea"/>
                <a:cs typeface="+mn-cs"/>
              </a:rPr>
              <a:t>SOURCE: Updated from E. Hanak and E. </a:t>
            </a:r>
            <a:r>
              <a:rPr kumimoji="0" lang="en-US" sz="1800" b="0" i="0" u="none" strike="noStrike" kern="1200" cap="none" spc="0" normalizeH="0" baseline="0" noProof="0" dirty="0" err="1">
                <a:ln>
                  <a:noFill/>
                </a:ln>
                <a:solidFill>
                  <a:prstClr val="white">
                    <a:lumMod val="50000"/>
                  </a:prstClr>
                </a:solidFill>
                <a:effectLst/>
                <a:uLnTx/>
                <a:uFillTx/>
                <a:latin typeface="Arial"/>
                <a:ea typeface="+mn-ea"/>
                <a:cs typeface="+mn-cs"/>
              </a:rPr>
              <a:t>Stryjewski</a:t>
            </a:r>
            <a:r>
              <a:rPr kumimoji="0" lang="en-US" sz="1800" b="0" i="0" u="none" strike="noStrike" kern="1200" cap="none" spc="0" normalizeH="0" baseline="0" noProof="0" dirty="0">
                <a:ln>
                  <a:noFill/>
                </a:ln>
                <a:solidFill>
                  <a:prstClr val="white">
                    <a:lumMod val="50000"/>
                  </a:prstClr>
                </a:solidFill>
                <a:effectLst/>
                <a:uLnTx/>
                <a:uFillTx/>
                <a:latin typeface="Arial"/>
                <a:ea typeface="+mn-ea"/>
                <a:cs typeface="+mn-cs"/>
              </a:rPr>
              <a:t>. </a:t>
            </a:r>
            <a:r>
              <a:rPr kumimoji="0" lang="en-US" sz="1800" b="0" i="1" u="none" strike="noStrike" kern="1200" cap="none" spc="0" normalizeH="0" baseline="0" noProof="0" dirty="0">
                <a:ln>
                  <a:noFill/>
                </a:ln>
                <a:solidFill>
                  <a:prstClr val="white">
                    <a:lumMod val="50000"/>
                  </a:prstClr>
                </a:solidFill>
                <a:effectLst/>
                <a:uLnTx/>
                <a:uFillTx/>
                <a:latin typeface="Arial"/>
                <a:ea typeface="+mn-ea"/>
                <a:cs typeface="+mn-cs"/>
              </a:rPr>
              <a:t>California’s Water Market, By the Numbers: Update 2012</a:t>
            </a:r>
            <a:r>
              <a:rPr kumimoji="0" lang="en-US" sz="1800" b="0" i="0" u="none" strike="noStrike" kern="1200" cap="none" spc="0" normalizeH="0" baseline="0" noProof="0" dirty="0">
                <a:ln>
                  <a:noFill/>
                </a:ln>
                <a:solidFill>
                  <a:prstClr val="white">
                    <a:lumMod val="50000"/>
                  </a:prstClr>
                </a:solidFill>
                <a:effectLst/>
                <a:uLnTx/>
                <a:uFillTx/>
                <a:latin typeface="Arial"/>
                <a:ea typeface="+mn-ea"/>
                <a:cs typeface="+mn-cs"/>
              </a:rPr>
              <a:t> (PPIC, 2012).</a:t>
            </a:r>
          </a:p>
        </p:txBody>
      </p:sp>
      <p:sp>
        <p:nvSpPr>
          <p:cNvPr id="5" name="Title 4"/>
          <p:cNvSpPr>
            <a:spLocks noGrp="1"/>
          </p:cNvSpPr>
          <p:nvPr>
            <p:ph type="title"/>
          </p:nvPr>
        </p:nvSpPr>
        <p:spPr>
          <a:xfrm>
            <a:off x="421177" y="483576"/>
            <a:ext cx="8107362" cy="685800"/>
          </a:xfrm>
        </p:spPr>
        <p:txBody>
          <a:bodyPr>
            <a:normAutofit fontScale="90000"/>
          </a:bodyPr>
          <a:lstStyle/>
          <a:p>
            <a:r>
              <a:rPr lang="en-US" dirty="0"/>
              <a:t>Cities, farms, and the environment acquire water through the market</a:t>
            </a:r>
            <a:br>
              <a:rPr lang="en-US" dirty="0"/>
            </a:br>
            <a:endParaRPr lang="en-US" dirty="0"/>
          </a:p>
        </p:txBody>
      </p:sp>
    </p:spTree>
    <p:extLst>
      <p:ext uri="{BB962C8B-B14F-4D97-AF65-F5344CB8AC3E}">
        <p14:creationId xmlns:p14="http://schemas.microsoft.com/office/powerpoint/2010/main" val="357022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SGMA</a:t>
            </a:r>
          </a:p>
        </p:txBody>
      </p:sp>
      <p:sp>
        <p:nvSpPr>
          <p:cNvPr id="3" name="Content Placeholder 2"/>
          <p:cNvSpPr>
            <a:spLocks noGrp="1"/>
          </p:cNvSpPr>
          <p:nvPr>
            <p:ph idx="1"/>
          </p:nvPr>
        </p:nvSpPr>
        <p:spPr/>
        <p:txBody>
          <a:bodyPr/>
          <a:lstStyle/>
          <a:p>
            <a:endParaRPr lang="en-US" dirty="0"/>
          </a:p>
          <a:p>
            <a:endParaRPr lang="en-US" dirty="0"/>
          </a:p>
          <a:p>
            <a:r>
              <a:rPr lang="en-US" sz="3200" dirty="0">
                <a:latin typeface="Arial" pitchFamily="34" charset="0"/>
                <a:cs typeface="Arial" pitchFamily="34" charset="0"/>
              </a:rPr>
              <a:t>California Water Code, Division 6, Part 2.74</a:t>
            </a:r>
          </a:p>
          <a:p>
            <a:endParaRPr lang="en-US" sz="3200" dirty="0">
              <a:latin typeface="Arial" pitchFamily="34" charset="0"/>
              <a:cs typeface="Arial" pitchFamily="34" charset="0"/>
            </a:endParaRPr>
          </a:p>
          <a:p>
            <a:r>
              <a:rPr lang="en-US" sz="3200" dirty="0">
                <a:latin typeface="Arial" pitchFamily="34" charset="0"/>
                <a:cs typeface="Arial" pitchFamily="34" charset="0"/>
              </a:rPr>
              <a:t>Chapters 1-5, </a:t>
            </a:r>
            <a:r>
              <a:rPr lang="en-US" sz="3200">
                <a:latin typeface="Arial" pitchFamily="34" charset="0"/>
                <a:cs typeface="Arial" pitchFamily="34" charset="0"/>
              </a:rPr>
              <a:t>Sections 10720 </a:t>
            </a:r>
            <a:r>
              <a:rPr lang="en-US" sz="3200" dirty="0">
                <a:latin typeface="Arial" pitchFamily="34" charset="0"/>
                <a:cs typeface="Arial" pitchFamily="34" charset="0"/>
              </a:rPr>
              <a:t>through 10755.4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rmAutofit/>
          </a:bodyPr>
          <a:lstStyle/>
          <a:p>
            <a:pPr algn="ctr"/>
            <a:r>
              <a:rPr lang="en-US" sz="4000" dirty="0"/>
              <a:t>KEY DEFINITIONS IN SGMA</a:t>
            </a:r>
          </a:p>
        </p:txBody>
      </p:sp>
      <p:sp>
        <p:nvSpPr>
          <p:cNvPr id="3" name="Content Placeholder 2"/>
          <p:cNvSpPr>
            <a:spLocks noGrp="1"/>
          </p:cNvSpPr>
          <p:nvPr>
            <p:ph idx="1"/>
          </p:nvPr>
        </p:nvSpPr>
        <p:spPr>
          <a:xfrm>
            <a:off x="457200" y="1295400"/>
            <a:ext cx="8229600" cy="5029200"/>
          </a:xfrm>
        </p:spPr>
        <p:txBody>
          <a:bodyPr>
            <a:normAutofit fontScale="92500" lnSpcReduction="10000"/>
          </a:bodyPr>
          <a:lstStyle/>
          <a:p>
            <a:r>
              <a:rPr lang="en-US" dirty="0">
                <a:latin typeface="Arial" pitchFamily="34" charset="0"/>
                <a:cs typeface="Arial" pitchFamily="34" charset="0"/>
              </a:rPr>
              <a:t>“SUSTAINABLE YIELD”---Maximum quantity of water calculated over long-term conditions in the basis, including any temporary excess that can be withdrawn over a year without an undesirable result</a:t>
            </a:r>
          </a:p>
          <a:p>
            <a:endParaRPr lang="en-US" dirty="0">
              <a:latin typeface="Arial" pitchFamily="34" charset="0"/>
              <a:cs typeface="Arial" pitchFamily="34" charset="0"/>
            </a:endParaRPr>
          </a:p>
          <a:p>
            <a:r>
              <a:rPr lang="en-US" dirty="0">
                <a:latin typeface="Arial" pitchFamily="34" charset="0"/>
                <a:cs typeface="Arial" pitchFamily="34" charset="0"/>
              </a:rPr>
              <a:t>“SUSTAINABLE GROUNDWATER MANAGEMENT”—Management and use of groundwater that can be maintained without causing an undesirable result.</a:t>
            </a:r>
          </a:p>
          <a:p>
            <a:endParaRPr lang="en-US" dirty="0">
              <a:latin typeface="Arial" pitchFamily="34" charset="0"/>
              <a:cs typeface="Arial" pitchFamily="34" charset="0"/>
            </a:endParaRPr>
          </a:p>
          <a:p>
            <a:r>
              <a:rPr lang="en-US" dirty="0">
                <a:latin typeface="Arial" pitchFamily="34" charset="0"/>
                <a:cs typeface="Arial" pitchFamily="34" charset="0"/>
              </a:rPr>
              <a:t>“UNDESIRABLE RESULT”---Persistent lowering of groundwater levels, significant reduction in groundwater storage, salt water intrusion, degradation of water quality, significant land subsidence, surface water depletion.</a:t>
            </a:r>
          </a:p>
        </p:txBody>
      </p:sp>
    </p:spTree>
    <p:extLst>
      <p:ext uri="{BB962C8B-B14F-4D97-AF65-F5344CB8AC3E}">
        <p14:creationId xmlns:p14="http://schemas.microsoft.com/office/powerpoint/2010/main" val="3761951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and Medium Priority Basins</a:t>
            </a:r>
          </a:p>
        </p:txBody>
      </p:sp>
      <p:sp>
        <p:nvSpPr>
          <p:cNvPr id="3" name="Content Placeholder 2"/>
          <p:cNvSpPr>
            <a:spLocks noGrp="1"/>
          </p:cNvSpPr>
          <p:nvPr>
            <p:ph idx="1"/>
          </p:nvPr>
        </p:nvSpPr>
        <p:spPr/>
        <p:txBody>
          <a:bodyPr/>
          <a:lstStyle/>
          <a:p>
            <a:endParaRPr lang="en-US" dirty="0"/>
          </a:p>
          <a:p>
            <a:endParaRPr lang="en-US" dirty="0"/>
          </a:p>
          <a:p>
            <a:r>
              <a:rPr lang="en-US" sz="3600" dirty="0">
                <a:latin typeface="+mj-lt"/>
              </a:rPr>
              <a:t>The following Maps show these basins as Determined by the State Department of Water Resources</a:t>
            </a:r>
          </a:p>
          <a:p>
            <a:pPr algn="ctr">
              <a:buNone/>
            </a:pPr>
            <a:r>
              <a:rPr lang="en-US" sz="4400" dirty="0">
                <a:latin typeface="+mj-lt"/>
              </a:rPr>
              <a:t>See also, DWR </a:t>
            </a:r>
            <a:r>
              <a:rPr lang="en-US" sz="4400" i="1" dirty="0">
                <a:latin typeface="+mj-lt"/>
              </a:rPr>
              <a:t>Bulletin 118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JPG"/>
          <p:cNvPicPr>
            <a:picLocks noChangeAspect="1"/>
          </p:cNvPicPr>
          <p:nvPr/>
        </p:nvPicPr>
        <p:blipFill>
          <a:blip r:embed="rId2"/>
          <a:stretch>
            <a:fillRect/>
          </a:stretch>
        </p:blipFill>
        <p:spPr>
          <a:xfrm>
            <a:off x="1066800" y="0"/>
            <a:ext cx="6629400" cy="6400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2.JPG"/>
          <p:cNvPicPr>
            <a:picLocks noChangeAspect="1"/>
          </p:cNvPicPr>
          <p:nvPr/>
        </p:nvPicPr>
        <p:blipFill>
          <a:blip r:embed="rId2"/>
          <a:stretch>
            <a:fillRect/>
          </a:stretch>
        </p:blipFill>
        <p:spPr>
          <a:xfrm>
            <a:off x="1371600" y="152400"/>
            <a:ext cx="6705600" cy="6477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GROUNDWATER ADJUDICATION REFORM----SB 226,  AB 1390 (2015)</a:t>
            </a:r>
          </a:p>
        </p:txBody>
      </p:sp>
      <p:sp>
        <p:nvSpPr>
          <p:cNvPr id="3" name="Content Placeholder 2"/>
          <p:cNvSpPr>
            <a:spLocks noGrp="1"/>
          </p:cNvSpPr>
          <p:nvPr>
            <p:ph idx="1"/>
          </p:nvPr>
        </p:nvSpPr>
        <p:spPr/>
        <p:txBody>
          <a:bodyPr>
            <a:normAutofit fontScale="77500" lnSpcReduction="20000"/>
          </a:bodyPr>
          <a:lstStyle/>
          <a:p>
            <a:pPr>
              <a:lnSpc>
                <a:spcPct val="200000"/>
              </a:lnSpc>
            </a:pPr>
            <a:r>
              <a:rPr lang="en-US" dirty="0">
                <a:latin typeface="Arial" pitchFamily="34" charset="0"/>
                <a:cs typeface="Arial" pitchFamily="34" charset="0"/>
              </a:rPr>
              <a:t>AB 1390 codifies the rules for basin-wide groundwater adjudications</a:t>
            </a:r>
          </a:p>
          <a:p>
            <a:pPr>
              <a:lnSpc>
                <a:spcPct val="200000"/>
              </a:lnSpc>
            </a:pPr>
            <a:r>
              <a:rPr lang="en-US" dirty="0">
                <a:latin typeface="Arial" pitchFamily="34" charset="0"/>
                <a:cs typeface="Arial" pitchFamily="34" charset="0"/>
              </a:rPr>
              <a:t>AB 1390 amends the Code of Civil Procedure</a:t>
            </a:r>
          </a:p>
          <a:p>
            <a:pPr>
              <a:lnSpc>
                <a:spcPct val="200000"/>
              </a:lnSpc>
            </a:pPr>
            <a:r>
              <a:rPr lang="en-US" dirty="0">
                <a:latin typeface="Arial" pitchFamily="34" charset="0"/>
                <a:cs typeface="Arial" pitchFamily="34" charset="0"/>
              </a:rPr>
              <a:t>SB 226 adds a chapter to SGMA in the Water Code</a:t>
            </a:r>
          </a:p>
          <a:p>
            <a:pPr>
              <a:lnSpc>
                <a:spcPct val="200000"/>
              </a:lnSpc>
            </a:pPr>
            <a:r>
              <a:rPr lang="en-US" dirty="0">
                <a:latin typeface="Arial" pitchFamily="34" charset="0"/>
                <a:cs typeface="Arial" pitchFamily="34" charset="0"/>
              </a:rPr>
              <a:t>Make adjudication process more cost effective</a:t>
            </a:r>
          </a:p>
          <a:p>
            <a:pPr>
              <a:lnSpc>
                <a:spcPct val="200000"/>
              </a:lnSpc>
            </a:pPr>
            <a:r>
              <a:rPr lang="en-US" dirty="0">
                <a:latin typeface="Arial" pitchFamily="34" charset="0"/>
                <a:cs typeface="Arial" pitchFamily="34" charset="0"/>
              </a:rPr>
              <a:t>Ensure that the process is comprehensive and fair</a:t>
            </a:r>
          </a:p>
          <a:p>
            <a:pPr>
              <a:lnSpc>
                <a:spcPct val="200000"/>
              </a:lnSpc>
            </a:pPr>
            <a:r>
              <a:rPr lang="en-US" dirty="0">
                <a:latin typeface="Arial" pitchFamily="34" charset="0"/>
                <a:cs typeface="Arial" pitchFamily="34" charset="0"/>
              </a:rPr>
              <a:t>Harmonize the process with SGMA</a:t>
            </a:r>
          </a:p>
        </p:txBody>
      </p:sp>
    </p:spTree>
    <p:extLst>
      <p:ext uri="{BB962C8B-B14F-4D97-AF65-F5344CB8AC3E}">
        <p14:creationId xmlns:p14="http://schemas.microsoft.com/office/powerpoint/2010/main" val="389648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AB 1390---ADJUDICATION REFORM</a:t>
            </a:r>
          </a:p>
        </p:txBody>
      </p:sp>
      <p:sp>
        <p:nvSpPr>
          <p:cNvPr id="3" name="Content Placeholder 2"/>
          <p:cNvSpPr>
            <a:spLocks noGrp="1"/>
          </p:cNvSpPr>
          <p:nvPr>
            <p:ph idx="1"/>
          </p:nvPr>
        </p:nvSpPr>
        <p:spPr/>
        <p:txBody>
          <a:bodyPr>
            <a:normAutofit lnSpcReduction="10000"/>
          </a:bodyPr>
          <a:lstStyle/>
          <a:p>
            <a:r>
              <a:rPr lang="en-US" dirty="0">
                <a:latin typeface="Arial" pitchFamily="34" charset="0"/>
                <a:cs typeface="Arial" pitchFamily="34" charset="0"/>
              </a:rPr>
              <a:t>Basin Boundaries are identified by DWR in Bulletin 118 and adjusted by DWR when justified</a:t>
            </a:r>
          </a:p>
          <a:p>
            <a:r>
              <a:rPr lang="en-US" dirty="0">
                <a:latin typeface="Arial" pitchFamily="34" charset="0"/>
                <a:cs typeface="Arial" pitchFamily="34" charset="0"/>
              </a:rPr>
              <a:t>Selection of a Judge by Judicial Council for all purposes.  Local Judges are disqualified and no preemptory challenges</a:t>
            </a:r>
          </a:p>
          <a:p>
            <a:r>
              <a:rPr lang="en-US" dirty="0">
                <a:latin typeface="Arial" pitchFamily="34" charset="0"/>
                <a:cs typeface="Arial" pitchFamily="34" charset="0"/>
              </a:rPr>
              <a:t>Notice and Service to all parties including landowners, groundwater sustainability agencies, cities, counties, tribes and other state and federal entities.</a:t>
            </a:r>
          </a:p>
          <a:p>
            <a:r>
              <a:rPr lang="en-US" dirty="0">
                <a:latin typeface="Arial" pitchFamily="34" charset="0"/>
                <a:cs typeface="Arial" pitchFamily="34" charset="0"/>
              </a:rPr>
              <a:t>Intervention---State and local agencies have the right to intervene in adjudication action</a:t>
            </a:r>
          </a:p>
        </p:txBody>
      </p:sp>
    </p:spTree>
    <p:extLst>
      <p:ext uri="{BB962C8B-B14F-4D97-AF65-F5344CB8AC3E}">
        <p14:creationId xmlns:p14="http://schemas.microsoft.com/office/powerpoint/2010/main" val="3262278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ontent slides">
  <a:themeElements>
    <a:clrScheme name="EDF Colors v4">
      <a:dk1>
        <a:sysClr val="windowText" lastClr="000000"/>
      </a:dk1>
      <a:lt1>
        <a:sysClr val="window" lastClr="FFFFFF"/>
      </a:lt1>
      <a:dk2>
        <a:srgbClr val="00338D"/>
      </a:dk2>
      <a:lt2>
        <a:srgbClr val="999999"/>
      </a:lt2>
      <a:accent1>
        <a:srgbClr val="00338D"/>
      </a:accent1>
      <a:accent2>
        <a:srgbClr val="7BBBB2"/>
      </a:accent2>
      <a:accent3>
        <a:srgbClr val="00985F"/>
      </a:accent3>
      <a:accent4>
        <a:srgbClr val="009FDA"/>
      </a:accent4>
      <a:accent5>
        <a:srgbClr val="E00034"/>
      </a:accent5>
      <a:accent6>
        <a:srgbClr val="9C5FB5"/>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4665372-49CA-461E-90A4-C884F87E30A7}" vid="{4E70D13F-2B68-4B20-8B95-0964515AE324}"/>
    </a:ext>
  </a:extLst>
</a:theme>
</file>

<file path=ppt/theme/theme3.xml><?xml version="1.0" encoding="utf-8"?>
<a:theme xmlns:a="http://schemas.openxmlformats.org/drawingml/2006/main" name="End slide 2">
  <a:themeElements>
    <a:clrScheme name="EDF Colors v4">
      <a:dk1>
        <a:sysClr val="windowText" lastClr="000000"/>
      </a:dk1>
      <a:lt1>
        <a:sysClr val="window" lastClr="FFFFFF"/>
      </a:lt1>
      <a:dk2>
        <a:srgbClr val="00338D"/>
      </a:dk2>
      <a:lt2>
        <a:srgbClr val="999999"/>
      </a:lt2>
      <a:accent1>
        <a:srgbClr val="00338D"/>
      </a:accent1>
      <a:accent2>
        <a:srgbClr val="7BBBB2"/>
      </a:accent2>
      <a:accent3>
        <a:srgbClr val="00985F"/>
      </a:accent3>
      <a:accent4>
        <a:srgbClr val="009FDA"/>
      </a:accent4>
      <a:accent5>
        <a:srgbClr val="E00034"/>
      </a:accent5>
      <a:accent6>
        <a:srgbClr val="9C5FB5"/>
      </a:accent6>
      <a:hlink>
        <a:srgbClr val="00338D"/>
      </a:hlink>
      <a:folHlink>
        <a:srgbClr val="009FD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4665372-49CA-461E-90A4-C884F87E30A7}" vid="{FC2FF436-C488-4668-9EA7-541E594313B7}"/>
    </a:ext>
  </a:extLst>
</a:theme>
</file>

<file path=ppt/theme/theme4.xml><?xml version="1.0" encoding="utf-8"?>
<a:theme xmlns:a="http://schemas.openxmlformats.org/drawingml/2006/main" name="EDF_powerpoint_template">
  <a:themeElements>
    <a:clrScheme name="EDF Colors v4">
      <a:dk1>
        <a:sysClr val="windowText" lastClr="000000"/>
      </a:dk1>
      <a:lt1>
        <a:sysClr val="window" lastClr="FFFFFF"/>
      </a:lt1>
      <a:dk2>
        <a:srgbClr val="00338D"/>
      </a:dk2>
      <a:lt2>
        <a:srgbClr val="999999"/>
      </a:lt2>
      <a:accent1>
        <a:srgbClr val="00338D"/>
      </a:accent1>
      <a:accent2>
        <a:srgbClr val="7BBBB2"/>
      </a:accent2>
      <a:accent3>
        <a:srgbClr val="00985F"/>
      </a:accent3>
      <a:accent4>
        <a:srgbClr val="009FDA"/>
      </a:accent4>
      <a:accent5>
        <a:srgbClr val="E00034"/>
      </a:accent5>
      <a:accent6>
        <a:srgbClr val="9C5FB5"/>
      </a:accent6>
      <a:hlink>
        <a:srgbClr val="00338D"/>
      </a:hlink>
      <a:folHlink>
        <a:srgbClr val="009FDA"/>
      </a:folHlink>
    </a:clrScheme>
    <a:fontScheme name="EDF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4665372-49CA-461E-90A4-C884F87E30A7}" vid="{6738CA96-EC6F-44C3-AE25-99119EBE301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935</TotalTime>
  <Words>1205</Words>
  <Application>Microsoft Macintosh PowerPoint</Application>
  <PresentationFormat>On-screen Show (4:3)</PresentationFormat>
  <Paragraphs>115</Paragraphs>
  <Slides>22</Slides>
  <Notes>3</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Calibri</vt:lpstr>
      <vt:lpstr>Constantia</vt:lpstr>
      <vt:lpstr>Wingdings 2</vt:lpstr>
      <vt:lpstr>Arial</vt:lpstr>
      <vt:lpstr>Flow</vt:lpstr>
      <vt:lpstr>Content slides</vt:lpstr>
      <vt:lpstr>End slide 2</vt:lpstr>
      <vt:lpstr>EDF_powerpoint_template</vt:lpstr>
      <vt:lpstr>SUSTAINABLE GROUNDWATER MANAGEMENT ACT (SGMA)---2014</vt:lpstr>
      <vt:lpstr>Sustainable Groundwater Management Act (2014)</vt:lpstr>
      <vt:lpstr>SGMA</vt:lpstr>
      <vt:lpstr>KEY DEFINITIONS IN SGMA</vt:lpstr>
      <vt:lpstr>High and Medium Priority Basins</vt:lpstr>
      <vt:lpstr>PowerPoint Presentation</vt:lpstr>
      <vt:lpstr>PowerPoint Presentation</vt:lpstr>
      <vt:lpstr>GROUNDWATER ADJUDICATION REFORM----SB 226,  AB 1390 (2015)</vt:lpstr>
      <vt:lpstr>AB 1390---ADJUDICATION REFORM</vt:lpstr>
      <vt:lpstr>AB 1390 ADJUDICATION REFORM</vt:lpstr>
      <vt:lpstr>AB 1390 ADJUDICATION REFORM</vt:lpstr>
      <vt:lpstr>EXPERT TESTIMONY</vt:lpstr>
      <vt:lpstr>Groundwater  Rights</vt:lpstr>
      <vt:lpstr>Types of Groundwater Rights</vt:lpstr>
      <vt:lpstr>Recent Development</vt:lpstr>
      <vt:lpstr>Key Concepts</vt:lpstr>
      <vt:lpstr>Important Limitations on Rights</vt:lpstr>
      <vt:lpstr>Water Trading and the Role of Allocations and Adjudications</vt:lpstr>
      <vt:lpstr>Methods for Establishing Groundwater Pumping Allocations</vt:lpstr>
      <vt:lpstr>PowerPoint Presentation</vt:lpstr>
      <vt:lpstr>California’s Water Market</vt:lpstr>
      <vt:lpstr>Cities, farms, and the environment acquire water through the market </vt:lpstr>
    </vt:vector>
  </TitlesOfParts>
  <Company>3DCA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CJER Webinar: Groundwater</dc:title>
  <dc:creator>RRobie</dc:creator>
  <cp:lastModifiedBy>Olivia Molodanof</cp:lastModifiedBy>
  <cp:revision>65</cp:revision>
  <cp:lastPrinted>2018-12-21T21:27:47Z</cp:lastPrinted>
  <dcterms:created xsi:type="dcterms:W3CDTF">2016-11-23T19:54:58Z</dcterms:created>
  <dcterms:modified xsi:type="dcterms:W3CDTF">2019-02-01T23:52:38Z</dcterms:modified>
</cp:coreProperties>
</file>